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08" r:id="rId2"/>
    <p:sldId id="487" r:id="rId3"/>
    <p:sldId id="274" r:id="rId4"/>
    <p:sldId id="301" r:id="rId5"/>
    <p:sldId id="275" r:id="rId6"/>
    <p:sldId id="296" r:id="rId7"/>
    <p:sldId id="303" r:id="rId8"/>
    <p:sldId id="297" r:id="rId9"/>
    <p:sldId id="277" r:id="rId10"/>
    <p:sldId id="286" r:id="rId11"/>
    <p:sldId id="287" r:id="rId12"/>
    <p:sldId id="298" r:id="rId13"/>
    <p:sldId id="278" r:id="rId14"/>
    <p:sldId id="288" r:id="rId15"/>
    <p:sldId id="289" r:id="rId16"/>
    <p:sldId id="290" r:id="rId17"/>
    <p:sldId id="299" r:id="rId18"/>
    <p:sldId id="279" r:id="rId19"/>
    <p:sldId id="293" r:id="rId20"/>
    <p:sldId id="294" r:id="rId21"/>
    <p:sldId id="281" r:id="rId22"/>
    <p:sldId id="307" r:id="rId23"/>
    <p:sldId id="488" r:id="rId24"/>
    <p:sldId id="273"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521415D9-36F7-43E2-AB2F-B90AF26B5E84}">
      <p14:sectionLst xmlns:p14="http://schemas.microsoft.com/office/powerpoint/2010/main">
        <p14:section name="2021 Action Plan" id="{4038EFB5-2F71-194F-98DD-0771180C7C13}">
          <p14:sldIdLst>
            <p14:sldId id="308"/>
            <p14:sldId id="487"/>
            <p14:sldId id="274"/>
            <p14:sldId id="301"/>
            <p14:sldId id="275"/>
            <p14:sldId id="296"/>
            <p14:sldId id="303"/>
            <p14:sldId id="297"/>
            <p14:sldId id="277"/>
            <p14:sldId id="286"/>
            <p14:sldId id="287"/>
            <p14:sldId id="298"/>
            <p14:sldId id="278"/>
            <p14:sldId id="288"/>
            <p14:sldId id="289"/>
            <p14:sldId id="290"/>
            <p14:sldId id="299"/>
            <p14:sldId id="279"/>
            <p14:sldId id="293"/>
            <p14:sldId id="294"/>
            <p14:sldId id="281"/>
            <p14:sldId id="307"/>
            <p14:sldId id="488"/>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Gombala" initials="BG" lastIdx="9" clrIdx="0">
    <p:extLst>
      <p:ext uri="{19B8F6BF-5375-455C-9EA6-DF929625EA0E}">
        <p15:presenceInfo xmlns:p15="http://schemas.microsoft.com/office/powerpoint/2012/main" userId="S::gombala@isoc.org::060b3c91-18a7-4999-aec8-773c98e99b25" providerId="AD"/>
      </p:ext>
    </p:extLst>
  </p:cmAuthor>
  <p:cmAuthor id="2" name="Katie Bengaard" initials="KB" lastIdx="2" clrIdx="1">
    <p:extLst>
      <p:ext uri="{19B8F6BF-5375-455C-9EA6-DF929625EA0E}">
        <p15:presenceInfo xmlns:p15="http://schemas.microsoft.com/office/powerpoint/2012/main" userId="S::bengaard@isoc.org::7ae5b8f6-15cb-4a8e-90db-10987fcac620" providerId="AD"/>
      </p:ext>
    </p:extLst>
  </p:cmAuthor>
  <p:cmAuthor id="3" name="Rinalia Abdul Rahim" initials="RAR" lastIdx="9" clrIdx="2">
    <p:extLst>
      <p:ext uri="{19B8F6BF-5375-455C-9EA6-DF929625EA0E}">
        <p15:presenceInfo xmlns:p15="http://schemas.microsoft.com/office/powerpoint/2012/main" userId="S::abdulrahim@isoc.org::cec18887-5122-4651-9efd-51aefa605fe1" providerId="AD"/>
      </p:ext>
    </p:extLst>
  </p:cmAuthor>
  <p:cmAuthor id="4" name="Andrew Sullivan" initials="AS" lastIdx="9" clrIdx="3">
    <p:extLst>
      <p:ext uri="{19B8F6BF-5375-455C-9EA6-DF929625EA0E}">
        <p15:presenceInfo xmlns:p15="http://schemas.microsoft.com/office/powerpoint/2012/main" userId="S::sullivan@isoc.org::22dfccd1-43ea-4b98-9f5a-c6c0b303d8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A6D50-53FA-4257-93D5-33086E7710AF}" v="4" dt="2021-01-26T14:07:17.145"/>
    <p1510:client id="{67836AC1-AE2E-4131-8691-79AC23042441}" v="1" dt="2021-01-26T13:53:21.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7619"/>
  </p:normalViewPr>
  <p:slideViewPr>
    <p:cSldViewPr snapToGrid="0" snapToObjects="1">
      <p:cViewPr varScale="1">
        <p:scale>
          <a:sx n="109" d="100"/>
          <a:sy n="109" d="100"/>
        </p:scale>
        <p:origin x="216" y="240"/>
      </p:cViewPr>
      <p:guideLst>
        <p:guide orient="horz" pos="2160"/>
        <p:guide pos="3840"/>
      </p:guideLst>
    </p:cSldViewPr>
  </p:slideViewPr>
  <p:outlineViewPr>
    <p:cViewPr>
      <p:scale>
        <a:sx n="33" d="100"/>
        <a:sy n="33" d="100"/>
      </p:scale>
      <p:origin x="0" y="-6512"/>
    </p:cViewPr>
  </p:outlin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17" d="100"/>
          <a:sy n="117" d="100"/>
        </p:scale>
        <p:origin x="4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Lee" userId="h3ICJSuCvNEevjuOqIY2M1QIf3qdk3yS3u9xmVrEdi0=" providerId="None" clId="Web-{67836AC1-AE2E-4131-8691-79AC23042441}"/>
    <pc:docChg chg="modSld">
      <pc:chgData name="Stephanie Lee" userId="h3ICJSuCvNEevjuOqIY2M1QIf3qdk3yS3u9xmVrEdi0=" providerId="None" clId="Web-{67836AC1-AE2E-4131-8691-79AC23042441}" dt="2021-01-26T13:53:21.797" v="0"/>
      <pc:docMkLst>
        <pc:docMk/>
      </pc:docMkLst>
      <pc:sldChg chg="delSp">
        <pc:chgData name="Stephanie Lee" userId="h3ICJSuCvNEevjuOqIY2M1QIf3qdk3yS3u9xmVrEdi0=" providerId="None" clId="Web-{67836AC1-AE2E-4131-8691-79AC23042441}" dt="2021-01-26T13:53:21.797" v="0"/>
        <pc:sldMkLst>
          <pc:docMk/>
          <pc:sldMk cId="3706871855" sldId="487"/>
        </pc:sldMkLst>
        <pc:spChg chg="del">
          <ac:chgData name="Stephanie Lee" userId="h3ICJSuCvNEevjuOqIY2M1QIf3qdk3yS3u9xmVrEdi0=" providerId="None" clId="Web-{67836AC1-AE2E-4131-8691-79AC23042441}" dt="2021-01-26T13:53:21.797" v="0"/>
          <ac:spMkLst>
            <pc:docMk/>
            <pc:sldMk cId="3706871855" sldId="487"/>
            <ac:spMk id="5" creationId="{C72D5B89-C2A3-C344-A8B0-A8D946E46558}"/>
          </ac:spMkLst>
        </pc:spChg>
      </pc:sldChg>
    </pc:docChg>
  </pc:docChgLst>
  <pc:docChgLst>
    <pc:chgData name="Stephanie Lee" userId="h3ICJSuCvNEevjuOqIY2M1QIf3qdk3yS3u9xmVrEdi0=" providerId="None" clId="Web-{104A6D50-53FA-4257-93D5-33086E7710AF}"/>
    <pc:docChg chg="modSld">
      <pc:chgData name="Stephanie Lee" userId="h3ICJSuCvNEevjuOqIY2M1QIf3qdk3yS3u9xmVrEdi0=" providerId="None" clId="Web-{104A6D50-53FA-4257-93D5-33086E7710AF}" dt="2021-01-26T14:07:17.145" v="1" actId="20577"/>
      <pc:docMkLst>
        <pc:docMk/>
      </pc:docMkLst>
      <pc:sldChg chg="modSp">
        <pc:chgData name="Stephanie Lee" userId="h3ICJSuCvNEevjuOqIY2M1QIf3qdk3yS3u9xmVrEdi0=" providerId="None" clId="Web-{104A6D50-53FA-4257-93D5-33086E7710AF}" dt="2021-01-26T14:07:17.145" v="1" actId="20577"/>
        <pc:sldMkLst>
          <pc:docMk/>
          <pc:sldMk cId="996496006" sldId="308"/>
        </pc:sldMkLst>
        <pc:spChg chg="mod">
          <ac:chgData name="Stephanie Lee" userId="h3ICJSuCvNEevjuOqIY2M1QIf3qdk3yS3u9xmVrEdi0=" providerId="None" clId="Web-{104A6D50-53FA-4257-93D5-33086E7710AF}" dt="2021-01-26T14:07:17.145" v="1" actId="20577"/>
          <ac:spMkLst>
            <pc:docMk/>
            <pc:sldMk cId="996496006" sldId="308"/>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1/28/21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28/01/2021</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dirty="0"/>
          </a:p>
        </p:txBody>
      </p:sp>
    </p:spTree>
    <p:extLst>
      <p:ext uri="{BB962C8B-B14F-4D97-AF65-F5344CB8AC3E}">
        <p14:creationId xmlns:p14="http://schemas.microsoft.com/office/powerpoint/2010/main" val="317022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If you wish to speak, select the hand icon in Zoom. A moderator will add</a:t>
            </a:r>
            <a:br>
              <a:rPr lang="en-GB" sz="1200" dirty="0"/>
            </a:br>
            <a:r>
              <a:rPr lang="en-GB" sz="1200" dirty="0"/>
              <a:t>you to the queue.</a:t>
            </a: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a:t>
            </a:fld>
            <a:endParaRPr lang="en-GB" altLang="en-US" dirty="0"/>
          </a:p>
        </p:txBody>
      </p:sp>
    </p:spTree>
    <p:extLst>
      <p:ext uri="{BB962C8B-B14F-4D97-AF65-F5344CB8AC3E}">
        <p14:creationId xmlns:p14="http://schemas.microsoft.com/office/powerpoint/2010/main" val="73239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a:t>
            </a:fld>
            <a:endParaRPr lang="en-GB" altLang="en-US" dirty="0"/>
          </a:p>
        </p:txBody>
      </p:sp>
    </p:spTree>
    <p:extLst>
      <p:ext uri="{BB962C8B-B14F-4D97-AF65-F5344CB8AC3E}">
        <p14:creationId xmlns:p14="http://schemas.microsoft.com/office/powerpoint/2010/main" val="376596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23</a:t>
            </a:fld>
            <a:endParaRPr lang="en-GB" altLang="en-US" dirty="0"/>
          </a:p>
        </p:txBody>
      </p:sp>
    </p:spTree>
    <p:extLst>
      <p:ext uri="{BB962C8B-B14F-4D97-AF65-F5344CB8AC3E}">
        <p14:creationId xmlns:p14="http://schemas.microsoft.com/office/powerpoint/2010/main" val="3776772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020 Cover-Blu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a:prstGeom prst="rect">
            <a:avLst/>
          </a:prstGeo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20 4 column Chart-Blu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marL="0" indent="0" algn="ctr">
              <a:lnSpc>
                <a:spcPct val="115000"/>
              </a:lnSpc>
              <a:buNone/>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marL="0" indent="0" algn="ctr">
              <a:lnSpc>
                <a:spcPct val="115000"/>
              </a:lnSpc>
              <a:buNone/>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accent2"/>
          </a:solidFill>
        </p:spPr>
        <p:txBody>
          <a:bodyPr tIns="864000"/>
          <a:lstStyle>
            <a:lvl1pPr algn="ctr">
              <a:lnSpc>
                <a:spcPct val="115000"/>
              </a:lnSpc>
              <a:spcAft>
                <a:spcPts val="3200"/>
              </a:spcAft>
              <a:defRPr sz="3600" spc="0">
                <a:solidFill>
                  <a:srgbClr val="FFFFFF"/>
                </a:solidFill>
                <a:latin typeface="+mn-lt"/>
              </a:defRPr>
            </a:lvl1pPr>
            <a:lvl2pPr marL="0" indent="0" algn="ctr">
              <a:lnSpc>
                <a:spcPct val="115000"/>
              </a:lnSpc>
              <a:buNone/>
              <a:defRPr sz="1800" spc="0">
                <a:solidFill>
                  <a:srgbClr val="FFFFFF"/>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marL="0" indent="0" algn="ctr">
              <a:lnSpc>
                <a:spcPct val="115000"/>
              </a:lnSpc>
              <a:buNone/>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20 Header Only-Blu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rIns="0"/>
          <a:lstStyle>
            <a:lvl1pPr>
              <a:defRPr sz="3000"/>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20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 2020">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Thank you.</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pic>
        <p:nvPicPr>
          <p:cNvPr id="11" name="Picture 8">
            <a:extLst>
              <a:ext uri="{FF2B5EF4-FFF2-40B4-BE49-F238E27FC236}">
                <a16:creationId xmlns:a16="http://schemas.microsoft.com/office/drawing/2014/main" id="{D77AA1DE-2BBF-EE4C-8BFF-BC48FE39DED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5">
            <a:extLst>
              <a:ext uri="{FF2B5EF4-FFF2-40B4-BE49-F238E27FC236}">
                <a16:creationId xmlns:a16="http://schemas.microsoft.com/office/drawing/2014/main" id="{590424F5-3DD3-1645-B6C6-634B4065F9D3}"/>
              </a:ext>
            </a:extLst>
          </p:cNvPr>
          <p:cNvSpPr txBox="1">
            <a:spLocks/>
          </p:cNvSpPr>
          <p:nvPr userDrawn="1"/>
        </p:nvSpPr>
        <p:spPr>
          <a:xfrm>
            <a:off x="9888537" y="5189439"/>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err="1">
                <a:latin typeface="+mn-lt"/>
              </a:rPr>
              <a:t>internetsociety.org</a:t>
            </a:r>
            <a:endParaRPr lang="en-GB" dirty="0">
              <a:latin typeface="+mn-lt"/>
            </a:endParaRPr>
          </a:p>
          <a:p>
            <a:pPr fontAlgn="auto">
              <a:spcAft>
                <a:spcPts val="0"/>
              </a:spcAft>
              <a:defRPr/>
            </a:pPr>
            <a:r>
              <a:rPr lang="en-GB" dirty="0">
                <a:latin typeface="+mn-lt"/>
              </a:rPr>
              <a:t>@internetsociety</a:t>
            </a:r>
          </a:p>
        </p:txBody>
      </p:sp>
      <p:sp>
        <p:nvSpPr>
          <p:cNvPr id="13" name="Text Placeholder 7">
            <a:extLst>
              <a:ext uri="{FF2B5EF4-FFF2-40B4-BE49-F238E27FC236}">
                <a16:creationId xmlns:a16="http://schemas.microsoft.com/office/drawing/2014/main" id="{65C95813-C846-9449-B8D2-A898284FAC32}"/>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Rue Vallin 2</a:t>
            </a:r>
            <a:br>
              <a:rPr lang="en-US" dirty="0"/>
            </a:br>
            <a:r>
              <a:rPr lang="en-US" sz="1000" b="0" i="0" kern="1200" spc="20" dirty="0">
                <a:solidFill>
                  <a:srgbClr val="EEF2EC"/>
                </a:solidFill>
                <a:effectLst/>
                <a:latin typeface="+mn-lt"/>
                <a:ea typeface="Hind Medium" charset="0"/>
                <a:cs typeface="Hind Medium" charset="0"/>
              </a:rPr>
              <a:t>CH-1201 Geneva</a:t>
            </a:r>
            <a:br>
              <a:rPr lang="en-US" dirty="0"/>
            </a:br>
            <a:r>
              <a:rPr lang="en-US" sz="1000" b="0" i="0" kern="1200" spc="20" dirty="0">
                <a:solidFill>
                  <a:srgbClr val="EEF2EC"/>
                </a:solidFill>
                <a:effectLst/>
                <a:latin typeface="+mn-lt"/>
                <a:ea typeface="Hind Medium" charset="0"/>
                <a:cs typeface="Hind Medium" charset="0"/>
              </a:rPr>
              <a:t>Switzerland</a:t>
            </a:r>
            <a:endParaRPr lang="en-GB" dirty="0"/>
          </a:p>
        </p:txBody>
      </p:sp>
      <p:sp>
        <p:nvSpPr>
          <p:cNvPr id="14" name="Text Placeholder 8">
            <a:extLst>
              <a:ext uri="{FF2B5EF4-FFF2-40B4-BE49-F238E27FC236}">
                <a16:creationId xmlns:a16="http://schemas.microsoft.com/office/drawing/2014/main" id="{F695B482-8364-B447-A3FD-8401DE8A6FBE}"/>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11710 Plaza America Drive Suite 400</a:t>
            </a:r>
            <a:br>
              <a:rPr lang="en-US" dirty="0"/>
            </a:br>
            <a:r>
              <a:rPr lang="en-US" sz="1000" b="0" i="0" kern="1200" spc="20" dirty="0">
                <a:solidFill>
                  <a:srgbClr val="EEF2EC"/>
                </a:solidFill>
                <a:effectLst/>
                <a:latin typeface="+mn-lt"/>
                <a:ea typeface="Hind Medium" charset="0"/>
                <a:cs typeface="Hind Medium" charset="0"/>
              </a:rPr>
              <a:t>Reston, VA 20190</a:t>
            </a:r>
            <a:r>
              <a:rPr lang="de-DE" dirty="0"/>
              <a:t>, USA</a:t>
            </a:r>
            <a:br>
              <a:rPr lang="de-DE" dirty="0"/>
            </a:br>
            <a:endParaRPr lang="de-DE" dirty="0"/>
          </a:p>
          <a:p>
            <a:pPr fontAlgn="auto">
              <a:spcAft>
                <a:spcPts val="0"/>
              </a:spcAft>
              <a:defRPr/>
            </a:pPr>
            <a:endParaRPr lang="en-GB" dirty="0"/>
          </a:p>
        </p:txBody>
      </p:sp>
      <p:sp>
        <p:nvSpPr>
          <p:cNvPr id="15" name="Text Placeholder 7">
            <a:extLst>
              <a:ext uri="{FF2B5EF4-FFF2-40B4-BE49-F238E27FC236}">
                <a16:creationId xmlns:a16="http://schemas.microsoft.com/office/drawing/2014/main" id="{B6347201-D8E8-274A-8895-2DA07778F259}"/>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err="1">
                <a:solidFill>
                  <a:srgbClr val="EEF2EC"/>
                </a:solidFill>
                <a:effectLst/>
                <a:latin typeface="+mn-lt"/>
                <a:ea typeface="Hind Medium" charset="0"/>
                <a:cs typeface="Hind Medium" charset="0"/>
              </a:rPr>
              <a:t>Rambla</a:t>
            </a:r>
            <a:r>
              <a:rPr lang="en-US" sz="1000" b="0" i="0" kern="1200" spc="20" dirty="0">
                <a:solidFill>
                  <a:srgbClr val="EEF2EC"/>
                </a:solidFill>
                <a:effectLst/>
                <a:latin typeface="+mn-lt"/>
                <a:ea typeface="Hind Medium" charset="0"/>
                <a:cs typeface="Hind Medium" charset="0"/>
              </a:rPr>
              <a:t> </a:t>
            </a:r>
            <a:r>
              <a:rPr lang="en-US" sz="1000" b="0" i="0" kern="1200" spc="20" dirty="0" err="1">
                <a:solidFill>
                  <a:srgbClr val="EEF2EC"/>
                </a:solidFill>
                <a:effectLst/>
                <a:latin typeface="+mn-lt"/>
                <a:ea typeface="Hind Medium" charset="0"/>
                <a:cs typeface="Hind Medium" charset="0"/>
              </a:rPr>
              <a:t>Republica</a:t>
            </a:r>
            <a:r>
              <a:rPr lang="en-US" sz="1000" b="0" i="0" kern="1200" spc="20" dirty="0">
                <a:solidFill>
                  <a:srgbClr val="EEF2EC"/>
                </a:solidFill>
                <a:effectLst/>
                <a:latin typeface="+mn-lt"/>
                <a:ea typeface="Hind Medium" charset="0"/>
                <a:cs typeface="Hind Medium" charset="0"/>
              </a:rPr>
              <a:t> de Mexico 6125</a:t>
            </a:r>
            <a:br>
              <a:rPr lang="en-US" dirty="0"/>
            </a:br>
            <a:r>
              <a:rPr lang="en-US" sz="1000" b="0" i="0" kern="1200" spc="20" dirty="0">
                <a:solidFill>
                  <a:srgbClr val="EEF2EC"/>
                </a:solidFill>
                <a:effectLst/>
                <a:latin typeface="+mn-lt"/>
                <a:ea typeface="Hind Medium" charset="0"/>
                <a:cs typeface="Hind Medium" charset="0"/>
              </a:rPr>
              <a:t>11000 Montevideo,</a:t>
            </a:r>
          </a:p>
          <a:p>
            <a:pPr fontAlgn="auto">
              <a:spcAft>
                <a:spcPts val="0"/>
              </a:spcAft>
              <a:defRPr/>
            </a:pPr>
            <a:r>
              <a:rPr lang="en-US" sz="1000" b="0" i="0" kern="1200" spc="20" dirty="0">
                <a:solidFill>
                  <a:srgbClr val="EEF2EC"/>
                </a:solidFill>
                <a:effectLst/>
                <a:latin typeface="+mn-lt"/>
                <a:ea typeface="Hind Medium" charset="0"/>
                <a:cs typeface="Hind Medium" charset="0"/>
              </a:rPr>
              <a:t>Uruguay</a:t>
            </a:r>
            <a:endParaRPr lang="en-GB" dirty="0"/>
          </a:p>
        </p:txBody>
      </p:sp>
      <p:sp>
        <p:nvSpPr>
          <p:cNvPr id="16" name="Text Placeholder 8">
            <a:extLst>
              <a:ext uri="{FF2B5EF4-FFF2-40B4-BE49-F238E27FC236}">
                <a16:creationId xmlns:a16="http://schemas.microsoft.com/office/drawing/2014/main" id="{DEE7BE55-3462-2C47-B73B-40FA112E15C5}"/>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dirty="0">
                <a:solidFill>
                  <a:srgbClr val="EEF2EC"/>
                </a:solidFill>
                <a:effectLst/>
                <a:latin typeface="+mn-lt"/>
                <a:ea typeface="Hind Medium" charset="0"/>
                <a:cs typeface="Hind Medium" charset="0"/>
              </a:rPr>
              <a:t>3 Temasek Avenue, Level 21</a:t>
            </a:r>
          </a:p>
          <a:p>
            <a:r>
              <a:rPr lang="en-US" sz="1000" b="0" i="0" u="none" strike="noStrike" kern="1200" spc="20" dirty="0">
                <a:solidFill>
                  <a:srgbClr val="EEF2EC"/>
                </a:solidFill>
                <a:effectLst/>
                <a:latin typeface="+mn-lt"/>
                <a:ea typeface="Hind Medium" charset="0"/>
                <a:cs typeface="Hind Medium" charset="0"/>
              </a:rPr>
              <a:t>Centennial Tower</a:t>
            </a:r>
          </a:p>
          <a:p>
            <a:r>
              <a:rPr lang="en-US" sz="1000" b="0" i="0" u="none" strike="noStrike" kern="1200" spc="20" dirty="0">
                <a:solidFill>
                  <a:srgbClr val="EEF2EC"/>
                </a:solidFill>
                <a:effectLst/>
                <a:latin typeface="+mn-lt"/>
                <a:ea typeface="Hind Medium" charset="0"/>
                <a:cs typeface="Hind Medium" charset="0"/>
              </a:rPr>
              <a:t>Singapore 039190</a:t>
            </a:r>
          </a:p>
        </p:txBody>
      </p:sp>
      <p:sp>
        <p:nvSpPr>
          <p:cNvPr id="18" name="Text Placeholder 8">
            <a:extLst>
              <a:ext uri="{FF2B5EF4-FFF2-40B4-BE49-F238E27FC236}">
                <a16:creationId xmlns:a16="http://schemas.microsoft.com/office/drawing/2014/main" id="{6A33E3A5-DB51-DB41-B631-91197DAC6354}"/>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Science Park 400</a:t>
            </a:r>
            <a:br>
              <a:rPr lang="en-US" dirty="0"/>
            </a:br>
            <a:r>
              <a:rPr lang="en-US" sz="1000" b="0" i="0" kern="1200" spc="20" dirty="0">
                <a:solidFill>
                  <a:srgbClr val="EEF2EC"/>
                </a:solidFill>
                <a:effectLst/>
                <a:latin typeface="+mn-lt"/>
                <a:ea typeface="Hind Medium" charset="0"/>
                <a:cs typeface="Hind Medium" charset="0"/>
              </a:rPr>
              <a:t>1098 XH Amsterdam</a:t>
            </a:r>
            <a:br>
              <a:rPr lang="en-US" dirty="0"/>
            </a:br>
            <a:r>
              <a:rPr lang="en-US" sz="1000" b="0" i="0" kern="1200" spc="20" dirty="0">
                <a:solidFill>
                  <a:srgbClr val="EEF2EC"/>
                </a:solidFill>
                <a:effectLst/>
                <a:latin typeface="+mn-lt"/>
                <a:ea typeface="Hind Medium" charset="0"/>
                <a:cs typeface="Hind Medium" charset="0"/>
              </a:rPr>
              <a:t>Netherlands</a:t>
            </a:r>
            <a:br>
              <a:rPr lang="de-DE" dirty="0"/>
            </a:br>
            <a:endParaRPr lang="de-DE" dirty="0"/>
          </a:p>
          <a:p>
            <a:pPr fontAlgn="auto">
              <a:spcAft>
                <a:spcPts val="0"/>
              </a:spcAft>
              <a:defRPr/>
            </a:pPr>
            <a:endParaRPr lang="en-GB" dirty="0"/>
          </a:p>
        </p:txBody>
      </p:sp>
      <p:sp>
        <p:nvSpPr>
          <p:cNvPr id="19" name="Text Placeholder 7">
            <a:extLst>
              <a:ext uri="{FF2B5EF4-FFF2-40B4-BE49-F238E27FC236}">
                <a16:creationId xmlns:a16="http://schemas.microsoft.com/office/drawing/2014/main" id="{6E4C0FA6-B626-9446-B7D8-8F665FAD4101}"/>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66 Centrepoint Drive</a:t>
            </a:r>
            <a:br>
              <a:rPr lang="en-US" dirty="0"/>
            </a:br>
            <a:r>
              <a:rPr lang="en-US" sz="1000" b="0" i="0" kern="1200" spc="20" dirty="0">
                <a:solidFill>
                  <a:srgbClr val="EEF2EC"/>
                </a:solidFill>
                <a:effectLst/>
                <a:latin typeface="+mn-lt"/>
                <a:ea typeface="Hind Medium" charset="0"/>
                <a:cs typeface="Hind Medium" charset="0"/>
              </a:rPr>
              <a:t>Nepean, Ontario, K2G 6J5</a:t>
            </a:r>
          </a:p>
          <a:p>
            <a:pPr fontAlgn="auto">
              <a:spcAft>
                <a:spcPts val="0"/>
              </a:spcAft>
              <a:defRPr/>
            </a:pPr>
            <a:r>
              <a:rPr lang="en-US" sz="1000" b="0" i="0" kern="1200" spc="20" dirty="0">
                <a:solidFill>
                  <a:srgbClr val="EEF2EC"/>
                </a:solidFill>
                <a:effectLst/>
                <a:latin typeface="+mn-lt"/>
                <a:ea typeface="Hind Medium" charset="0"/>
                <a:cs typeface="Hind Medium" charset="0"/>
              </a:rPr>
              <a:t>Canada</a:t>
            </a:r>
            <a:endParaRPr lang="en-GB"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cias – 2020">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Gracias.</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pic>
        <p:nvPicPr>
          <p:cNvPr id="11" name="Picture 8">
            <a:extLst>
              <a:ext uri="{FF2B5EF4-FFF2-40B4-BE49-F238E27FC236}">
                <a16:creationId xmlns:a16="http://schemas.microsoft.com/office/drawing/2014/main" id="{D77AA1DE-2BBF-EE4C-8BFF-BC48FE39DED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65">
            <a:extLst>
              <a:ext uri="{FF2B5EF4-FFF2-40B4-BE49-F238E27FC236}">
                <a16:creationId xmlns:a16="http://schemas.microsoft.com/office/drawing/2014/main" id="{CD0181BC-CBC2-3C4B-9782-EDF89ED8FB27}"/>
              </a:ext>
            </a:extLst>
          </p:cNvPr>
          <p:cNvSpPr txBox="1">
            <a:spLocks/>
          </p:cNvSpPr>
          <p:nvPr userDrawn="1"/>
        </p:nvSpPr>
        <p:spPr>
          <a:xfrm>
            <a:off x="9888537" y="5189439"/>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err="1">
                <a:latin typeface="+mn-lt"/>
              </a:rPr>
              <a:t>internetsociety.org</a:t>
            </a:r>
            <a:endParaRPr lang="en-GB" dirty="0">
              <a:latin typeface="+mn-lt"/>
            </a:endParaRPr>
          </a:p>
          <a:p>
            <a:pPr fontAlgn="auto">
              <a:spcAft>
                <a:spcPts val="0"/>
              </a:spcAft>
              <a:defRPr/>
            </a:pPr>
            <a:r>
              <a:rPr lang="en-GB" dirty="0">
                <a:latin typeface="+mn-lt"/>
              </a:rPr>
              <a:t>@internetsociety</a:t>
            </a:r>
          </a:p>
        </p:txBody>
      </p:sp>
      <p:sp>
        <p:nvSpPr>
          <p:cNvPr id="21" name="Text Placeholder 7">
            <a:extLst>
              <a:ext uri="{FF2B5EF4-FFF2-40B4-BE49-F238E27FC236}">
                <a16:creationId xmlns:a16="http://schemas.microsoft.com/office/drawing/2014/main" id="{B28E078C-E18E-144D-80AD-9DC6367CF49D}"/>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Rue Vallin 2</a:t>
            </a:r>
            <a:br>
              <a:rPr lang="en-US" dirty="0"/>
            </a:br>
            <a:r>
              <a:rPr lang="en-US" sz="1000" b="0" i="0" kern="1200" spc="20" dirty="0">
                <a:solidFill>
                  <a:srgbClr val="EEF2EC"/>
                </a:solidFill>
                <a:effectLst/>
                <a:latin typeface="+mn-lt"/>
                <a:ea typeface="Hind Medium" charset="0"/>
                <a:cs typeface="Hind Medium" charset="0"/>
              </a:rPr>
              <a:t>CH-1201 Geneva</a:t>
            </a:r>
            <a:br>
              <a:rPr lang="en-US" dirty="0"/>
            </a:br>
            <a:r>
              <a:rPr lang="en-US" sz="1000" b="0" i="0" kern="1200" spc="20" dirty="0">
                <a:solidFill>
                  <a:srgbClr val="EEF2EC"/>
                </a:solidFill>
                <a:effectLst/>
                <a:latin typeface="+mn-lt"/>
                <a:ea typeface="Hind Medium" charset="0"/>
                <a:cs typeface="Hind Medium" charset="0"/>
              </a:rPr>
              <a:t>Switzerland</a:t>
            </a:r>
            <a:endParaRPr lang="en-GB" dirty="0"/>
          </a:p>
        </p:txBody>
      </p:sp>
      <p:sp>
        <p:nvSpPr>
          <p:cNvPr id="22" name="Text Placeholder 8">
            <a:extLst>
              <a:ext uri="{FF2B5EF4-FFF2-40B4-BE49-F238E27FC236}">
                <a16:creationId xmlns:a16="http://schemas.microsoft.com/office/drawing/2014/main" id="{6CBE9667-1D34-854C-9E24-AA971A65682B}"/>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11710 Plaza America Drive Suite 400</a:t>
            </a:r>
            <a:br>
              <a:rPr lang="en-US" dirty="0"/>
            </a:br>
            <a:r>
              <a:rPr lang="en-US" sz="1000" b="0" i="0" kern="1200" spc="20" dirty="0">
                <a:solidFill>
                  <a:srgbClr val="EEF2EC"/>
                </a:solidFill>
                <a:effectLst/>
                <a:latin typeface="+mn-lt"/>
                <a:ea typeface="Hind Medium" charset="0"/>
                <a:cs typeface="Hind Medium" charset="0"/>
              </a:rPr>
              <a:t>Reston, VA 20190</a:t>
            </a:r>
            <a:r>
              <a:rPr lang="de-DE" dirty="0"/>
              <a:t>, USA</a:t>
            </a:r>
            <a:br>
              <a:rPr lang="de-DE" dirty="0"/>
            </a:br>
            <a:endParaRPr lang="de-DE" dirty="0"/>
          </a:p>
          <a:p>
            <a:pPr fontAlgn="auto">
              <a:spcAft>
                <a:spcPts val="0"/>
              </a:spcAft>
              <a:defRPr/>
            </a:pPr>
            <a:endParaRPr lang="en-GB" dirty="0"/>
          </a:p>
        </p:txBody>
      </p:sp>
      <p:sp>
        <p:nvSpPr>
          <p:cNvPr id="23" name="Text Placeholder 7">
            <a:extLst>
              <a:ext uri="{FF2B5EF4-FFF2-40B4-BE49-F238E27FC236}">
                <a16:creationId xmlns:a16="http://schemas.microsoft.com/office/drawing/2014/main" id="{44034591-76F8-0D4A-8C43-47E9E971F688}"/>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err="1">
                <a:solidFill>
                  <a:srgbClr val="EEF2EC"/>
                </a:solidFill>
                <a:effectLst/>
                <a:latin typeface="+mn-lt"/>
                <a:ea typeface="Hind Medium" charset="0"/>
                <a:cs typeface="Hind Medium" charset="0"/>
              </a:rPr>
              <a:t>Rambla</a:t>
            </a:r>
            <a:r>
              <a:rPr lang="en-US" sz="1000" b="0" i="0" kern="1200" spc="20" dirty="0">
                <a:solidFill>
                  <a:srgbClr val="EEF2EC"/>
                </a:solidFill>
                <a:effectLst/>
                <a:latin typeface="+mn-lt"/>
                <a:ea typeface="Hind Medium" charset="0"/>
                <a:cs typeface="Hind Medium" charset="0"/>
              </a:rPr>
              <a:t> </a:t>
            </a:r>
            <a:r>
              <a:rPr lang="en-US" sz="1000" b="0" i="0" kern="1200" spc="20" dirty="0" err="1">
                <a:solidFill>
                  <a:srgbClr val="EEF2EC"/>
                </a:solidFill>
                <a:effectLst/>
                <a:latin typeface="+mn-lt"/>
                <a:ea typeface="Hind Medium" charset="0"/>
                <a:cs typeface="Hind Medium" charset="0"/>
              </a:rPr>
              <a:t>Republica</a:t>
            </a:r>
            <a:r>
              <a:rPr lang="en-US" sz="1000" b="0" i="0" kern="1200" spc="20" dirty="0">
                <a:solidFill>
                  <a:srgbClr val="EEF2EC"/>
                </a:solidFill>
                <a:effectLst/>
                <a:latin typeface="+mn-lt"/>
                <a:ea typeface="Hind Medium" charset="0"/>
                <a:cs typeface="Hind Medium" charset="0"/>
              </a:rPr>
              <a:t> de Mexico 6125</a:t>
            </a:r>
            <a:br>
              <a:rPr lang="en-US" dirty="0"/>
            </a:br>
            <a:r>
              <a:rPr lang="en-US" sz="1000" b="0" i="0" kern="1200" spc="20" dirty="0">
                <a:solidFill>
                  <a:srgbClr val="EEF2EC"/>
                </a:solidFill>
                <a:effectLst/>
                <a:latin typeface="+mn-lt"/>
                <a:ea typeface="Hind Medium" charset="0"/>
                <a:cs typeface="Hind Medium" charset="0"/>
              </a:rPr>
              <a:t>11000 Montevideo,</a:t>
            </a:r>
          </a:p>
          <a:p>
            <a:pPr fontAlgn="auto">
              <a:spcAft>
                <a:spcPts val="0"/>
              </a:spcAft>
              <a:defRPr/>
            </a:pPr>
            <a:r>
              <a:rPr lang="en-US" sz="1000" b="0" i="0" kern="1200" spc="20" dirty="0">
                <a:solidFill>
                  <a:srgbClr val="EEF2EC"/>
                </a:solidFill>
                <a:effectLst/>
                <a:latin typeface="+mn-lt"/>
                <a:ea typeface="Hind Medium" charset="0"/>
                <a:cs typeface="Hind Medium" charset="0"/>
              </a:rPr>
              <a:t>Uruguay</a:t>
            </a:r>
            <a:endParaRPr lang="en-GB" dirty="0"/>
          </a:p>
        </p:txBody>
      </p:sp>
      <p:sp>
        <p:nvSpPr>
          <p:cNvPr id="24" name="Text Placeholder 8">
            <a:extLst>
              <a:ext uri="{FF2B5EF4-FFF2-40B4-BE49-F238E27FC236}">
                <a16:creationId xmlns:a16="http://schemas.microsoft.com/office/drawing/2014/main" id="{FC4E3F2B-8D1F-3F41-B8ED-8A2358A3EC3D}"/>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dirty="0">
                <a:solidFill>
                  <a:srgbClr val="EEF2EC"/>
                </a:solidFill>
                <a:effectLst/>
                <a:latin typeface="+mn-lt"/>
                <a:ea typeface="Hind Medium" charset="0"/>
                <a:cs typeface="Hind Medium" charset="0"/>
              </a:rPr>
              <a:t>3 Temasek Avenue, Level 21</a:t>
            </a:r>
          </a:p>
          <a:p>
            <a:r>
              <a:rPr lang="en-US" sz="1000" b="0" i="0" u="none" strike="noStrike" kern="1200" spc="20" dirty="0">
                <a:solidFill>
                  <a:srgbClr val="EEF2EC"/>
                </a:solidFill>
                <a:effectLst/>
                <a:latin typeface="+mn-lt"/>
                <a:ea typeface="Hind Medium" charset="0"/>
                <a:cs typeface="Hind Medium" charset="0"/>
              </a:rPr>
              <a:t>Centennial Tower</a:t>
            </a:r>
          </a:p>
          <a:p>
            <a:r>
              <a:rPr lang="en-US" sz="1000" b="0" i="0" u="none" strike="noStrike" kern="1200" spc="20" dirty="0">
                <a:solidFill>
                  <a:srgbClr val="EEF2EC"/>
                </a:solidFill>
                <a:effectLst/>
                <a:latin typeface="+mn-lt"/>
                <a:ea typeface="Hind Medium" charset="0"/>
                <a:cs typeface="Hind Medium" charset="0"/>
              </a:rPr>
              <a:t>Singapore 039190</a:t>
            </a:r>
          </a:p>
        </p:txBody>
      </p:sp>
      <p:sp>
        <p:nvSpPr>
          <p:cNvPr id="25" name="Text Placeholder 8">
            <a:extLst>
              <a:ext uri="{FF2B5EF4-FFF2-40B4-BE49-F238E27FC236}">
                <a16:creationId xmlns:a16="http://schemas.microsoft.com/office/drawing/2014/main" id="{5062587F-2DBE-5342-B3A6-6DCE893C0148}"/>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Science Park 400</a:t>
            </a:r>
            <a:br>
              <a:rPr lang="en-US" dirty="0"/>
            </a:br>
            <a:r>
              <a:rPr lang="en-US" sz="1000" b="0" i="0" kern="1200" spc="20" dirty="0">
                <a:solidFill>
                  <a:srgbClr val="EEF2EC"/>
                </a:solidFill>
                <a:effectLst/>
                <a:latin typeface="+mn-lt"/>
                <a:ea typeface="Hind Medium" charset="0"/>
                <a:cs typeface="Hind Medium" charset="0"/>
              </a:rPr>
              <a:t>1098 XH Amsterdam</a:t>
            </a:r>
            <a:br>
              <a:rPr lang="en-US" dirty="0"/>
            </a:br>
            <a:r>
              <a:rPr lang="en-US" sz="1000" b="0" i="0" kern="1200" spc="20" dirty="0">
                <a:solidFill>
                  <a:srgbClr val="EEF2EC"/>
                </a:solidFill>
                <a:effectLst/>
                <a:latin typeface="+mn-lt"/>
                <a:ea typeface="Hind Medium" charset="0"/>
                <a:cs typeface="Hind Medium" charset="0"/>
              </a:rPr>
              <a:t>Netherlands</a:t>
            </a:r>
            <a:br>
              <a:rPr lang="de-DE" dirty="0"/>
            </a:br>
            <a:endParaRPr lang="de-DE" dirty="0"/>
          </a:p>
          <a:p>
            <a:pPr fontAlgn="auto">
              <a:spcAft>
                <a:spcPts val="0"/>
              </a:spcAft>
              <a:defRPr/>
            </a:pPr>
            <a:endParaRPr lang="en-GB" dirty="0"/>
          </a:p>
        </p:txBody>
      </p:sp>
      <p:sp>
        <p:nvSpPr>
          <p:cNvPr id="26" name="Text Placeholder 7">
            <a:extLst>
              <a:ext uri="{FF2B5EF4-FFF2-40B4-BE49-F238E27FC236}">
                <a16:creationId xmlns:a16="http://schemas.microsoft.com/office/drawing/2014/main" id="{7D812451-5AC0-2A45-8524-AD7011BD8EE5}"/>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66 Centrepoint Drive</a:t>
            </a:r>
            <a:br>
              <a:rPr lang="en-US" dirty="0"/>
            </a:br>
            <a:r>
              <a:rPr lang="en-US" sz="1000" b="0" i="0" kern="1200" spc="20" dirty="0">
                <a:solidFill>
                  <a:srgbClr val="EEF2EC"/>
                </a:solidFill>
                <a:effectLst/>
                <a:latin typeface="+mn-lt"/>
                <a:ea typeface="Hind Medium" charset="0"/>
                <a:cs typeface="Hind Medium" charset="0"/>
              </a:rPr>
              <a:t>Nepean, Ontario, K2G 6J5</a:t>
            </a:r>
          </a:p>
          <a:p>
            <a:pPr fontAlgn="auto">
              <a:spcAft>
                <a:spcPts val="0"/>
              </a:spcAft>
              <a:defRPr/>
            </a:pPr>
            <a:r>
              <a:rPr lang="en-US" sz="1000" b="0" i="0" kern="1200" spc="20" dirty="0">
                <a:solidFill>
                  <a:srgbClr val="EEF2EC"/>
                </a:solidFill>
                <a:effectLst/>
                <a:latin typeface="+mn-lt"/>
                <a:ea typeface="Hind Medium" charset="0"/>
                <a:cs typeface="Hind Medium" charset="0"/>
              </a:rPr>
              <a:t>Canada</a:t>
            </a:r>
            <a:endParaRPr lang="en-GB" dirty="0"/>
          </a:p>
        </p:txBody>
      </p:sp>
    </p:spTree>
    <p:extLst>
      <p:ext uri="{BB962C8B-B14F-4D97-AF65-F5344CB8AC3E}">
        <p14:creationId xmlns:p14="http://schemas.microsoft.com/office/powerpoint/2010/main" val="2161311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erci - 2020">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Merci.</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pic>
        <p:nvPicPr>
          <p:cNvPr id="11" name="Picture 8">
            <a:extLst>
              <a:ext uri="{FF2B5EF4-FFF2-40B4-BE49-F238E27FC236}">
                <a16:creationId xmlns:a16="http://schemas.microsoft.com/office/drawing/2014/main" id="{D77AA1DE-2BBF-EE4C-8BFF-BC48FE39DED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65">
            <a:extLst>
              <a:ext uri="{FF2B5EF4-FFF2-40B4-BE49-F238E27FC236}">
                <a16:creationId xmlns:a16="http://schemas.microsoft.com/office/drawing/2014/main" id="{52C021BB-DCCC-3441-A1C0-5A44638BCA96}"/>
              </a:ext>
            </a:extLst>
          </p:cNvPr>
          <p:cNvSpPr txBox="1">
            <a:spLocks/>
          </p:cNvSpPr>
          <p:nvPr userDrawn="1"/>
        </p:nvSpPr>
        <p:spPr>
          <a:xfrm>
            <a:off x="9888537" y="5189439"/>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err="1">
                <a:latin typeface="+mn-lt"/>
              </a:rPr>
              <a:t>internetsociety.org</a:t>
            </a:r>
            <a:endParaRPr lang="en-GB" dirty="0">
              <a:latin typeface="+mn-lt"/>
            </a:endParaRPr>
          </a:p>
          <a:p>
            <a:pPr fontAlgn="auto">
              <a:spcAft>
                <a:spcPts val="0"/>
              </a:spcAft>
              <a:defRPr/>
            </a:pPr>
            <a:r>
              <a:rPr lang="en-GB" dirty="0">
                <a:latin typeface="+mn-lt"/>
              </a:rPr>
              <a:t>@internetsociety</a:t>
            </a:r>
          </a:p>
        </p:txBody>
      </p:sp>
      <p:sp>
        <p:nvSpPr>
          <p:cNvPr id="21" name="Text Placeholder 7">
            <a:extLst>
              <a:ext uri="{FF2B5EF4-FFF2-40B4-BE49-F238E27FC236}">
                <a16:creationId xmlns:a16="http://schemas.microsoft.com/office/drawing/2014/main" id="{7D4D11E9-80BB-3C46-8353-8B2458747633}"/>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Rue Vallin 2</a:t>
            </a:r>
            <a:br>
              <a:rPr lang="en-US" dirty="0"/>
            </a:br>
            <a:r>
              <a:rPr lang="en-US" sz="1000" b="0" i="0" kern="1200" spc="20" dirty="0">
                <a:solidFill>
                  <a:srgbClr val="EEF2EC"/>
                </a:solidFill>
                <a:effectLst/>
                <a:latin typeface="+mn-lt"/>
                <a:ea typeface="Hind Medium" charset="0"/>
                <a:cs typeface="Hind Medium" charset="0"/>
              </a:rPr>
              <a:t>CH-1201 Geneva</a:t>
            </a:r>
            <a:br>
              <a:rPr lang="en-US" dirty="0"/>
            </a:br>
            <a:r>
              <a:rPr lang="en-US" sz="1000" b="0" i="0" kern="1200" spc="20" dirty="0">
                <a:solidFill>
                  <a:srgbClr val="EEF2EC"/>
                </a:solidFill>
                <a:effectLst/>
                <a:latin typeface="+mn-lt"/>
                <a:ea typeface="Hind Medium" charset="0"/>
                <a:cs typeface="Hind Medium" charset="0"/>
              </a:rPr>
              <a:t>Switzerland</a:t>
            </a:r>
            <a:endParaRPr lang="en-GB" dirty="0"/>
          </a:p>
        </p:txBody>
      </p:sp>
      <p:sp>
        <p:nvSpPr>
          <p:cNvPr id="22" name="Text Placeholder 8">
            <a:extLst>
              <a:ext uri="{FF2B5EF4-FFF2-40B4-BE49-F238E27FC236}">
                <a16:creationId xmlns:a16="http://schemas.microsoft.com/office/drawing/2014/main" id="{971553BE-1DD1-0B4C-A2C5-45EFDEC1DA33}"/>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11710 Plaza America Drive Suite 400</a:t>
            </a:r>
            <a:br>
              <a:rPr lang="en-US" dirty="0"/>
            </a:br>
            <a:r>
              <a:rPr lang="en-US" sz="1000" b="0" i="0" kern="1200" spc="20" dirty="0">
                <a:solidFill>
                  <a:srgbClr val="EEF2EC"/>
                </a:solidFill>
                <a:effectLst/>
                <a:latin typeface="+mn-lt"/>
                <a:ea typeface="Hind Medium" charset="0"/>
                <a:cs typeface="Hind Medium" charset="0"/>
              </a:rPr>
              <a:t>Reston, VA 20190</a:t>
            </a:r>
            <a:r>
              <a:rPr lang="de-DE" dirty="0"/>
              <a:t>, USA</a:t>
            </a:r>
            <a:br>
              <a:rPr lang="de-DE" dirty="0"/>
            </a:br>
            <a:endParaRPr lang="de-DE" dirty="0"/>
          </a:p>
          <a:p>
            <a:pPr fontAlgn="auto">
              <a:spcAft>
                <a:spcPts val="0"/>
              </a:spcAft>
              <a:defRPr/>
            </a:pPr>
            <a:endParaRPr lang="en-GB" dirty="0"/>
          </a:p>
        </p:txBody>
      </p:sp>
      <p:sp>
        <p:nvSpPr>
          <p:cNvPr id="23" name="Text Placeholder 7">
            <a:extLst>
              <a:ext uri="{FF2B5EF4-FFF2-40B4-BE49-F238E27FC236}">
                <a16:creationId xmlns:a16="http://schemas.microsoft.com/office/drawing/2014/main" id="{340D6028-5167-6644-953F-5BC6F52060EA}"/>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err="1">
                <a:solidFill>
                  <a:srgbClr val="EEF2EC"/>
                </a:solidFill>
                <a:effectLst/>
                <a:latin typeface="+mn-lt"/>
                <a:ea typeface="Hind Medium" charset="0"/>
                <a:cs typeface="Hind Medium" charset="0"/>
              </a:rPr>
              <a:t>Rambla</a:t>
            </a:r>
            <a:r>
              <a:rPr lang="en-US" sz="1000" b="0" i="0" kern="1200" spc="20" dirty="0">
                <a:solidFill>
                  <a:srgbClr val="EEF2EC"/>
                </a:solidFill>
                <a:effectLst/>
                <a:latin typeface="+mn-lt"/>
                <a:ea typeface="Hind Medium" charset="0"/>
                <a:cs typeface="Hind Medium" charset="0"/>
              </a:rPr>
              <a:t> </a:t>
            </a:r>
            <a:r>
              <a:rPr lang="en-US" sz="1000" b="0" i="0" kern="1200" spc="20" dirty="0" err="1">
                <a:solidFill>
                  <a:srgbClr val="EEF2EC"/>
                </a:solidFill>
                <a:effectLst/>
                <a:latin typeface="+mn-lt"/>
                <a:ea typeface="Hind Medium" charset="0"/>
                <a:cs typeface="Hind Medium" charset="0"/>
              </a:rPr>
              <a:t>Republica</a:t>
            </a:r>
            <a:r>
              <a:rPr lang="en-US" sz="1000" b="0" i="0" kern="1200" spc="20" dirty="0">
                <a:solidFill>
                  <a:srgbClr val="EEF2EC"/>
                </a:solidFill>
                <a:effectLst/>
                <a:latin typeface="+mn-lt"/>
                <a:ea typeface="Hind Medium" charset="0"/>
                <a:cs typeface="Hind Medium" charset="0"/>
              </a:rPr>
              <a:t> de Mexico 6125</a:t>
            </a:r>
            <a:br>
              <a:rPr lang="en-US" dirty="0"/>
            </a:br>
            <a:r>
              <a:rPr lang="en-US" sz="1000" b="0" i="0" kern="1200" spc="20" dirty="0">
                <a:solidFill>
                  <a:srgbClr val="EEF2EC"/>
                </a:solidFill>
                <a:effectLst/>
                <a:latin typeface="+mn-lt"/>
                <a:ea typeface="Hind Medium" charset="0"/>
                <a:cs typeface="Hind Medium" charset="0"/>
              </a:rPr>
              <a:t>11000 Montevideo,</a:t>
            </a:r>
          </a:p>
          <a:p>
            <a:pPr fontAlgn="auto">
              <a:spcAft>
                <a:spcPts val="0"/>
              </a:spcAft>
              <a:defRPr/>
            </a:pPr>
            <a:r>
              <a:rPr lang="en-US" sz="1000" b="0" i="0" kern="1200" spc="20" dirty="0">
                <a:solidFill>
                  <a:srgbClr val="EEF2EC"/>
                </a:solidFill>
                <a:effectLst/>
                <a:latin typeface="+mn-lt"/>
                <a:ea typeface="Hind Medium" charset="0"/>
                <a:cs typeface="Hind Medium" charset="0"/>
              </a:rPr>
              <a:t>Uruguay</a:t>
            </a:r>
            <a:endParaRPr lang="en-GB" dirty="0"/>
          </a:p>
        </p:txBody>
      </p:sp>
      <p:sp>
        <p:nvSpPr>
          <p:cNvPr id="24" name="Text Placeholder 8">
            <a:extLst>
              <a:ext uri="{FF2B5EF4-FFF2-40B4-BE49-F238E27FC236}">
                <a16:creationId xmlns:a16="http://schemas.microsoft.com/office/drawing/2014/main" id="{6DBD1FB5-2938-B74B-8190-C306B4523491}"/>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dirty="0">
                <a:solidFill>
                  <a:srgbClr val="EEF2EC"/>
                </a:solidFill>
                <a:effectLst/>
                <a:latin typeface="+mn-lt"/>
                <a:ea typeface="Hind Medium" charset="0"/>
                <a:cs typeface="Hind Medium" charset="0"/>
              </a:rPr>
              <a:t>3 Temasek Avenue, Level 21</a:t>
            </a:r>
          </a:p>
          <a:p>
            <a:r>
              <a:rPr lang="en-US" sz="1000" b="0" i="0" u="none" strike="noStrike" kern="1200" spc="20" dirty="0">
                <a:solidFill>
                  <a:srgbClr val="EEF2EC"/>
                </a:solidFill>
                <a:effectLst/>
                <a:latin typeface="+mn-lt"/>
                <a:ea typeface="Hind Medium" charset="0"/>
                <a:cs typeface="Hind Medium" charset="0"/>
              </a:rPr>
              <a:t>Centennial Tower</a:t>
            </a:r>
          </a:p>
          <a:p>
            <a:r>
              <a:rPr lang="en-US" sz="1000" b="0" i="0" u="none" strike="noStrike" kern="1200" spc="20" dirty="0">
                <a:solidFill>
                  <a:srgbClr val="EEF2EC"/>
                </a:solidFill>
                <a:effectLst/>
                <a:latin typeface="+mn-lt"/>
                <a:ea typeface="Hind Medium" charset="0"/>
                <a:cs typeface="Hind Medium" charset="0"/>
              </a:rPr>
              <a:t>Singapore 039190</a:t>
            </a:r>
          </a:p>
        </p:txBody>
      </p:sp>
      <p:sp>
        <p:nvSpPr>
          <p:cNvPr id="25" name="Text Placeholder 8">
            <a:extLst>
              <a:ext uri="{FF2B5EF4-FFF2-40B4-BE49-F238E27FC236}">
                <a16:creationId xmlns:a16="http://schemas.microsoft.com/office/drawing/2014/main" id="{8C0E6B59-7D43-DA4B-880A-CCD700BC2DE6}"/>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Science Park 400</a:t>
            </a:r>
            <a:br>
              <a:rPr lang="en-US" dirty="0"/>
            </a:br>
            <a:r>
              <a:rPr lang="en-US" sz="1000" b="0" i="0" kern="1200" spc="20" dirty="0">
                <a:solidFill>
                  <a:srgbClr val="EEF2EC"/>
                </a:solidFill>
                <a:effectLst/>
                <a:latin typeface="+mn-lt"/>
                <a:ea typeface="Hind Medium" charset="0"/>
                <a:cs typeface="Hind Medium" charset="0"/>
              </a:rPr>
              <a:t>1098 XH Amsterdam</a:t>
            </a:r>
            <a:br>
              <a:rPr lang="en-US" dirty="0"/>
            </a:br>
            <a:r>
              <a:rPr lang="en-US" sz="1000" b="0" i="0" kern="1200" spc="20" dirty="0">
                <a:solidFill>
                  <a:srgbClr val="EEF2EC"/>
                </a:solidFill>
                <a:effectLst/>
                <a:latin typeface="+mn-lt"/>
                <a:ea typeface="Hind Medium" charset="0"/>
                <a:cs typeface="Hind Medium" charset="0"/>
              </a:rPr>
              <a:t>Netherlands</a:t>
            </a:r>
            <a:br>
              <a:rPr lang="de-DE" dirty="0"/>
            </a:br>
            <a:endParaRPr lang="de-DE" dirty="0"/>
          </a:p>
          <a:p>
            <a:pPr fontAlgn="auto">
              <a:spcAft>
                <a:spcPts val="0"/>
              </a:spcAft>
              <a:defRPr/>
            </a:pPr>
            <a:endParaRPr lang="en-GB" dirty="0"/>
          </a:p>
        </p:txBody>
      </p:sp>
      <p:sp>
        <p:nvSpPr>
          <p:cNvPr id="26" name="Text Placeholder 7">
            <a:extLst>
              <a:ext uri="{FF2B5EF4-FFF2-40B4-BE49-F238E27FC236}">
                <a16:creationId xmlns:a16="http://schemas.microsoft.com/office/drawing/2014/main" id="{E42C519C-F5A1-5941-9307-F02A236FC45B}"/>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66 Centrepoint Drive</a:t>
            </a:r>
            <a:br>
              <a:rPr lang="en-US" dirty="0"/>
            </a:br>
            <a:r>
              <a:rPr lang="en-US" sz="1000" b="0" i="0" kern="1200" spc="20" dirty="0">
                <a:solidFill>
                  <a:srgbClr val="EEF2EC"/>
                </a:solidFill>
                <a:effectLst/>
                <a:latin typeface="+mn-lt"/>
                <a:ea typeface="Hind Medium" charset="0"/>
                <a:cs typeface="Hind Medium" charset="0"/>
              </a:rPr>
              <a:t>Nepean, Ontario, K2G 6J5</a:t>
            </a:r>
          </a:p>
          <a:p>
            <a:pPr fontAlgn="auto">
              <a:spcAft>
                <a:spcPts val="0"/>
              </a:spcAft>
              <a:defRPr/>
            </a:pPr>
            <a:r>
              <a:rPr lang="en-US" sz="1000" b="0" i="0" kern="1200" spc="20" dirty="0">
                <a:solidFill>
                  <a:srgbClr val="EEF2EC"/>
                </a:solidFill>
                <a:effectLst/>
                <a:latin typeface="+mn-lt"/>
                <a:ea typeface="Hind Medium" charset="0"/>
                <a:cs typeface="Hind Medium" charset="0"/>
              </a:rPr>
              <a:t>Canada</a:t>
            </a:r>
            <a:endParaRPr lang="en-GB" dirty="0"/>
          </a:p>
        </p:txBody>
      </p:sp>
    </p:spTree>
    <p:extLst>
      <p:ext uri="{BB962C8B-B14F-4D97-AF65-F5344CB8AC3E}">
        <p14:creationId xmlns:p14="http://schemas.microsoft.com/office/powerpoint/2010/main" val="1004414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et involved – 2020">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Get involved.</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pic>
        <p:nvPicPr>
          <p:cNvPr id="11" name="Picture 8">
            <a:extLst>
              <a:ext uri="{FF2B5EF4-FFF2-40B4-BE49-F238E27FC236}">
                <a16:creationId xmlns:a16="http://schemas.microsoft.com/office/drawing/2014/main" id="{048DBFB5-779D-3E4A-834C-E871C3DF31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65">
            <a:extLst>
              <a:ext uri="{FF2B5EF4-FFF2-40B4-BE49-F238E27FC236}">
                <a16:creationId xmlns:a16="http://schemas.microsoft.com/office/drawing/2014/main" id="{277DC5D2-DE0F-824F-BBFB-D92D18E92986}"/>
              </a:ext>
            </a:extLst>
          </p:cNvPr>
          <p:cNvSpPr txBox="1">
            <a:spLocks/>
          </p:cNvSpPr>
          <p:nvPr userDrawn="1"/>
        </p:nvSpPr>
        <p:spPr>
          <a:xfrm>
            <a:off x="9888537" y="5189439"/>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err="1">
                <a:latin typeface="+mn-lt"/>
              </a:rPr>
              <a:t>internetsociety.org</a:t>
            </a:r>
            <a:endParaRPr lang="en-GB" dirty="0">
              <a:latin typeface="+mn-lt"/>
            </a:endParaRPr>
          </a:p>
          <a:p>
            <a:pPr fontAlgn="auto">
              <a:spcAft>
                <a:spcPts val="0"/>
              </a:spcAft>
              <a:defRPr/>
            </a:pPr>
            <a:r>
              <a:rPr lang="en-GB" dirty="0">
                <a:latin typeface="+mn-lt"/>
              </a:rPr>
              <a:t>@internetsociety</a:t>
            </a:r>
          </a:p>
        </p:txBody>
      </p:sp>
      <p:sp>
        <p:nvSpPr>
          <p:cNvPr id="21" name="Text Placeholder 7">
            <a:extLst>
              <a:ext uri="{FF2B5EF4-FFF2-40B4-BE49-F238E27FC236}">
                <a16:creationId xmlns:a16="http://schemas.microsoft.com/office/drawing/2014/main" id="{6BF94499-8066-9C40-A43D-8F5B6D7134DA}"/>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Rue Vallin 2</a:t>
            </a:r>
            <a:br>
              <a:rPr lang="en-US" dirty="0"/>
            </a:br>
            <a:r>
              <a:rPr lang="en-US" sz="1000" b="0" i="0" kern="1200" spc="20" dirty="0">
                <a:solidFill>
                  <a:srgbClr val="EEF2EC"/>
                </a:solidFill>
                <a:effectLst/>
                <a:latin typeface="+mn-lt"/>
                <a:ea typeface="Hind Medium" charset="0"/>
                <a:cs typeface="Hind Medium" charset="0"/>
              </a:rPr>
              <a:t>CH-1201 Geneva</a:t>
            </a:r>
            <a:br>
              <a:rPr lang="en-US" dirty="0"/>
            </a:br>
            <a:r>
              <a:rPr lang="en-US" sz="1000" b="0" i="0" kern="1200" spc="20" dirty="0">
                <a:solidFill>
                  <a:srgbClr val="EEF2EC"/>
                </a:solidFill>
                <a:effectLst/>
                <a:latin typeface="+mn-lt"/>
                <a:ea typeface="Hind Medium" charset="0"/>
                <a:cs typeface="Hind Medium" charset="0"/>
              </a:rPr>
              <a:t>Switzerland</a:t>
            </a:r>
            <a:endParaRPr lang="en-GB" dirty="0"/>
          </a:p>
        </p:txBody>
      </p:sp>
      <p:sp>
        <p:nvSpPr>
          <p:cNvPr id="22" name="Text Placeholder 8">
            <a:extLst>
              <a:ext uri="{FF2B5EF4-FFF2-40B4-BE49-F238E27FC236}">
                <a16:creationId xmlns:a16="http://schemas.microsoft.com/office/drawing/2014/main" id="{E161D35C-B3C0-5A4C-879C-E065C69B673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11710 Plaza America Drive Suite 400</a:t>
            </a:r>
            <a:br>
              <a:rPr lang="en-US" dirty="0"/>
            </a:br>
            <a:r>
              <a:rPr lang="en-US" sz="1000" b="0" i="0" kern="1200" spc="20" dirty="0">
                <a:solidFill>
                  <a:srgbClr val="EEF2EC"/>
                </a:solidFill>
                <a:effectLst/>
                <a:latin typeface="+mn-lt"/>
                <a:ea typeface="Hind Medium" charset="0"/>
                <a:cs typeface="Hind Medium" charset="0"/>
              </a:rPr>
              <a:t>Reston, VA 20190</a:t>
            </a:r>
            <a:r>
              <a:rPr lang="de-DE" dirty="0"/>
              <a:t>, USA</a:t>
            </a:r>
            <a:br>
              <a:rPr lang="de-DE" dirty="0"/>
            </a:br>
            <a:endParaRPr lang="de-DE" dirty="0"/>
          </a:p>
          <a:p>
            <a:pPr fontAlgn="auto">
              <a:spcAft>
                <a:spcPts val="0"/>
              </a:spcAft>
              <a:defRPr/>
            </a:pPr>
            <a:endParaRPr lang="en-GB" dirty="0"/>
          </a:p>
        </p:txBody>
      </p:sp>
      <p:sp>
        <p:nvSpPr>
          <p:cNvPr id="23" name="Text Placeholder 7">
            <a:extLst>
              <a:ext uri="{FF2B5EF4-FFF2-40B4-BE49-F238E27FC236}">
                <a16:creationId xmlns:a16="http://schemas.microsoft.com/office/drawing/2014/main" id="{C4E6332F-9C8D-0B4D-9542-35C609D281A9}"/>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err="1">
                <a:solidFill>
                  <a:srgbClr val="EEF2EC"/>
                </a:solidFill>
                <a:effectLst/>
                <a:latin typeface="+mn-lt"/>
                <a:ea typeface="Hind Medium" charset="0"/>
                <a:cs typeface="Hind Medium" charset="0"/>
              </a:rPr>
              <a:t>Rambla</a:t>
            </a:r>
            <a:r>
              <a:rPr lang="en-US" sz="1000" b="0" i="0" kern="1200" spc="20" dirty="0">
                <a:solidFill>
                  <a:srgbClr val="EEF2EC"/>
                </a:solidFill>
                <a:effectLst/>
                <a:latin typeface="+mn-lt"/>
                <a:ea typeface="Hind Medium" charset="0"/>
                <a:cs typeface="Hind Medium" charset="0"/>
              </a:rPr>
              <a:t> </a:t>
            </a:r>
            <a:r>
              <a:rPr lang="en-US" sz="1000" b="0" i="0" kern="1200" spc="20" dirty="0" err="1">
                <a:solidFill>
                  <a:srgbClr val="EEF2EC"/>
                </a:solidFill>
                <a:effectLst/>
                <a:latin typeface="+mn-lt"/>
                <a:ea typeface="Hind Medium" charset="0"/>
                <a:cs typeface="Hind Medium" charset="0"/>
              </a:rPr>
              <a:t>Republica</a:t>
            </a:r>
            <a:r>
              <a:rPr lang="en-US" sz="1000" b="0" i="0" kern="1200" spc="20" dirty="0">
                <a:solidFill>
                  <a:srgbClr val="EEF2EC"/>
                </a:solidFill>
                <a:effectLst/>
                <a:latin typeface="+mn-lt"/>
                <a:ea typeface="Hind Medium" charset="0"/>
                <a:cs typeface="Hind Medium" charset="0"/>
              </a:rPr>
              <a:t> de Mexico 6125</a:t>
            </a:r>
            <a:br>
              <a:rPr lang="en-US" dirty="0"/>
            </a:br>
            <a:r>
              <a:rPr lang="en-US" sz="1000" b="0" i="0" kern="1200" spc="20" dirty="0">
                <a:solidFill>
                  <a:srgbClr val="EEF2EC"/>
                </a:solidFill>
                <a:effectLst/>
                <a:latin typeface="+mn-lt"/>
                <a:ea typeface="Hind Medium" charset="0"/>
                <a:cs typeface="Hind Medium" charset="0"/>
              </a:rPr>
              <a:t>11000 Montevideo,</a:t>
            </a:r>
          </a:p>
          <a:p>
            <a:pPr fontAlgn="auto">
              <a:spcAft>
                <a:spcPts val="0"/>
              </a:spcAft>
              <a:defRPr/>
            </a:pPr>
            <a:r>
              <a:rPr lang="en-US" sz="1000" b="0" i="0" kern="1200" spc="20" dirty="0">
                <a:solidFill>
                  <a:srgbClr val="EEF2EC"/>
                </a:solidFill>
                <a:effectLst/>
                <a:latin typeface="+mn-lt"/>
                <a:ea typeface="Hind Medium" charset="0"/>
                <a:cs typeface="Hind Medium" charset="0"/>
              </a:rPr>
              <a:t>Uruguay</a:t>
            </a:r>
            <a:endParaRPr lang="en-GB" dirty="0"/>
          </a:p>
        </p:txBody>
      </p:sp>
      <p:sp>
        <p:nvSpPr>
          <p:cNvPr id="24" name="Text Placeholder 8">
            <a:extLst>
              <a:ext uri="{FF2B5EF4-FFF2-40B4-BE49-F238E27FC236}">
                <a16:creationId xmlns:a16="http://schemas.microsoft.com/office/drawing/2014/main" id="{B55DEF3F-DF34-6B4A-A47F-7FE3FD02F5B0}"/>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dirty="0">
                <a:solidFill>
                  <a:srgbClr val="EEF2EC"/>
                </a:solidFill>
                <a:effectLst/>
                <a:latin typeface="+mn-lt"/>
                <a:ea typeface="Hind Medium" charset="0"/>
                <a:cs typeface="Hind Medium" charset="0"/>
              </a:rPr>
              <a:t>3 Temasek Avenue, Level 21</a:t>
            </a:r>
          </a:p>
          <a:p>
            <a:r>
              <a:rPr lang="en-US" sz="1000" b="0" i="0" u="none" strike="noStrike" kern="1200" spc="20" dirty="0">
                <a:solidFill>
                  <a:srgbClr val="EEF2EC"/>
                </a:solidFill>
                <a:effectLst/>
                <a:latin typeface="+mn-lt"/>
                <a:ea typeface="Hind Medium" charset="0"/>
                <a:cs typeface="Hind Medium" charset="0"/>
              </a:rPr>
              <a:t>Centennial Tower</a:t>
            </a:r>
          </a:p>
          <a:p>
            <a:r>
              <a:rPr lang="en-US" sz="1000" b="0" i="0" u="none" strike="noStrike" kern="1200" spc="20" dirty="0">
                <a:solidFill>
                  <a:srgbClr val="EEF2EC"/>
                </a:solidFill>
                <a:effectLst/>
                <a:latin typeface="+mn-lt"/>
                <a:ea typeface="Hind Medium" charset="0"/>
                <a:cs typeface="Hind Medium" charset="0"/>
              </a:rPr>
              <a:t>Singapore 039190</a:t>
            </a:r>
          </a:p>
        </p:txBody>
      </p:sp>
      <p:sp>
        <p:nvSpPr>
          <p:cNvPr id="25" name="Text Placeholder 8">
            <a:extLst>
              <a:ext uri="{FF2B5EF4-FFF2-40B4-BE49-F238E27FC236}">
                <a16:creationId xmlns:a16="http://schemas.microsoft.com/office/drawing/2014/main" id="{A5CFD7EE-A109-4649-8F25-19198A1BBD3B}"/>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Science Park 400</a:t>
            </a:r>
            <a:br>
              <a:rPr lang="en-US" dirty="0"/>
            </a:br>
            <a:r>
              <a:rPr lang="en-US" sz="1000" b="0" i="0" kern="1200" spc="20" dirty="0">
                <a:solidFill>
                  <a:srgbClr val="EEF2EC"/>
                </a:solidFill>
                <a:effectLst/>
                <a:latin typeface="+mn-lt"/>
                <a:ea typeface="Hind Medium" charset="0"/>
                <a:cs typeface="Hind Medium" charset="0"/>
              </a:rPr>
              <a:t>1098 XH Amsterdam</a:t>
            </a:r>
            <a:br>
              <a:rPr lang="en-US" dirty="0"/>
            </a:br>
            <a:r>
              <a:rPr lang="en-US" sz="1000" b="0" i="0" kern="1200" spc="20" dirty="0">
                <a:solidFill>
                  <a:srgbClr val="EEF2EC"/>
                </a:solidFill>
                <a:effectLst/>
                <a:latin typeface="+mn-lt"/>
                <a:ea typeface="Hind Medium" charset="0"/>
                <a:cs typeface="Hind Medium" charset="0"/>
              </a:rPr>
              <a:t>Netherlands</a:t>
            </a:r>
            <a:br>
              <a:rPr lang="de-DE" dirty="0"/>
            </a:br>
            <a:endParaRPr lang="de-DE" dirty="0"/>
          </a:p>
          <a:p>
            <a:pPr fontAlgn="auto">
              <a:spcAft>
                <a:spcPts val="0"/>
              </a:spcAft>
              <a:defRPr/>
            </a:pPr>
            <a:endParaRPr lang="en-GB" dirty="0"/>
          </a:p>
        </p:txBody>
      </p:sp>
      <p:sp>
        <p:nvSpPr>
          <p:cNvPr id="26" name="Text Placeholder 7">
            <a:extLst>
              <a:ext uri="{FF2B5EF4-FFF2-40B4-BE49-F238E27FC236}">
                <a16:creationId xmlns:a16="http://schemas.microsoft.com/office/drawing/2014/main" id="{ECA0AAF1-394C-1345-B387-E968CA7C6196}"/>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66 Centrepoint Drive</a:t>
            </a:r>
            <a:br>
              <a:rPr lang="en-US" dirty="0"/>
            </a:br>
            <a:r>
              <a:rPr lang="en-US" sz="1000" b="0" i="0" kern="1200" spc="20" dirty="0">
                <a:solidFill>
                  <a:srgbClr val="EEF2EC"/>
                </a:solidFill>
                <a:effectLst/>
                <a:latin typeface="+mn-lt"/>
                <a:ea typeface="Hind Medium" charset="0"/>
                <a:cs typeface="Hind Medium" charset="0"/>
              </a:rPr>
              <a:t>Nepean, Ontario, K2G 6J5</a:t>
            </a:r>
          </a:p>
          <a:p>
            <a:pPr fontAlgn="auto">
              <a:spcAft>
                <a:spcPts val="0"/>
              </a:spcAft>
              <a:defRPr/>
            </a:pPr>
            <a:r>
              <a:rPr lang="en-US" sz="1000" b="0" i="0" kern="1200" spc="20" dirty="0">
                <a:solidFill>
                  <a:srgbClr val="EEF2EC"/>
                </a:solidFill>
                <a:effectLst/>
                <a:latin typeface="+mn-lt"/>
                <a:ea typeface="Hind Medium" charset="0"/>
                <a:cs typeface="Hind Medium" charset="0"/>
              </a:rPr>
              <a:t>Canada</a:t>
            </a:r>
            <a:endParaRPr lang="en-GB"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volúcrate – 2020">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540000" y="2281238"/>
            <a:ext cx="6496067" cy="1006475"/>
          </a:xfrm>
          <a:prstGeom prst="rect">
            <a:avLst/>
          </a:prstGeom>
        </p:spPr>
        <p:txBody>
          <a:bodyPr wrap="square"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sz="6000" dirty="0" err="1"/>
              <a:t>Involúcrate</a:t>
            </a:r>
            <a:r>
              <a:rPr lang="en-GB" dirty="0"/>
              <a:t>.</a:t>
            </a:r>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pic>
        <p:nvPicPr>
          <p:cNvPr id="11" name="Picture 8">
            <a:extLst>
              <a:ext uri="{FF2B5EF4-FFF2-40B4-BE49-F238E27FC236}">
                <a16:creationId xmlns:a16="http://schemas.microsoft.com/office/drawing/2014/main" id="{048DBFB5-779D-3E4A-834C-E871C3DF31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65">
            <a:extLst>
              <a:ext uri="{FF2B5EF4-FFF2-40B4-BE49-F238E27FC236}">
                <a16:creationId xmlns:a16="http://schemas.microsoft.com/office/drawing/2014/main" id="{5E4ED78F-0CE5-7E43-82D8-328B94CCC9DC}"/>
              </a:ext>
            </a:extLst>
          </p:cNvPr>
          <p:cNvSpPr txBox="1">
            <a:spLocks/>
          </p:cNvSpPr>
          <p:nvPr userDrawn="1"/>
        </p:nvSpPr>
        <p:spPr>
          <a:xfrm>
            <a:off x="9888537" y="5189439"/>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err="1">
                <a:latin typeface="+mn-lt"/>
              </a:rPr>
              <a:t>internetsociety.org</a:t>
            </a:r>
            <a:endParaRPr lang="en-GB" dirty="0">
              <a:latin typeface="+mn-lt"/>
            </a:endParaRPr>
          </a:p>
          <a:p>
            <a:pPr fontAlgn="auto">
              <a:spcAft>
                <a:spcPts val="0"/>
              </a:spcAft>
              <a:defRPr/>
            </a:pPr>
            <a:r>
              <a:rPr lang="en-GB" dirty="0">
                <a:latin typeface="+mn-lt"/>
              </a:rPr>
              <a:t>@internetsociety</a:t>
            </a:r>
          </a:p>
        </p:txBody>
      </p:sp>
      <p:sp>
        <p:nvSpPr>
          <p:cNvPr id="18" name="Text Placeholder 7">
            <a:extLst>
              <a:ext uri="{FF2B5EF4-FFF2-40B4-BE49-F238E27FC236}">
                <a16:creationId xmlns:a16="http://schemas.microsoft.com/office/drawing/2014/main" id="{61178CE3-B3B9-E447-9D38-2F7A80A4F485}"/>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Rue Vallin 2</a:t>
            </a:r>
            <a:br>
              <a:rPr lang="en-US" dirty="0"/>
            </a:br>
            <a:r>
              <a:rPr lang="en-US" sz="1000" b="0" i="0" kern="1200" spc="20" dirty="0">
                <a:solidFill>
                  <a:srgbClr val="EEF2EC"/>
                </a:solidFill>
                <a:effectLst/>
                <a:latin typeface="+mn-lt"/>
                <a:ea typeface="Hind Medium" charset="0"/>
                <a:cs typeface="Hind Medium" charset="0"/>
              </a:rPr>
              <a:t>CH-1201 Geneva</a:t>
            </a:r>
            <a:br>
              <a:rPr lang="en-US" dirty="0"/>
            </a:br>
            <a:r>
              <a:rPr lang="en-US" sz="1000" b="0" i="0" kern="1200" spc="20" dirty="0">
                <a:solidFill>
                  <a:srgbClr val="EEF2EC"/>
                </a:solidFill>
                <a:effectLst/>
                <a:latin typeface="+mn-lt"/>
                <a:ea typeface="Hind Medium" charset="0"/>
                <a:cs typeface="Hind Medium" charset="0"/>
              </a:rPr>
              <a:t>Switzerland</a:t>
            </a:r>
            <a:endParaRPr lang="en-GB" dirty="0"/>
          </a:p>
        </p:txBody>
      </p:sp>
      <p:sp>
        <p:nvSpPr>
          <p:cNvPr id="19" name="Text Placeholder 8">
            <a:extLst>
              <a:ext uri="{FF2B5EF4-FFF2-40B4-BE49-F238E27FC236}">
                <a16:creationId xmlns:a16="http://schemas.microsoft.com/office/drawing/2014/main" id="{DD863C04-DFDF-234B-8925-063897B47110}"/>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11710 Plaza America Drive Suite 400</a:t>
            </a:r>
            <a:br>
              <a:rPr lang="en-US" dirty="0"/>
            </a:br>
            <a:r>
              <a:rPr lang="en-US" sz="1000" b="0" i="0" kern="1200" spc="20" dirty="0">
                <a:solidFill>
                  <a:srgbClr val="EEF2EC"/>
                </a:solidFill>
                <a:effectLst/>
                <a:latin typeface="+mn-lt"/>
                <a:ea typeface="Hind Medium" charset="0"/>
                <a:cs typeface="Hind Medium" charset="0"/>
              </a:rPr>
              <a:t>Reston, VA 20190</a:t>
            </a:r>
            <a:r>
              <a:rPr lang="de-DE" dirty="0"/>
              <a:t>, USA</a:t>
            </a:r>
            <a:br>
              <a:rPr lang="de-DE" dirty="0"/>
            </a:br>
            <a:endParaRPr lang="de-DE" dirty="0"/>
          </a:p>
          <a:p>
            <a:pPr fontAlgn="auto">
              <a:spcAft>
                <a:spcPts val="0"/>
              </a:spcAft>
              <a:defRPr/>
            </a:pPr>
            <a:endParaRPr lang="en-GB" dirty="0"/>
          </a:p>
        </p:txBody>
      </p:sp>
      <p:sp>
        <p:nvSpPr>
          <p:cNvPr id="20" name="Text Placeholder 7">
            <a:extLst>
              <a:ext uri="{FF2B5EF4-FFF2-40B4-BE49-F238E27FC236}">
                <a16:creationId xmlns:a16="http://schemas.microsoft.com/office/drawing/2014/main" id="{21DECD6D-160C-3A46-828E-B69450ECC8A7}"/>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err="1">
                <a:solidFill>
                  <a:srgbClr val="EEF2EC"/>
                </a:solidFill>
                <a:effectLst/>
                <a:latin typeface="+mn-lt"/>
                <a:ea typeface="Hind Medium" charset="0"/>
                <a:cs typeface="Hind Medium" charset="0"/>
              </a:rPr>
              <a:t>Rambla</a:t>
            </a:r>
            <a:r>
              <a:rPr lang="en-US" sz="1000" b="0" i="0" kern="1200" spc="20" dirty="0">
                <a:solidFill>
                  <a:srgbClr val="EEF2EC"/>
                </a:solidFill>
                <a:effectLst/>
                <a:latin typeface="+mn-lt"/>
                <a:ea typeface="Hind Medium" charset="0"/>
                <a:cs typeface="Hind Medium" charset="0"/>
              </a:rPr>
              <a:t> </a:t>
            </a:r>
            <a:r>
              <a:rPr lang="en-US" sz="1000" b="0" i="0" kern="1200" spc="20" dirty="0" err="1">
                <a:solidFill>
                  <a:srgbClr val="EEF2EC"/>
                </a:solidFill>
                <a:effectLst/>
                <a:latin typeface="+mn-lt"/>
                <a:ea typeface="Hind Medium" charset="0"/>
                <a:cs typeface="Hind Medium" charset="0"/>
              </a:rPr>
              <a:t>Republica</a:t>
            </a:r>
            <a:r>
              <a:rPr lang="en-US" sz="1000" b="0" i="0" kern="1200" spc="20" dirty="0">
                <a:solidFill>
                  <a:srgbClr val="EEF2EC"/>
                </a:solidFill>
                <a:effectLst/>
                <a:latin typeface="+mn-lt"/>
                <a:ea typeface="Hind Medium" charset="0"/>
                <a:cs typeface="Hind Medium" charset="0"/>
              </a:rPr>
              <a:t> de Mexico 6125</a:t>
            </a:r>
            <a:br>
              <a:rPr lang="en-US" dirty="0"/>
            </a:br>
            <a:r>
              <a:rPr lang="en-US" sz="1000" b="0" i="0" kern="1200" spc="20" dirty="0">
                <a:solidFill>
                  <a:srgbClr val="EEF2EC"/>
                </a:solidFill>
                <a:effectLst/>
                <a:latin typeface="+mn-lt"/>
                <a:ea typeface="Hind Medium" charset="0"/>
                <a:cs typeface="Hind Medium" charset="0"/>
              </a:rPr>
              <a:t>11000 Montevideo,</a:t>
            </a:r>
          </a:p>
          <a:p>
            <a:pPr fontAlgn="auto">
              <a:spcAft>
                <a:spcPts val="0"/>
              </a:spcAft>
              <a:defRPr/>
            </a:pPr>
            <a:r>
              <a:rPr lang="en-US" sz="1000" b="0" i="0" kern="1200" spc="20" dirty="0">
                <a:solidFill>
                  <a:srgbClr val="EEF2EC"/>
                </a:solidFill>
                <a:effectLst/>
                <a:latin typeface="+mn-lt"/>
                <a:ea typeface="Hind Medium" charset="0"/>
                <a:cs typeface="Hind Medium" charset="0"/>
              </a:rPr>
              <a:t>Uruguay</a:t>
            </a:r>
            <a:endParaRPr lang="en-GB" dirty="0"/>
          </a:p>
        </p:txBody>
      </p:sp>
      <p:sp>
        <p:nvSpPr>
          <p:cNvPr id="21" name="Text Placeholder 8">
            <a:extLst>
              <a:ext uri="{FF2B5EF4-FFF2-40B4-BE49-F238E27FC236}">
                <a16:creationId xmlns:a16="http://schemas.microsoft.com/office/drawing/2014/main" id="{FA2A2D4B-FABE-3248-A57F-C5DE95C71FD1}"/>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dirty="0">
                <a:solidFill>
                  <a:srgbClr val="EEF2EC"/>
                </a:solidFill>
                <a:effectLst/>
                <a:latin typeface="+mn-lt"/>
                <a:ea typeface="Hind Medium" charset="0"/>
                <a:cs typeface="Hind Medium" charset="0"/>
              </a:rPr>
              <a:t>3 Temasek Avenue, Level 21</a:t>
            </a:r>
          </a:p>
          <a:p>
            <a:r>
              <a:rPr lang="en-US" sz="1000" b="0" i="0" u="none" strike="noStrike" kern="1200" spc="20" dirty="0">
                <a:solidFill>
                  <a:srgbClr val="EEF2EC"/>
                </a:solidFill>
                <a:effectLst/>
                <a:latin typeface="+mn-lt"/>
                <a:ea typeface="Hind Medium" charset="0"/>
                <a:cs typeface="Hind Medium" charset="0"/>
              </a:rPr>
              <a:t>Centennial Tower</a:t>
            </a:r>
          </a:p>
          <a:p>
            <a:r>
              <a:rPr lang="en-US" sz="1000" b="0" i="0" u="none" strike="noStrike" kern="1200" spc="20" dirty="0">
                <a:solidFill>
                  <a:srgbClr val="EEF2EC"/>
                </a:solidFill>
                <a:effectLst/>
                <a:latin typeface="+mn-lt"/>
                <a:ea typeface="Hind Medium" charset="0"/>
                <a:cs typeface="Hind Medium" charset="0"/>
              </a:rPr>
              <a:t>Singapore 039190</a:t>
            </a:r>
          </a:p>
        </p:txBody>
      </p:sp>
      <p:sp>
        <p:nvSpPr>
          <p:cNvPr id="22" name="Text Placeholder 8">
            <a:extLst>
              <a:ext uri="{FF2B5EF4-FFF2-40B4-BE49-F238E27FC236}">
                <a16:creationId xmlns:a16="http://schemas.microsoft.com/office/drawing/2014/main" id="{61FD79A1-C868-4041-8BA9-A29EFA4D69C8}"/>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Science Park 400</a:t>
            </a:r>
            <a:br>
              <a:rPr lang="en-US" dirty="0"/>
            </a:br>
            <a:r>
              <a:rPr lang="en-US" sz="1000" b="0" i="0" kern="1200" spc="20" dirty="0">
                <a:solidFill>
                  <a:srgbClr val="EEF2EC"/>
                </a:solidFill>
                <a:effectLst/>
                <a:latin typeface="+mn-lt"/>
                <a:ea typeface="Hind Medium" charset="0"/>
                <a:cs typeface="Hind Medium" charset="0"/>
              </a:rPr>
              <a:t>1098 XH Amsterdam</a:t>
            </a:r>
            <a:br>
              <a:rPr lang="en-US" dirty="0"/>
            </a:br>
            <a:r>
              <a:rPr lang="en-US" sz="1000" b="0" i="0" kern="1200" spc="20" dirty="0">
                <a:solidFill>
                  <a:srgbClr val="EEF2EC"/>
                </a:solidFill>
                <a:effectLst/>
                <a:latin typeface="+mn-lt"/>
                <a:ea typeface="Hind Medium" charset="0"/>
                <a:cs typeface="Hind Medium" charset="0"/>
              </a:rPr>
              <a:t>Netherlands</a:t>
            </a:r>
            <a:br>
              <a:rPr lang="de-DE" dirty="0"/>
            </a:br>
            <a:endParaRPr lang="de-DE" dirty="0"/>
          </a:p>
          <a:p>
            <a:pPr fontAlgn="auto">
              <a:spcAft>
                <a:spcPts val="0"/>
              </a:spcAft>
              <a:defRPr/>
            </a:pPr>
            <a:endParaRPr lang="en-GB" dirty="0"/>
          </a:p>
        </p:txBody>
      </p:sp>
      <p:sp>
        <p:nvSpPr>
          <p:cNvPr id="23" name="Text Placeholder 7">
            <a:extLst>
              <a:ext uri="{FF2B5EF4-FFF2-40B4-BE49-F238E27FC236}">
                <a16:creationId xmlns:a16="http://schemas.microsoft.com/office/drawing/2014/main" id="{88FEF2DA-223D-C040-ACDB-E91F70139D4F}"/>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66 Centrepoint Drive</a:t>
            </a:r>
            <a:br>
              <a:rPr lang="en-US" dirty="0"/>
            </a:br>
            <a:r>
              <a:rPr lang="en-US" sz="1000" b="0" i="0" kern="1200" spc="20" dirty="0">
                <a:solidFill>
                  <a:srgbClr val="EEF2EC"/>
                </a:solidFill>
                <a:effectLst/>
                <a:latin typeface="+mn-lt"/>
                <a:ea typeface="Hind Medium" charset="0"/>
                <a:cs typeface="Hind Medium" charset="0"/>
              </a:rPr>
              <a:t>Nepean, Ontario, K2G 6J5</a:t>
            </a:r>
          </a:p>
          <a:p>
            <a:pPr fontAlgn="auto">
              <a:spcAft>
                <a:spcPts val="0"/>
              </a:spcAft>
              <a:defRPr/>
            </a:pPr>
            <a:r>
              <a:rPr lang="en-US" sz="1000" b="0" i="0" kern="1200" spc="20" dirty="0">
                <a:solidFill>
                  <a:srgbClr val="EEF2EC"/>
                </a:solidFill>
                <a:effectLst/>
                <a:latin typeface="+mn-lt"/>
                <a:ea typeface="Hind Medium" charset="0"/>
                <a:cs typeface="Hind Medium" charset="0"/>
              </a:rPr>
              <a:t>Canada</a:t>
            </a:r>
            <a:endParaRPr lang="en-GB" dirty="0"/>
          </a:p>
        </p:txBody>
      </p:sp>
    </p:spTree>
    <p:extLst>
      <p:ext uri="{BB962C8B-B14F-4D97-AF65-F5344CB8AC3E}">
        <p14:creationId xmlns:p14="http://schemas.microsoft.com/office/powerpoint/2010/main" val="160957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mpliquer - 2020">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userDrawn="1"/>
        </p:nvSpPr>
        <p:spPr>
          <a:xfrm>
            <a:off x="540000" y="2281238"/>
            <a:ext cx="6496067" cy="1006475"/>
          </a:xfrm>
          <a:prstGeom prst="rect">
            <a:avLst/>
          </a:prstGeom>
        </p:spPr>
        <p:txBody>
          <a:bodyPr wrap="square"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sz="6000" dirty="0" err="1"/>
              <a:t>S’impliquer</a:t>
            </a:r>
            <a:r>
              <a:rPr lang="en-GB" sz="6000" dirty="0"/>
              <a:t>.</a:t>
            </a:r>
            <a:endParaRPr lang="en-GB" dirty="0"/>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pic>
        <p:nvPicPr>
          <p:cNvPr id="11" name="Picture 8">
            <a:extLst>
              <a:ext uri="{FF2B5EF4-FFF2-40B4-BE49-F238E27FC236}">
                <a16:creationId xmlns:a16="http://schemas.microsoft.com/office/drawing/2014/main" id="{048DBFB5-779D-3E4A-834C-E871C3DF31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65">
            <a:extLst>
              <a:ext uri="{FF2B5EF4-FFF2-40B4-BE49-F238E27FC236}">
                <a16:creationId xmlns:a16="http://schemas.microsoft.com/office/drawing/2014/main" id="{9127A9D4-D0B1-664E-85BA-E4E5D9CE6AE6}"/>
              </a:ext>
            </a:extLst>
          </p:cNvPr>
          <p:cNvSpPr txBox="1">
            <a:spLocks/>
          </p:cNvSpPr>
          <p:nvPr userDrawn="1"/>
        </p:nvSpPr>
        <p:spPr>
          <a:xfrm>
            <a:off x="9888537" y="5189439"/>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err="1">
                <a:latin typeface="+mn-lt"/>
              </a:rPr>
              <a:t>internetsociety.org</a:t>
            </a:r>
            <a:endParaRPr lang="en-GB" dirty="0">
              <a:latin typeface="+mn-lt"/>
            </a:endParaRPr>
          </a:p>
          <a:p>
            <a:pPr fontAlgn="auto">
              <a:spcAft>
                <a:spcPts val="0"/>
              </a:spcAft>
              <a:defRPr/>
            </a:pPr>
            <a:r>
              <a:rPr lang="en-GB" dirty="0">
                <a:latin typeface="+mn-lt"/>
              </a:rPr>
              <a:t>@internetsociety</a:t>
            </a:r>
          </a:p>
        </p:txBody>
      </p:sp>
      <p:sp>
        <p:nvSpPr>
          <p:cNvPr id="18" name="Text Placeholder 7">
            <a:extLst>
              <a:ext uri="{FF2B5EF4-FFF2-40B4-BE49-F238E27FC236}">
                <a16:creationId xmlns:a16="http://schemas.microsoft.com/office/drawing/2014/main" id="{3A98C4EF-63ED-8A4D-86D7-000E691A630D}"/>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Rue Vallin 2</a:t>
            </a:r>
            <a:br>
              <a:rPr lang="en-US" dirty="0"/>
            </a:br>
            <a:r>
              <a:rPr lang="en-US" sz="1000" b="0" i="0" kern="1200" spc="20" dirty="0">
                <a:solidFill>
                  <a:srgbClr val="EEF2EC"/>
                </a:solidFill>
                <a:effectLst/>
                <a:latin typeface="+mn-lt"/>
                <a:ea typeface="Hind Medium" charset="0"/>
                <a:cs typeface="Hind Medium" charset="0"/>
              </a:rPr>
              <a:t>CH-1201 Geneva</a:t>
            </a:r>
            <a:br>
              <a:rPr lang="en-US" dirty="0"/>
            </a:br>
            <a:r>
              <a:rPr lang="en-US" sz="1000" b="0" i="0" kern="1200" spc="20" dirty="0">
                <a:solidFill>
                  <a:srgbClr val="EEF2EC"/>
                </a:solidFill>
                <a:effectLst/>
                <a:latin typeface="+mn-lt"/>
                <a:ea typeface="Hind Medium" charset="0"/>
                <a:cs typeface="Hind Medium" charset="0"/>
              </a:rPr>
              <a:t>Switzerland</a:t>
            </a:r>
            <a:endParaRPr lang="en-GB" dirty="0"/>
          </a:p>
        </p:txBody>
      </p:sp>
      <p:sp>
        <p:nvSpPr>
          <p:cNvPr id="19" name="Text Placeholder 8">
            <a:extLst>
              <a:ext uri="{FF2B5EF4-FFF2-40B4-BE49-F238E27FC236}">
                <a16:creationId xmlns:a16="http://schemas.microsoft.com/office/drawing/2014/main" id="{EAD6485C-1940-6A46-8B0F-35DA5C1298FC}"/>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11710 Plaza America Drive Suite 400</a:t>
            </a:r>
            <a:br>
              <a:rPr lang="en-US" dirty="0"/>
            </a:br>
            <a:r>
              <a:rPr lang="en-US" sz="1000" b="0" i="0" kern="1200" spc="20" dirty="0">
                <a:solidFill>
                  <a:srgbClr val="EEF2EC"/>
                </a:solidFill>
                <a:effectLst/>
                <a:latin typeface="+mn-lt"/>
                <a:ea typeface="Hind Medium" charset="0"/>
                <a:cs typeface="Hind Medium" charset="0"/>
              </a:rPr>
              <a:t>Reston, VA 20190</a:t>
            </a:r>
            <a:r>
              <a:rPr lang="de-DE" dirty="0"/>
              <a:t>, USA</a:t>
            </a:r>
            <a:br>
              <a:rPr lang="de-DE" dirty="0"/>
            </a:br>
            <a:endParaRPr lang="de-DE" dirty="0"/>
          </a:p>
          <a:p>
            <a:pPr fontAlgn="auto">
              <a:spcAft>
                <a:spcPts val="0"/>
              </a:spcAft>
              <a:defRPr/>
            </a:pPr>
            <a:endParaRPr lang="en-GB" dirty="0"/>
          </a:p>
        </p:txBody>
      </p:sp>
      <p:sp>
        <p:nvSpPr>
          <p:cNvPr id="20" name="Text Placeholder 7">
            <a:extLst>
              <a:ext uri="{FF2B5EF4-FFF2-40B4-BE49-F238E27FC236}">
                <a16:creationId xmlns:a16="http://schemas.microsoft.com/office/drawing/2014/main" id="{AFED75B0-1E46-434E-A7A5-F4AF64FAFD1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err="1">
                <a:solidFill>
                  <a:srgbClr val="EEF2EC"/>
                </a:solidFill>
                <a:effectLst/>
                <a:latin typeface="+mn-lt"/>
                <a:ea typeface="Hind Medium" charset="0"/>
                <a:cs typeface="Hind Medium" charset="0"/>
              </a:rPr>
              <a:t>Rambla</a:t>
            </a:r>
            <a:r>
              <a:rPr lang="en-US" sz="1000" b="0" i="0" kern="1200" spc="20" dirty="0">
                <a:solidFill>
                  <a:srgbClr val="EEF2EC"/>
                </a:solidFill>
                <a:effectLst/>
                <a:latin typeface="+mn-lt"/>
                <a:ea typeface="Hind Medium" charset="0"/>
                <a:cs typeface="Hind Medium" charset="0"/>
              </a:rPr>
              <a:t> </a:t>
            </a:r>
            <a:r>
              <a:rPr lang="en-US" sz="1000" b="0" i="0" kern="1200" spc="20" dirty="0" err="1">
                <a:solidFill>
                  <a:srgbClr val="EEF2EC"/>
                </a:solidFill>
                <a:effectLst/>
                <a:latin typeface="+mn-lt"/>
                <a:ea typeface="Hind Medium" charset="0"/>
                <a:cs typeface="Hind Medium" charset="0"/>
              </a:rPr>
              <a:t>Republica</a:t>
            </a:r>
            <a:r>
              <a:rPr lang="en-US" sz="1000" b="0" i="0" kern="1200" spc="20" dirty="0">
                <a:solidFill>
                  <a:srgbClr val="EEF2EC"/>
                </a:solidFill>
                <a:effectLst/>
                <a:latin typeface="+mn-lt"/>
                <a:ea typeface="Hind Medium" charset="0"/>
                <a:cs typeface="Hind Medium" charset="0"/>
              </a:rPr>
              <a:t> de Mexico 6125</a:t>
            </a:r>
            <a:br>
              <a:rPr lang="en-US" dirty="0"/>
            </a:br>
            <a:r>
              <a:rPr lang="en-US" sz="1000" b="0" i="0" kern="1200" spc="20" dirty="0">
                <a:solidFill>
                  <a:srgbClr val="EEF2EC"/>
                </a:solidFill>
                <a:effectLst/>
                <a:latin typeface="+mn-lt"/>
                <a:ea typeface="Hind Medium" charset="0"/>
                <a:cs typeface="Hind Medium" charset="0"/>
              </a:rPr>
              <a:t>11000 Montevideo,</a:t>
            </a:r>
          </a:p>
          <a:p>
            <a:pPr fontAlgn="auto">
              <a:spcAft>
                <a:spcPts val="0"/>
              </a:spcAft>
              <a:defRPr/>
            </a:pPr>
            <a:r>
              <a:rPr lang="en-US" sz="1000" b="0" i="0" kern="1200" spc="20" dirty="0">
                <a:solidFill>
                  <a:srgbClr val="EEF2EC"/>
                </a:solidFill>
                <a:effectLst/>
                <a:latin typeface="+mn-lt"/>
                <a:ea typeface="Hind Medium" charset="0"/>
                <a:cs typeface="Hind Medium" charset="0"/>
              </a:rPr>
              <a:t>Uruguay</a:t>
            </a:r>
            <a:endParaRPr lang="en-GB" dirty="0"/>
          </a:p>
        </p:txBody>
      </p:sp>
      <p:sp>
        <p:nvSpPr>
          <p:cNvPr id="21" name="Text Placeholder 8">
            <a:extLst>
              <a:ext uri="{FF2B5EF4-FFF2-40B4-BE49-F238E27FC236}">
                <a16:creationId xmlns:a16="http://schemas.microsoft.com/office/drawing/2014/main" id="{7C5B6692-39AF-B141-85C3-58699387FA02}"/>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dirty="0">
                <a:solidFill>
                  <a:srgbClr val="EEF2EC"/>
                </a:solidFill>
                <a:effectLst/>
                <a:latin typeface="+mn-lt"/>
                <a:ea typeface="Hind Medium" charset="0"/>
                <a:cs typeface="Hind Medium" charset="0"/>
              </a:rPr>
              <a:t>3 Temasek Avenue, Level 21</a:t>
            </a:r>
          </a:p>
          <a:p>
            <a:r>
              <a:rPr lang="en-US" sz="1000" b="0" i="0" u="none" strike="noStrike" kern="1200" spc="20" dirty="0">
                <a:solidFill>
                  <a:srgbClr val="EEF2EC"/>
                </a:solidFill>
                <a:effectLst/>
                <a:latin typeface="+mn-lt"/>
                <a:ea typeface="Hind Medium" charset="0"/>
                <a:cs typeface="Hind Medium" charset="0"/>
              </a:rPr>
              <a:t>Centennial Tower</a:t>
            </a:r>
          </a:p>
          <a:p>
            <a:r>
              <a:rPr lang="en-US" sz="1000" b="0" i="0" u="none" strike="noStrike" kern="1200" spc="20" dirty="0">
                <a:solidFill>
                  <a:srgbClr val="EEF2EC"/>
                </a:solidFill>
                <a:effectLst/>
                <a:latin typeface="+mn-lt"/>
                <a:ea typeface="Hind Medium" charset="0"/>
                <a:cs typeface="Hind Medium" charset="0"/>
              </a:rPr>
              <a:t>Singapore 039190</a:t>
            </a:r>
          </a:p>
        </p:txBody>
      </p:sp>
      <p:sp>
        <p:nvSpPr>
          <p:cNvPr id="22" name="Text Placeholder 8">
            <a:extLst>
              <a:ext uri="{FF2B5EF4-FFF2-40B4-BE49-F238E27FC236}">
                <a16:creationId xmlns:a16="http://schemas.microsoft.com/office/drawing/2014/main" id="{D52FC7AF-9CF5-2F4E-939F-C0D28EC98E88}"/>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Science Park 400</a:t>
            </a:r>
            <a:br>
              <a:rPr lang="en-US" dirty="0"/>
            </a:br>
            <a:r>
              <a:rPr lang="en-US" sz="1000" b="0" i="0" kern="1200" spc="20" dirty="0">
                <a:solidFill>
                  <a:srgbClr val="EEF2EC"/>
                </a:solidFill>
                <a:effectLst/>
                <a:latin typeface="+mn-lt"/>
                <a:ea typeface="Hind Medium" charset="0"/>
                <a:cs typeface="Hind Medium" charset="0"/>
              </a:rPr>
              <a:t>1098 XH Amsterdam</a:t>
            </a:r>
            <a:br>
              <a:rPr lang="en-US" dirty="0"/>
            </a:br>
            <a:r>
              <a:rPr lang="en-US" sz="1000" b="0" i="0" kern="1200" spc="20" dirty="0">
                <a:solidFill>
                  <a:srgbClr val="EEF2EC"/>
                </a:solidFill>
                <a:effectLst/>
                <a:latin typeface="+mn-lt"/>
                <a:ea typeface="Hind Medium" charset="0"/>
                <a:cs typeface="Hind Medium" charset="0"/>
              </a:rPr>
              <a:t>Netherlands</a:t>
            </a:r>
            <a:br>
              <a:rPr lang="de-DE" dirty="0"/>
            </a:br>
            <a:endParaRPr lang="de-DE" dirty="0"/>
          </a:p>
          <a:p>
            <a:pPr fontAlgn="auto">
              <a:spcAft>
                <a:spcPts val="0"/>
              </a:spcAft>
              <a:defRPr/>
            </a:pPr>
            <a:endParaRPr lang="en-GB" dirty="0"/>
          </a:p>
        </p:txBody>
      </p:sp>
      <p:sp>
        <p:nvSpPr>
          <p:cNvPr id="23" name="Text Placeholder 7">
            <a:extLst>
              <a:ext uri="{FF2B5EF4-FFF2-40B4-BE49-F238E27FC236}">
                <a16:creationId xmlns:a16="http://schemas.microsoft.com/office/drawing/2014/main" id="{5830297A-6D37-FC40-9368-EEF81C2C18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dirty="0">
                <a:solidFill>
                  <a:srgbClr val="EEF2EC"/>
                </a:solidFill>
                <a:effectLst/>
                <a:latin typeface="+mn-lt"/>
                <a:ea typeface="Hind Medium" charset="0"/>
                <a:cs typeface="Hind Medium" charset="0"/>
              </a:rPr>
              <a:t>66 Centrepoint Drive</a:t>
            </a:r>
            <a:br>
              <a:rPr lang="en-US" dirty="0"/>
            </a:br>
            <a:r>
              <a:rPr lang="en-US" sz="1000" b="0" i="0" kern="1200" spc="20" dirty="0">
                <a:solidFill>
                  <a:srgbClr val="EEF2EC"/>
                </a:solidFill>
                <a:effectLst/>
                <a:latin typeface="+mn-lt"/>
                <a:ea typeface="Hind Medium" charset="0"/>
                <a:cs typeface="Hind Medium" charset="0"/>
              </a:rPr>
              <a:t>Nepean, Ontario, K2G 6J5</a:t>
            </a:r>
          </a:p>
          <a:p>
            <a:pPr fontAlgn="auto">
              <a:spcAft>
                <a:spcPts val="0"/>
              </a:spcAft>
              <a:defRPr/>
            </a:pPr>
            <a:r>
              <a:rPr lang="en-US" sz="1000" b="0" i="0" kern="1200" spc="20" dirty="0">
                <a:solidFill>
                  <a:srgbClr val="EEF2EC"/>
                </a:solidFill>
                <a:effectLst/>
                <a:latin typeface="+mn-lt"/>
                <a:ea typeface="Hind Medium" charset="0"/>
                <a:cs typeface="Hind Medium" charset="0"/>
              </a:rPr>
              <a:t>Canada</a:t>
            </a:r>
            <a:endParaRPr lang="en-GB" dirty="0"/>
          </a:p>
        </p:txBody>
      </p:sp>
    </p:spTree>
    <p:extLst>
      <p:ext uri="{BB962C8B-B14F-4D97-AF65-F5344CB8AC3E}">
        <p14:creationId xmlns:p14="http://schemas.microsoft.com/office/powerpoint/2010/main" val="356958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 Blue templat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929813" y="2970213"/>
            <a:ext cx="17287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1864212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020 Blu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299200"/>
            <a:ext cx="19050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a:t>Large quote or statement style</a:t>
            </a:r>
          </a:p>
          <a:p>
            <a:pPr lvl="1"/>
            <a:r>
              <a:rPr lang="en-US" dirty="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3586740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020 Purpl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pic>
        <p:nvPicPr>
          <p:cNvPr id="7" name="Picture 8">
            <a:extLst>
              <a:ext uri="{FF2B5EF4-FFF2-40B4-BE49-F238E27FC236}">
                <a16:creationId xmlns:a16="http://schemas.microsoft.com/office/drawing/2014/main" id="{AAD63A5D-185C-7846-A53C-614F02C0FD1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020 Orang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dirty="0"/>
          </a:p>
        </p:txBody>
      </p:sp>
      <p:pic>
        <p:nvPicPr>
          <p:cNvPr id="7" name="Picture 8">
            <a:extLst>
              <a:ext uri="{FF2B5EF4-FFF2-40B4-BE49-F238E27FC236}">
                <a16:creationId xmlns:a16="http://schemas.microsoft.com/office/drawing/2014/main" id="{DBFBF284-62F4-5E42-970E-B855F0BDB20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8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020 Quote/statement-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marL="0" indent="0" algn="ctr">
              <a:lnSpc>
                <a:spcPct val="110000"/>
              </a:lnSpc>
              <a:buNone/>
              <a:defRPr b="0" i="0">
                <a:solidFill>
                  <a:srgbClr val="EEF2EC"/>
                </a:solidFill>
                <a:latin typeface="+mn-lt"/>
                <a:ea typeface="Hind Medium" charset="0"/>
                <a:cs typeface="Hind Medium" charset="0"/>
              </a:defRPr>
            </a:lvl2pPr>
            <a:lvl3pPr>
              <a:spcAft>
                <a:spcPts val="1500"/>
              </a:spcAft>
              <a:defRPr/>
            </a:lvl3pPr>
          </a:lstStyle>
          <a:p>
            <a:pPr lvl="0"/>
            <a:r>
              <a:rPr lang="en-US" dirty="0"/>
              <a:t>Large quote or statement style</a:t>
            </a:r>
          </a:p>
          <a:p>
            <a:pPr lvl="1"/>
            <a:r>
              <a:rPr lang="en-US" dirty="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pic>
        <p:nvPicPr>
          <p:cNvPr id="6" name="Picture 8">
            <a:extLst>
              <a:ext uri="{FF2B5EF4-FFF2-40B4-BE49-F238E27FC236}">
                <a16:creationId xmlns:a16="http://schemas.microsoft.com/office/drawing/2014/main" id="{5E54D404-FC62-E240-A7DC-5792F7E606B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20 Text 1 column-Blue">
    <p:spTree>
      <p:nvGrpSpPr>
        <p:cNvPr id="1" name=""/>
        <p:cNvGrpSpPr/>
        <p:nvPr/>
      </p:nvGrpSpPr>
      <p:grpSpPr>
        <a:xfrm>
          <a:off x="0" y="0"/>
          <a:ext cx="0" cy="0"/>
          <a:chOff x="0" y="0"/>
          <a:chExt cx="0" cy="0"/>
        </a:xfrm>
      </p:grpSpPr>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sp>
        <p:nvSpPr>
          <p:cNvPr id="7" name="Title Placeholder 1">
            <a:extLst>
              <a:ext uri="{FF2B5EF4-FFF2-40B4-BE49-F238E27FC236}">
                <a16:creationId xmlns:a16="http://schemas.microsoft.com/office/drawing/2014/main" id="{5E24E27E-0335-C040-964E-00B0803EB391}"/>
              </a:ext>
            </a:extLst>
          </p:cNvPr>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16" name="Content Placeholder 15">
            <a:extLst>
              <a:ext uri="{FF2B5EF4-FFF2-40B4-BE49-F238E27FC236}">
                <a16:creationId xmlns:a16="http://schemas.microsoft.com/office/drawing/2014/main" id="{78D5320E-8DB1-2E49-B12F-1FDE464BBB8C}"/>
              </a:ext>
            </a:extLst>
          </p:cNvPr>
          <p:cNvSpPr>
            <a:spLocks noGrp="1"/>
          </p:cNvSpPr>
          <p:nvPr>
            <p:ph sz="quarter" idx="16"/>
          </p:nvPr>
        </p:nvSpPr>
        <p:spPr>
          <a:xfrm>
            <a:off x="541338" y="1572769"/>
            <a:ext cx="11120437" cy="4270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20 Text 2 column-Blu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795355"/>
          </a:xfrm>
        </p:spPr>
        <p:txBody>
          <a:bodyPr/>
          <a:lstStyle>
            <a:lvl1pPr>
              <a:defRPr sz="3000"/>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sp>
        <p:nvSpPr>
          <p:cNvPr id="4" name="Content Placeholder 3">
            <a:extLst>
              <a:ext uri="{FF2B5EF4-FFF2-40B4-BE49-F238E27FC236}">
                <a16:creationId xmlns:a16="http://schemas.microsoft.com/office/drawing/2014/main" id="{5164F4DD-FEA2-9749-A8C9-B58C84990019}"/>
              </a:ext>
            </a:extLst>
          </p:cNvPr>
          <p:cNvSpPr>
            <a:spLocks noGrp="1"/>
          </p:cNvSpPr>
          <p:nvPr>
            <p:ph sz="quarter" idx="20"/>
          </p:nvPr>
        </p:nvSpPr>
        <p:spPr>
          <a:xfrm>
            <a:off x="540976" y="1572324"/>
            <a:ext cx="5347760" cy="372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E651CE50-CD5D-B944-9503-6CDA04309A61}"/>
              </a:ext>
            </a:extLst>
          </p:cNvPr>
          <p:cNvSpPr>
            <a:spLocks noGrp="1"/>
          </p:cNvSpPr>
          <p:nvPr>
            <p:ph sz="quarter" idx="21"/>
          </p:nvPr>
        </p:nvSpPr>
        <p:spPr>
          <a:xfrm>
            <a:off x="6302792" y="1572325"/>
            <a:ext cx="5346664" cy="372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20 Text + Large image-Blu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a:t>Click to edit Master title style</a:t>
            </a:r>
            <a:endParaRPr lang="en-GB" dirty="0"/>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8" name="Picture 6">
            <a:extLst>
              <a:ext uri="{FF2B5EF4-FFF2-40B4-BE49-F238E27FC236}">
                <a16:creationId xmlns:a16="http://schemas.microsoft.com/office/drawing/2014/main" id="{DE6C0BAC-A508-3846-87E0-7015677424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157AFB3F-5BA0-B747-AF63-D27923E51CBF}"/>
              </a:ext>
            </a:extLst>
          </p:cNvPr>
          <p:cNvSpPr>
            <a:spLocks noGrp="1"/>
          </p:cNvSpPr>
          <p:nvPr>
            <p:ph sz="quarter" idx="22"/>
          </p:nvPr>
        </p:nvSpPr>
        <p:spPr>
          <a:xfrm>
            <a:off x="540583" y="1572769"/>
            <a:ext cx="5411788" cy="4425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20 Text 4 column-Blu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2C8308-F331-714A-849B-C6A787D4D4D8}"/>
              </a:ext>
            </a:extLst>
          </p:cNvPr>
          <p:cNvSpPr>
            <a:spLocks noGrp="1"/>
          </p:cNvSpPr>
          <p:nvPr>
            <p:ph sz="quarter" idx="25"/>
          </p:nvPr>
        </p:nvSpPr>
        <p:spPr>
          <a:xfrm>
            <a:off x="6179268" y="2080452"/>
            <a:ext cx="2655888"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E331985-E892-D44D-ABEE-661FE6AB59E7}"/>
              </a:ext>
            </a:extLst>
          </p:cNvPr>
          <p:cNvSpPr>
            <a:spLocks noGrp="1"/>
          </p:cNvSpPr>
          <p:nvPr>
            <p:ph sz="quarter" idx="26"/>
          </p:nvPr>
        </p:nvSpPr>
        <p:spPr>
          <a:xfrm>
            <a:off x="9005887" y="2080451"/>
            <a:ext cx="2655888"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CC34D9B9-8860-1346-B7E3-D5B06CF20095}"/>
              </a:ext>
            </a:extLst>
          </p:cNvPr>
          <p:cNvSpPr>
            <a:spLocks noGrp="1"/>
          </p:cNvSpPr>
          <p:nvPr>
            <p:ph sz="quarter" idx="23"/>
          </p:nvPr>
        </p:nvSpPr>
        <p:spPr>
          <a:xfrm>
            <a:off x="539750" y="2081213"/>
            <a:ext cx="2655888"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01D599AB-8E30-2540-86F5-2BB4263E2699}"/>
              </a:ext>
            </a:extLst>
          </p:cNvPr>
          <p:cNvSpPr>
            <a:spLocks noGrp="1"/>
          </p:cNvSpPr>
          <p:nvPr>
            <p:ph sz="quarter" idx="24"/>
          </p:nvPr>
        </p:nvSpPr>
        <p:spPr>
          <a:xfrm>
            <a:off x="3360089" y="2080453"/>
            <a:ext cx="2655888" cy="3063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pic>
        <p:nvPicPr>
          <p:cNvPr id="5" name="Picture 6">
            <a:extLst>
              <a:ext uri="{FF2B5EF4-FFF2-40B4-BE49-F238E27FC236}">
                <a16:creationId xmlns:a16="http://schemas.microsoft.com/office/drawing/2014/main" id="{E05BEA5D-FC90-5046-9D90-35683334D83D}"/>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1339FE1-00D4-C245-976F-F41BDA154D16}"/>
              </a:ext>
            </a:extLst>
          </p:cNvPr>
          <p:cNvSpPr>
            <a:spLocks noGrp="1"/>
          </p:cNvSpPr>
          <p:nvPr>
            <p:ph type="body" idx="1"/>
          </p:nvPr>
        </p:nvSpPr>
        <p:spPr>
          <a:xfrm>
            <a:off x="539496" y="1572768"/>
            <a:ext cx="11117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14" r:id="rId6"/>
    <p:sldLayoutId id="2147483715" r:id="rId7"/>
    <p:sldLayoutId id="2147483716" r:id="rId8"/>
    <p:sldLayoutId id="2147483733" r:id="rId9"/>
    <p:sldLayoutId id="2147483717" r:id="rId10"/>
    <p:sldLayoutId id="2147483735" r:id="rId11"/>
    <p:sldLayoutId id="2147483751" r:id="rId12"/>
    <p:sldLayoutId id="2147483729" r:id="rId13"/>
    <p:sldLayoutId id="2147483758" r:id="rId14"/>
    <p:sldLayoutId id="2147483759" r:id="rId15"/>
    <p:sldLayoutId id="2147483730" r:id="rId16"/>
    <p:sldLayoutId id="2147483757" r:id="rId17"/>
    <p:sldLayoutId id="2147483760" r:id="rId18"/>
    <p:sldLayoutId id="2147483761" r:id="rId19"/>
    <p:sldLayoutId id="2147483762" r:id="rId20"/>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0"/>
        </a:spcAft>
        <a:buFont typeface="Arial" charset="0"/>
        <a:defRPr sz="2000" kern="1200" spc="20">
          <a:solidFill>
            <a:schemeClr val="tx1"/>
          </a:solidFill>
          <a:latin typeface="+mn-lt"/>
          <a:ea typeface="Hind Medium" charset="0"/>
          <a:cs typeface="Hind Medium" charset="0"/>
        </a:defRPr>
      </a:lvl1pPr>
      <a:lvl2pPr marL="285750" indent="-285750" algn="l" rtl="0" eaLnBrk="1" fontAlgn="base" hangingPunct="1">
        <a:lnSpc>
          <a:spcPct val="113000"/>
        </a:lnSpc>
        <a:spcBef>
          <a:spcPct val="0"/>
        </a:spcBef>
        <a:spcAft>
          <a:spcPct val="0"/>
        </a:spcAft>
        <a:buFont typeface="Arial" panose="020B0604020202020204" pitchFamily="34" charset="0"/>
        <a:buChar char="•"/>
        <a:defRPr sz="1800" kern="1200" spc="20">
          <a:solidFill>
            <a:schemeClr val="tx1"/>
          </a:solidFill>
          <a:latin typeface="+mn-lt"/>
          <a:ea typeface="ＭＳ Ｐゴシック" charset="-128"/>
          <a:cs typeface="+mn-cs"/>
        </a:defRPr>
      </a:lvl2pPr>
      <a:lvl3pPr marL="285750" indent="-285750" algn="l" rtl="0" eaLnBrk="1" fontAlgn="base" hangingPunct="1">
        <a:lnSpc>
          <a:spcPct val="113000"/>
        </a:lnSpc>
        <a:spcBef>
          <a:spcPct val="0"/>
        </a:spcBef>
        <a:spcAft>
          <a:spcPts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3pPr>
      <a:lvl4pPr marL="411480" indent="-228600" algn="l" rtl="0" eaLnBrk="1" fontAlgn="base" hangingPunct="1">
        <a:lnSpc>
          <a:spcPct val="113000"/>
        </a:lnSpc>
        <a:spcBef>
          <a:spcPct val="0"/>
        </a:spcBef>
        <a:spcAft>
          <a:spcPct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4pPr>
      <a:lvl5pPr marL="734745" indent="-228600" algn="l" rtl="0" eaLnBrk="1" fontAlgn="base" hangingPunct="1">
        <a:lnSpc>
          <a:spcPct val="112000"/>
        </a:lnSpc>
        <a:spcBef>
          <a:spcPct val="0"/>
        </a:spcBef>
        <a:spcAft>
          <a:spcPts val="0"/>
        </a:spcAft>
        <a:buSzPct val="100000"/>
        <a:buFont typeface="Arial" panose="020B0604020202020204" pitchFamily="34" charset="0"/>
        <a:buChar char="•"/>
        <a:defRPr sz="1800" kern="1200" spc="20">
          <a:solidFill>
            <a:schemeClr val="tx1"/>
          </a:solidFill>
          <a:latin typeface="+mn-lt"/>
          <a:ea typeface="ＭＳ Ｐゴシック" charset="-128"/>
          <a:cs typeface="+mn-cs"/>
        </a:defRPr>
      </a:lvl5pPr>
      <a:lvl6pPr marL="101727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mn-lt"/>
          <a:ea typeface="+mn-ea"/>
          <a:cs typeface="+mn-cs"/>
        </a:defRPr>
      </a:lvl6pPr>
      <a:lvl7pPr marL="141732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jpe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image" Target="../media/image41.jpe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jpe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rveymonkey.com/r/InternetSocietyEngagemen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hyperlink" Target="https://www.internetsociety.org/take-action/2021-projec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radnyal?utm_source=unsplash&amp;utm_medium=referral&amp;utm_content=creditCopyText" TargetMode="External"/><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hyperlink" Target="https://unsplash.com/t/current-events?utm_source=unsplash&amp;utm_medium=referral&amp;utm_content=creditCopy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8A8629-6DC8-8F45-AB37-D7427EF55DF4}"/>
              </a:ext>
            </a:extLst>
          </p:cNvPr>
          <p:cNvSpPr>
            <a:spLocks noGrp="1"/>
          </p:cNvSpPr>
          <p:nvPr>
            <p:ph type="subTitle" idx="1"/>
          </p:nvPr>
        </p:nvSpPr>
        <p:spPr>
          <a:xfrm>
            <a:off x="540000" y="4405875"/>
            <a:ext cx="11109600" cy="529697"/>
          </a:xfrm>
        </p:spPr>
        <p:txBody>
          <a:bodyPr/>
          <a:lstStyle/>
          <a:p>
            <a:r>
              <a:rPr lang="en-US" dirty="0">
                <a:solidFill>
                  <a:srgbClr val="FFC000"/>
                </a:solidFill>
              </a:rPr>
              <a:t>Action Plan 2021</a:t>
            </a:r>
          </a:p>
        </p:txBody>
      </p:sp>
      <p:sp>
        <p:nvSpPr>
          <p:cNvPr id="10" name="Title 9"/>
          <p:cNvSpPr>
            <a:spLocks noGrp="1"/>
          </p:cNvSpPr>
          <p:nvPr>
            <p:ph type="ctrTitle"/>
          </p:nvPr>
        </p:nvSpPr>
        <p:spPr>
          <a:xfrm>
            <a:off x="540000" y="3780977"/>
            <a:ext cx="11109600" cy="503215"/>
          </a:xfrm>
        </p:spPr>
        <p:txBody>
          <a:bodyPr/>
          <a:lstStyle/>
          <a:p>
            <a:r>
              <a:rPr lang="en-US" dirty="0"/>
              <a:t>Special Edition Community Event</a:t>
            </a:r>
            <a:endParaRPr lang="en-GB" dirty="0"/>
          </a:p>
        </p:txBody>
      </p:sp>
      <p:sp>
        <p:nvSpPr>
          <p:cNvPr id="12" name="Text Placeholder 11"/>
          <p:cNvSpPr>
            <a:spLocks noGrp="1"/>
          </p:cNvSpPr>
          <p:nvPr>
            <p:ph type="body" sz="quarter" idx="11"/>
          </p:nvPr>
        </p:nvSpPr>
        <p:spPr>
          <a:xfrm>
            <a:off x="540000" y="573969"/>
            <a:ext cx="4097551" cy="345672"/>
          </a:xfrm>
        </p:spPr>
        <p:txBody>
          <a:bodyPr vert="horz" lIns="91440" tIns="45720" rIns="91440" bIns="45720" rtlCol="0" anchor="t">
            <a:spAutoFit/>
          </a:bodyPr>
          <a:lstStyle/>
          <a:p>
            <a:r>
              <a:rPr lang="de-DE" dirty="0"/>
              <a:t>28 </a:t>
            </a:r>
            <a:r>
              <a:rPr lang="de-DE" dirty="0" err="1"/>
              <a:t>January</a:t>
            </a:r>
            <a:r>
              <a:rPr lang="de-DE" dirty="0"/>
              <a:t> 2021</a:t>
            </a:r>
          </a:p>
        </p:txBody>
      </p:sp>
      <p:sp>
        <p:nvSpPr>
          <p:cNvPr id="31750" name="Slide Number Placeholder 5"/>
          <p:cNvSpPr>
            <a:spLocks noGrp="1"/>
          </p:cNvSpPr>
          <p:nvPr>
            <p:ph type="sldNum" sz="quarter" idx="4294967295"/>
          </p:nvPr>
        </p:nvSpPr>
        <p:spPr bwMode="auto">
          <a:xfrm>
            <a:off x="9448800" y="6342063"/>
            <a:ext cx="2743200" cy="1730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718B79B-D52B-B04D-8BF7-74B9E1479B19}" type="slidenum">
              <a:rPr lang="uk-UA" altLang="en-US"/>
              <a:pPr/>
              <a:t>1</a:t>
            </a:fld>
            <a:endParaRPr lang="uk-UA" altLang="en-US" dirty="0"/>
          </a:p>
        </p:txBody>
      </p:sp>
    </p:spTree>
    <p:extLst>
      <p:ext uri="{BB962C8B-B14F-4D97-AF65-F5344CB8AC3E}">
        <p14:creationId xmlns:p14="http://schemas.microsoft.com/office/powerpoint/2010/main" val="99649600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a:extLst>
              <a:ext uri="{FF2B5EF4-FFF2-40B4-BE49-F238E27FC236}">
                <a16:creationId xmlns:a16="http://schemas.microsoft.com/office/drawing/2014/main" id="{8BD32D84-FA5B-FE4C-A812-7E91D2982230}"/>
              </a:ext>
            </a:extLst>
          </p:cNvPr>
          <p:cNvSpPr/>
          <p:nvPr/>
        </p:nvSpPr>
        <p:spPr>
          <a:xfrm>
            <a:off x="671959" y="4462885"/>
            <a:ext cx="4700588" cy="1317701"/>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5279147" cy="2144418"/>
          </a:xfrm>
        </p:spPr>
        <p:txBody>
          <a:bodyPr/>
          <a:lstStyle/>
          <a:p>
            <a:r>
              <a:rPr lang="en-US" dirty="0"/>
              <a:t>Fostering Infrastructure and Community Development</a:t>
            </a:r>
            <a:br>
              <a:rPr lang="en-US" dirty="0"/>
            </a:br>
            <a:r>
              <a:rPr lang="en-US" sz="2000" dirty="0">
                <a:solidFill>
                  <a:schemeClr val="accent4"/>
                </a:solidFill>
                <a:latin typeface="Hind Light" panose="02000000000000000000" pitchFamily="2" charset="77"/>
                <a:cs typeface="Hind Light" panose="02000000000000000000" pitchFamily="2" charset="77"/>
              </a:rPr>
              <a:t>In many places, Internet access is marked by slow speeds, high costs, and unreliable service. </a:t>
            </a:r>
            <a:endParaRPr 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492922" y="2382852"/>
            <a:ext cx="5327202" cy="1859209"/>
          </a:xfrm>
        </p:spPr>
        <p:txBody>
          <a:bodyPr/>
          <a:lstStyle/>
          <a:p>
            <a:r>
              <a:rPr lang="en-US" sz="1800" dirty="0">
                <a:latin typeface="Hind Light" panose="02000000000000000000" pitchFamily="2" charset="77"/>
                <a:cs typeface="Hind Light" panose="02000000000000000000" pitchFamily="2" charset="77"/>
              </a:rPr>
              <a:t>We plan to support </a:t>
            </a:r>
            <a:r>
              <a:rPr lang="en-US" sz="1800" dirty="0"/>
              <a:t>the Internet’s infrastructure by</a:t>
            </a:r>
            <a:endParaRPr lang="en-US" sz="1800" dirty="0">
              <a:latin typeface="Hind Light" panose="02000000000000000000" pitchFamily="2" charset="77"/>
              <a:cs typeface="Hind Light" panose="02000000000000000000" pitchFamily="2" charset="77"/>
            </a:endParaRP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Building the communities (e.g. NOGs, NRENs) that build the Internet</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Creating new and enhancing existing IXPs</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Building technical capacities and leadership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Advocating for an enabling policy environment </a:t>
            </a:r>
          </a:p>
          <a:p>
            <a:pPr marL="342900" indent="-342900">
              <a:buFont typeface="Arial" panose="020B0604020202020204" pitchFamily="34" charset="0"/>
              <a:buChar char="•"/>
            </a:pPr>
            <a:endParaRPr lang="en-US" sz="1800" dirty="0">
              <a:latin typeface="Hind Light" panose="02000000000000000000" pitchFamily="2" charset="77"/>
              <a:cs typeface="Hind Light" panose="02000000000000000000" pitchFamily="2" charset="77"/>
            </a:endParaRPr>
          </a:p>
          <a:p>
            <a:pPr marL="342900" indent="-342900">
              <a:buFont typeface="Arial" panose="020B0604020202020204" pitchFamily="34" charset="0"/>
              <a:buChar char="•"/>
            </a:pPr>
            <a:endParaRPr lang="en-US" sz="1800" dirty="0">
              <a:latin typeface="Hind Light" panose="02000000000000000000" pitchFamily="2" charset="77"/>
              <a:cs typeface="Hind Light" panose="02000000000000000000" pitchFamily="2" charset="77"/>
            </a:endParaRPr>
          </a:p>
        </p:txBody>
      </p:sp>
      <p:sp>
        <p:nvSpPr>
          <p:cNvPr id="8" name="TextBox 7">
            <a:extLst>
              <a:ext uri="{FF2B5EF4-FFF2-40B4-BE49-F238E27FC236}">
                <a16:creationId xmlns:a16="http://schemas.microsoft.com/office/drawing/2014/main" id="{E6DE6D41-F6C6-1443-B1F0-26317EBB4128}"/>
              </a:ext>
            </a:extLst>
          </p:cNvPr>
          <p:cNvSpPr txBox="1"/>
          <p:nvPr/>
        </p:nvSpPr>
        <p:spPr>
          <a:xfrm>
            <a:off x="3420836" y="6390134"/>
            <a:ext cx="2602310" cy="323165"/>
          </a:xfrm>
          <a:prstGeom prst="rect">
            <a:avLst/>
          </a:prstGeom>
          <a:noFill/>
        </p:spPr>
        <p:txBody>
          <a:bodyPr wrap="square" rtlCol="0">
            <a:spAutoFit/>
          </a:bodyPr>
          <a:lstStyle/>
          <a:p>
            <a:pPr algn="r"/>
            <a:r>
              <a:rPr lang="en-US" sz="800" dirty="0"/>
              <a:t>© Internet Society</a:t>
            </a:r>
            <a:br>
              <a:rPr lang="en-US" sz="800" dirty="0"/>
            </a:br>
            <a:endParaRPr lang="en-GB" sz="700" dirty="0"/>
          </a:p>
        </p:txBody>
      </p:sp>
      <p:sp>
        <p:nvSpPr>
          <p:cNvPr id="34" name="TextBox 33">
            <a:extLst>
              <a:ext uri="{FF2B5EF4-FFF2-40B4-BE49-F238E27FC236}">
                <a16:creationId xmlns:a16="http://schemas.microsoft.com/office/drawing/2014/main" id="{2043B90A-D854-8A45-88D4-05DB04E901EE}"/>
              </a:ext>
            </a:extLst>
          </p:cNvPr>
          <p:cNvSpPr txBox="1"/>
          <p:nvPr/>
        </p:nvSpPr>
        <p:spPr>
          <a:xfrm>
            <a:off x="1329743" y="4575651"/>
            <a:ext cx="1561771" cy="577081"/>
          </a:xfrm>
          <a:prstGeom prst="rect">
            <a:avLst/>
          </a:prstGeom>
          <a:noFill/>
        </p:spPr>
        <p:txBody>
          <a:bodyPr wrap="square" rtlCol="0">
            <a:spAutoFit/>
          </a:bodyPr>
          <a:lstStyle/>
          <a:p>
            <a:r>
              <a:rPr lang="en-GB" sz="1050" dirty="0"/>
              <a:t>Engage with 5 partners to help expand local and regional efforts</a:t>
            </a:r>
          </a:p>
        </p:txBody>
      </p:sp>
      <p:sp>
        <p:nvSpPr>
          <p:cNvPr id="47" name="TextBox 46">
            <a:extLst>
              <a:ext uri="{FF2B5EF4-FFF2-40B4-BE49-F238E27FC236}">
                <a16:creationId xmlns:a16="http://schemas.microsoft.com/office/drawing/2014/main" id="{7D19695A-FEDA-604A-8A38-DBBA9E27FA87}"/>
              </a:ext>
            </a:extLst>
          </p:cNvPr>
          <p:cNvSpPr txBox="1"/>
          <p:nvPr/>
        </p:nvSpPr>
        <p:spPr>
          <a:xfrm>
            <a:off x="1814235" y="5298153"/>
            <a:ext cx="1675235" cy="261610"/>
          </a:xfrm>
          <a:prstGeom prst="rect">
            <a:avLst/>
          </a:prstGeom>
          <a:noFill/>
        </p:spPr>
        <p:txBody>
          <a:bodyPr wrap="square" rtlCol="0">
            <a:spAutoFit/>
          </a:bodyPr>
          <a:lstStyle/>
          <a:p>
            <a:r>
              <a:rPr lang="en-GB" sz="1050" dirty="0"/>
              <a:t>Train 500 individuals</a:t>
            </a:r>
          </a:p>
        </p:txBody>
      </p:sp>
      <p:sp>
        <p:nvSpPr>
          <p:cNvPr id="48" name="TextBox 47">
            <a:extLst>
              <a:ext uri="{FF2B5EF4-FFF2-40B4-BE49-F238E27FC236}">
                <a16:creationId xmlns:a16="http://schemas.microsoft.com/office/drawing/2014/main" id="{607A6ED0-A7F6-814C-8CCD-04DBD7F82BA3}"/>
              </a:ext>
            </a:extLst>
          </p:cNvPr>
          <p:cNvSpPr txBox="1"/>
          <p:nvPr/>
        </p:nvSpPr>
        <p:spPr>
          <a:xfrm>
            <a:off x="3426265" y="4641454"/>
            <a:ext cx="1629831" cy="415498"/>
          </a:xfrm>
          <a:prstGeom prst="rect">
            <a:avLst/>
          </a:prstGeom>
          <a:noFill/>
        </p:spPr>
        <p:txBody>
          <a:bodyPr wrap="square" rtlCol="0">
            <a:spAutoFit/>
          </a:bodyPr>
          <a:lstStyle/>
          <a:p>
            <a:r>
              <a:rPr lang="en-GB" sz="1050" dirty="0"/>
              <a:t>Improve 15 existing IXPs and establish 5 new ones</a:t>
            </a:r>
          </a:p>
        </p:txBody>
      </p:sp>
      <p:pic>
        <p:nvPicPr>
          <p:cNvPr id="51" name="Picture 50">
            <a:extLst>
              <a:ext uri="{FF2B5EF4-FFF2-40B4-BE49-F238E27FC236}">
                <a16:creationId xmlns:a16="http://schemas.microsoft.com/office/drawing/2014/main" id="{B23C6B39-225D-4D48-A4FC-CD39FED036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53" y="4505653"/>
            <a:ext cx="555337" cy="555337"/>
          </a:xfrm>
          <a:prstGeom prst="rect">
            <a:avLst/>
          </a:prstGeom>
        </p:spPr>
      </p:pic>
      <p:grpSp>
        <p:nvGrpSpPr>
          <p:cNvPr id="53" name="Group 52">
            <a:extLst>
              <a:ext uri="{FF2B5EF4-FFF2-40B4-BE49-F238E27FC236}">
                <a16:creationId xmlns:a16="http://schemas.microsoft.com/office/drawing/2014/main" id="{6C809072-50F0-F347-83F7-CBB1F0BBC47D}"/>
              </a:ext>
            </a:extLst>
          </p:cNvPr>
          <p:cNvGrpSpPr/>
          <p:nvPr/>
        </p:nvGrpSpPr>
        <p:grpSpPr>
          <a:xfrm>
            <a:off x="841037" y="5072230"/>
            <a:ext cx="1130594" cy="555337"/>
            <a:chOff x="2582933" y="5256468"/>
            <a:chExt cx="1130594" cy="555337"/>
          </a:xfrm>
        </p:grpSpPr>
        <p:pic>
          <p:nvPicPr>
            <p:cNvPr id="45" name="Picture 44">
              <a:extLst>
                <a:ext uri="{FF2B5EF4-FFF2-40B4-BE49-F238E27FC236}">
                  <a16:creationId xmlns:a16="http://schemas.microsoft.com/office/drawing/2014/main" id="{FFA6A0F3-7FA5-3D4B-B1A6-11E2CA950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8190" y="5256468"/>
              <a:ext cx="555337" cy="555337"/>
            </a:xfrm>
            <a:prstGeom prst="rect">
              <a:avLst/>
            </a:prstGeom>
          </p:spPr>
        </p:pic>
        <p:pic>
          <p:nvPicPr>
            <p:cNvPr id="52" name="Picture 51">
              <a:extLst>
                <a:ext uri="{FF2B5EF4-FFF2-40B4-BE49-F238E27FC236}">
                  <a16:creationId xmlns:a16="http://schemas.microsoft.com/office/drawing/2014/main" id="{FDB8953A-48B1-194E-80D7-AC98DFAE4F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2933" y="5256468"/>
              <a:ext cx="555337" cy="555337"/>
            </a:xfrm>
            <a:prstGeom prst="rect">
              <a:avLst/>
            </a:prstGeom>
          </p:spPr>
        </p:pic>
        <p:pic>
          <p:nvPicPr>
            <p:cNvPr id="44" name="Picture 43">
              <a:extLst>
                <a:ext uri="{FF2B5EF4-FFF2-40B4-BE49-F238E27FC236}">
                  <a16:creationId xmlns:a16="http://schemas.microsoft.com/office/drawing/2014/main" id="{7D6D1E81-693F-144C-97A3-2028303AD0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7559" y="5256468"/>
              <a:ext cx="555337" cy="555337"/>
            </a:xfrm>
            <a:prstGeom prst="rect">
              <a:avLst/>
            </a:prstGeom>
          </p:spPr>
        </p:pic>
      </p:grpSp>
      <p:sp>
        <p:nvSpPr>
          <p:cNvPr id="9" name="TextBox 8">
            <a:extLst>
              <a:ext uri="{FF2B5EF4-FFF2-40B4-BE49-F238E27FC236}">
                <a16:creationId xmlns:a16="http://schemas.microsoft.com/office/drawing/2014/main" id="{4CB899AE-6D20-3B49-B9B7-C1D7415E0718}"/>
              </a:ext>
            </a:extLst>
          </p:cNvPr>
          <p:cNvSpPr txBox="1"/>
          <p:nvPr/>
        </p:nvSpPr>
        <p:spPr>
          <a:xfrm>
            <a:off x="3406742" y="5206730"/>
            <a:ext cx="1697392" cy="415498"/>
          </a:xfrm>
          <a:prstGeom prst="rect">
            <a:avLst/>
          </a:prstGeom>
          <a:noFill/>
        </p:spPr>
        <p:txBody>
          <a:bodyPr wrap="square" rtlCol="0">
            <a:spAutoFit/>
          </a:bodyPr>
          <a:lstStyle/>
          <a:p>
            <a:r>
              <a:rPr lang="en-GB" sz="1050" dirty="0"/>
              <a:t>Engage policymakers  and regulators in 5 countries</a:t>
            </a:r>
          </a:p>
        </p:txBody>
      </p:sp>
      <p:pic>
        <p:nvPicPr>
          <p:cNvPr id="54" name="Picture 53">
            <a:extLst>
              <a:ext uri="{FF2B5EF4-FFF2-40B4-BE49-F238E27FC236}">
                <a16:creationId xmlns:a16="http://schemas.microsoft.com/office/drawing/2014/main" id="{9F9E4F3B-0477-7445-B030-0F3CB8E49A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8805" y="5078260"/>
            <a:ext cx="555337" cy="555337"/>
          </a:xfrm>
          <a:prstGeom prst="rect">
            <a:avLst/>
          </a:prstGeom>
        </p:spPr>
      </p:pic>
      <p:grpSp>
        <p:nvGrpSpPr>
          <p:cNvPr id="5" name="Group 4">
            <a:extLst>
              <a:ext uri="{FF2B5EF4-FFF2-40B4-BE49-F238E27FC236}">
                <a16:creationId xmlns:a16="http://schemas.microsoft.com/office/drawing/2014/main" id="{3D079C60-D975-2E4A-89C6-68653F92EDFD}"/>
              </a:ext>
            </a:extLst>
          </p:cNvPr>
          <p:cNvGrpSpPr/>
          <p:nvPr/>
        </p:nvGrpSpPr>
        <p:grpSpPr>
          <a:xfrm>
            <a:off x="2747608" y="4503229"/>
            <a:ext cx="834757" cy="561367"/>
            <a:chOff x="2639900" y="4532724"/>
            <a:chExt cx="834757" cy="561367"/>
          </a:xfrm>
        </p:grpSpPr>
        <p:pic>
          <p:nvPicPr>
            <p:cNvPr id="21" name="Picture 20">
              <a:extLst>
                <a:ext uri="{FF2B5EF4-FFF2-40B4-BE49-F238E27FC236}">
                  <a16:creationId xmlns:a16="http://schemas.microsoft.com/office/drawing/2014/main" id="{5F21614E-7C51-6948-95BD-10BF187C92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3290" y="4532724"/>
              <a:ext cx="561367" cy="561367"/>
            </a:xfrm>
            <a:prstGeom prst="rect">
              <a:avLst/>
            </a:prstGeom>
          </p:spPr>
        </p:pic>
        <p:pic>
          <p:nvPicPr>
            <p:cNvPr id="22" name="Picture 21">
              <a:extLst>
                <a:ext uri="{FF2B5EF4-FFF2-40B4-BE49-F238E27FC236}">
                  <a16:creationId xmlns:a16="http://schemas.microsoft.com/office/drawing/2014/main" id="{1CE3ECDE-9A72-984A-96C9-8F4B1F3A3A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9900" y="4532724"/>
              <a:ext cx="561367" cy="561367"/>
            </a:xfrm>
            <a:prstGeom prst="rect">
              <a:avLst/>
            </a:prstGeom>
          </p:spPr>
        </p:pic>
      </p:gr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solidFill>
                  <a:schemeClr val="bg1"/>
                </a:solidFill>
              </a:rPr>
              <a:pPr/>
              <a:t>10</a:t>
            </a:fld>
            <a:endParaRPr lang="uk-UA" altLang="en-US" dirty="0">
              <a:solidFill>
                <a:schemeClr val="bg1"/>
              </a:solidFill>
            </a:endParaRPr>
          </a:p>
        </p:txBody>
      </p:sp>
      <p:pic>
        <p:nvPicPr>
          <p:cNvPr id="12" name="Picture Placeholder 11">
            <a:extLst>
              <a:ext uri="{FF2B5EF4-FFF2-40B4-BE49-F238E27FC236}">
                <a16:creationId xmlns:a16="http://schemas.microsoft.com/office/drawing/2014/main" id="{F6ACF0F4-7B0B-7146-AD3F-77C712312713}"/>
              </a:ext>
            </a:extLst>
          </p:cNvPr>
          <p:cNvPicPr>
            <a:picLocks noGrp="1" noChangeAspect="1"/>
          </p:cNvPicPr>
          <p:nvPr>
            <p:ph type="pic" sz="quarter" idx="19"/>
          </p:nvPr>
        </p:nvPicPr>
        <p:blipFill rotWithShape="1">
          <a:blip r:embed="rId7" cstate="screen">
            <a:extLst>
              <a:ext uri="{28A0092B-C50C-407E-A947-70E740481C1C}">
                <a14:useLocalDpi xmlns:a14="http://schemas.microsoft.com/office/drawing/2010/main"/>
              </a:ext>
            </a:extLst>
          </a:blip>
          <a:srcRect/>
          <a:stretch/>
        </p:blipFill>
        <p:spPr>
          <a:xfrm>
            <a:off x="6168855" y="0"/>
            <a:ext cx="6023145" cy="6857999"/>
          </a:xfrm>
        </p:spPr>
      </p:pic>
    </p:spTree>
    <p:extLst>
      <p:ext uri="{BB962C8B-B14F-4D97-AF65-F5344CB8AC3E}">
        <p14:creationId xmlns:p14="http://schemas.microsoft.com/office/powerpoint/2010/main" val="134005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5ADEE8FA-32D9-4C4A-854B-C5205C4BB7AD}"/>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22" name="Rounded Rectangle 21">
            <a:extLst>
              <a:ext uri="{FF2B5EF4-FFF2-40B4-BE49-F238E27FC236}">
                <a16:creationId xmlns:a16="http://schemas.microsoft.com/office/drawing/2014/main" id="{3CE97F66-4B64-D140-BD8D-35BBF4BDE4EF}"/>
              </a:ext>
            </a:extLst>
          </p:cNvPr>
          <p:cNvSpPr/>
          <p:nvPr/>
        </p:nvSpPr>
        <p:spPr>
          <a:xfrm>
            <a:off x="703708" y="5077752"/>
            <a:ext cx="4700588" cy="803350"/>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5483696" cy="1943624"/>
          </a:xfrm>
        </p:spPr>
        <p:txBody>
          <a:bodyPr/>
          <a:lstStyle/>
          <a:p>
            <a:r>
              <a:rPr lang="en-US" dirty="0"/>
              <a:t>Measuring the Internet</a:t>
            </a:r>
            <a:br>
              <a:rPr lang="en-US" dirty="0"/>
            </a:br>
            <a:r>
              <a:rPr lang="en-US" sz="2000" dirty="0">
                <a:solidFill>
                  <a:schemeClr val="accent4"/>
                </a:solidFill>
                <a:latin typeface="+mn-lt"/>
                <a:cs typeface="Hind Light" panose="02000000000000000000" pitchFamily="2" charset="77"/>
              </a:rPr>
              <a:t>We can be a leader in helping the world to understand how the Internet is changing.</a:t>
            </a:r>
            <a:r>
              <a:rPr lang="en-US" sz="2000" dirty="0">
                <a:latin typeface="+mn-lt"/>
              </a:rPr>
              <a:t> </a:t>
            </a:r>
            <a:endParaRPr lang="en-US" dirty="0">
              <a:latin typeface="+mn-lt"/>
            </a:endParaRPr>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976" y="1828800"/>
            <a:ext cx="5411788" cy="3234764"/>
          </a:xfrm>
        </p:spPr>
        <p:txBody>
          <a:bodyPr>
            <a:normAutofit/>
          </a:bodyPr>
          <a:lstStyle/>
          <a:p>
            <a:r>
              <a:rPr lang="en-US" sz="1800" dirty="0">
                <a:latin typeface="Hind Light" panose="02000000000000000000" pitchFamily="2" charset="77"/>
                <a:cs typeface="Hind Light" panose="02000000000000000000" pitchFamily="2" charset="77"/>
              </a:rPr>
              <a:t>We will use data to help others strengthen their understanding of the Internet by</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Offering insights into the health, availability, and evolution of the Internet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Continuing to provide a valuable platform that anyone can reference to identify trends, generate reports, and tell data-driven stories about the Internet</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Partnering with measurement groups and economists to further enhance the platform </a:t>
            </a:r>
          </a:p>
        </p:txBody>
      </p:sp>
      <p:sp>
        <p:nvSpPr>
          <p:cNvPr id="20" name="TextBox 19">
            <a:extLst>
              <a:ext uri="{FF2B5EF4-FFF2-40B4-BE49-F238E27FC236}">
                <a16:creationId xmlns:a16="http://schemas.microsoft.com/office/drawing/2014/main" id="{D737412C-4B3A-8445-B82F-25EA3849C7BD}"/>
              </a:ext>
            </a:extLst>
          </p:cNvPr>
          <p:cNvSpPr txBox="1"/>
          <p:nvPr/>
        </p:nvSpPr>
        <p:spPr>
          <a:xfrm>
            <a:off x="3420836" y="6390134"/>
            <a:ext cx="2602310" cy="215444"/>
          </a:xfrm>
          <a:prstGeom prst="rect">
            <a:avLst/>
          </a:prstGeom>
          <a:noFill/>
        </p:spPr>
        <p:txBody>
          <a:bodyPr wrap="square" rtlCol="0">
            <a:spAutoFit/>
          </a:bodyPr>
          <a:lstStyle/>
          <a:p>
            <a:pPr algn="r"/>
            <a:r>
              <a:rPr lang="en-US" sz="800" dirty="0"/>
              <a:t>© Internet Society / </a:t>
            </a:r>
            <a:r>
              <a:rPr lang="en-US" sz="800" dirty="0" err="1"/>
              <a:t>Nyani</a:t>
            </a:r>
            <a:r>
              <a:rPr lang="en-US" sz="800" dirty="0"/>
              <a:t> </a:t>
            </a:r>
            <a:r>
              <a:rPr lang="en-US" sz="800" dirty="0" err="1"/>
              <a:t>Quarmyne</a:t>
            </a:r>
            <a:r>
              <a:rPr lang="en-US" sz="800" dirty="0"/>
              <a:t> / </a:t>
            </a:r>
            <a:r>
              <a:rPr lang="en-US" sz="800" dirty="0" err="1"/>
              <a:t>Panos</a:t>
            </a:r>
            <a:r>
              <a:rPr lang="en-US" sz="800" dirty="0"/>
              <a:t> Pictures</a:t>
            </a:r>
          </a:p>
        </p:txBody>
      </p:sp>
      <p:sp>
        <p:nvSpPr>
          <p:cNvPr id="21" name="TextBox 20">
            <a:extLst>
              <a:ext uri="{FF2B5EF4-FFF2-40B4-BE49-F238E27FC236}">
                <a16:creationId xmlns:a16="http://schemas.microsoft.com/office/drawing/2014/main" id="{7D39B65B-BC1D-B74D-ADAB-9808151594B6}"/>
              </a:ext>
            </a:extLst>
          </p:cNvPr>
          <p:cNvSpPr txBox="1"/>
          <p:nvPr/>
        </p:nvSpPr>
        <p:spPr>
          <a:xfrm>
            <a:off x="1223341" y="5302867"/>
            <a:ext cx="1411893" cy="430887"/>
          </a:xfrm>
          <a:prstGeom prst="rect">
            <a:avLst/>
          </a:prstGeom>
          <a:noFill/>
        </p:spPr>
        <p:txBody>
          <a:bodyPr wrap="square" rtlCol="0">
            <a:spAutoFit/>
          </a:bodyPr>
          <a:lstStyle/>
          <a:p>
            <a:r>
              <a:rPr lang="en-GB" sz="1050" dirty="0"/>
              <a:t>Release Version 2 of the platform</a:t>
            </a:r>
          </a:p>
        </p:txBody>
      </p:sp>
      <p:pic>
        <p:nvPicPr>
          <p:cNvPr id="23" name="Picture 22">
            <a:extLst>
              <a:ext uri="{FF2B5EF4-FFF2-40B4-BE49-F238E27FC236}">
                <a16:creationId xmlns:a16="http://schemas.microsoft.com/office/drawing/2014/main" id="{A7D1C013-FD4D-0E43-9A81-1060918ADA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931" y="5075617"/>
            <a:ext cx="682811" cy="682811"/>
          </a:xfrm>
          <a:prstGeom prst="rect">
            <a:avLst/>
          </a:prstGeom>
        </p:spPr>
      </p:pic>
      <p:sp>
        <p:nvSpPr>
          <p:cNvPr id="25" name="TextBox 24">
            <a:extLst>
              <a:ext uri="{FF2B5EF4-FFF2-40B4-BE49-F238E27FC236}">
                <a16:creationId xmlns:a16="http://schemas.microsoft.com/office/drawing/2014/main" id="{BC2A7929-0137-824F-8AC9-39D5228CA8AE}"/>
              </a:ext>
            </a:extLst>
          </p:cNvPr>
          <p:cNvSpPr txBox="1"/>
          <p:nvPr/>
        </p:nvSpPr>
        <p:spPr>
          <a:xfrm>
            <a:off x="3167275" y="5302867"/>
            <a:ext cx="2010032" cy="415498"/>
          </a:xfrm>
          <a:prstGeom prst="rect">
            <a:avLst/>
          </a:prstGeom>
          <a:noFill/>
        </p:spPr>
        <p:txBody>
          <a:bodyPr wrap="square" rtlCol="0">
            <a:spAutoFit/>
          </a:bodyPr>
          <a:lstStyle/>
          <a:p>
            <a:r>
              <a:rPr lang="en-US" sz="1050" dirty="0"/>
              <a:t>Expand the platform to a total of 4 focus areas</a:t>
            </a:r>
            <a:endParaRPr lang="en-GB" sz="1050" dirty="0"/>
          </a:p>
        </p:txBody>
      </p:sp>
      <p:pic>
        <p:nvPicPr>
          <p:cNvPr id="27" name="Picture 26">
            <a:extLst>
              <a:ext uri="{FF2B5EF4-FFF2-40B4-BE49-F238E27FC236}">
                <a16:creationId xmlns:a16="http://schemas.microsoft.com/office/drawing/2014/main" id="{D39E9217-26D8-A545-970A-AB3437C9EA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4418" y="5075617"/>
            <a:ext cx="682811" cy="682811"/>
          </a:xfrm>
          <a:prstGeom prst="rect">
            <a:avLst/>
          </a:prstGeom>
        </p:spPr>
      </p:pic>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solidFill>
                  <a:schemeClr val="bg1"/>
                </a:solidFill>
              </a:rPr>
              <a:pPr/>
              <a:t>11</a:t>
            </a:fld>
            <a:endParaRPr lang="uk-UA" altLang="en-US" dirty="0">
              <a:solidFill>
                <a:schemeClr val="bg1"/>
              </a:solidFill>
            </a:endParaRPr>
          </a:p>
        </p:txBody>
      </p:sp>
    </p:spTree>
    <p:extLst>
      <p:ext uri="{BB962C8B-B14F-4D97-AF65-F5344CB8AC3E}">
        <p14:creationId xmlns:p14="http://schemas.microsoft.com/office/powerpoint/2010/main" val="1848390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45945-241D-364B-876E-99F2F2F1BA7C}"/>
              </a:ext>
            </a:extLst>
          </p:cNvPr>
          <p:cNvSpPr>
            <a:spLocks noGrp="1"/>
          </p:cNvSpPr>
          <p:nvPr>
            <p:ph type="ctrTitle"/>
          </p:nvPr>
        </p:nvSpPr>
        <p:spPr/>
        <p:txBody>
          <a:bodyPr/>
          <a:lstStyle/>
          <a:p>
            <a:r>
              <a:rPr lang="en-GB" dirty="0"/>
              <a:t>Strengthening the Internet</a:t>
            </a:r>
          </a:p>
        </p:txBody>
      </p:sp>
      <p:sp>
        <p:nvSpPr>
          <p:cNvPr id="4" name="Slide Number Placeholder 3">
            <a:extLst>
              <a:ext uri="{FF2B5EF4-FFF2-40B4-BE49-F238E27FC236}">
                <a16:creationId xmlns:a16="http://schemas.microsoft.com/office/drawing/2014/main" id="{B649DFD3-7734-854C-AFDE-ADBCEE352184}"/>
              </a:ext>
            </a:extLst>
          </p:cNvPr>
          <p:cNvSpPr>
            <a:spLocks noGrp="1"/>
          </p:cNvSpPr>
          <p:nvPr>
            <p:ph type="sldNum" sz="quarter" idx="11"/>
          </p:nvPr>
        </p:nvSpPr>
        <p:spPr/>
        <p:txBody>
          <a:bodyPr/>
          <a:lstStyle/>
          <a:p>
            <a:fld id="{68C4A143-42F1-CD4D-A024-23DD4025078D}" type="slidenum">
              <a:rPr lang="uk-UA" altLang="en-US" smtClean="0"/>
              <a:pPr/>
              <a:t>12</a:t>
            </a:fld>
            <a:endParaRPr lang="uk-UA" altLang="en-US" dirty="0"/>
          </a:p>
        </p:txBody>
      </p:sp>
    </p:spTree>
    <p:extLst>
      <p:ext uri="{BB962C8B-B14F-4D97-AF65-F5344CB8AC3E}">
        <p14:creationId xmlns:p14="http://schemas.microsoft.com/office/powerpoint/2010/main" val="2921704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4AEC6DD9-B981-6946-B663-7E51B4280CEB}"/>
              </a:ext>
            </a:extLst>
          </p:cNvPr>
          <p:cNvSpPr/>
          <p:nvPr/>
        </p:nvSpPr>
        <p:spPr>
          <a:xfrm>
            <a:off x="703708" y="5303028"/>
            <a:ext cx="4700588" cy="803350"/>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Placeholder 21">
            <a:extLst>
              <a:ext uri="{FF2B5EF4-FFF2-40B4-BE49-F238E27FC236}">
                <a16:creationId xmlns:a16="http://schemas.microsoft.com/office/drawing/2014/main" id="{316780CE-19A2-F94D-8D84-6B53E097BB5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6" y="567101"/>
            <a:ext cx="5482169" cy="613999"/>
          </a:xfrm>
        </p:spPr>
        <p:txBody>
          <a:bodyPr/>
          <a:lstStyle/>
          <a:p>
            <a:r>
              <a:rPr lang="en-US" dirty="0"/>
              <a:t>Promoting the</a:t>
            </a:r>
            <a:br>
              <a:rPr lang="en-US" dirty="0"/>
            </a:br>
            <a:r>
              <a:rPr lang="en-US" dirty="0"/>
              <a:t>Internet Way of Networking</a:t>
            </a:r>
            <a:br>
              <a:rPr lang="en-US" dirty="0"/>
            </a:br>
            <a:r>
              <a:rPr lang="en-US" sz="2000" dirty="0">
                <a:solidFill>
                  <a:schemeClr val="accent4"/>
                </a:solidFill>
              </a:rPr>
              <a:t>If we don’t consider how our actions could harm the Internet, we risk breaking the underlying foundation that makes it work for everyone. </a:t>
            </a:r>
            <a:endParaRPr lang="en-US" sz="2000" dirty="0">
              <a:solidFill>
                <a:schemeClr val="accent4"/>
              </a:solidFill>
              <a:latin typeface="+mn-lt"/>
            </a:endParaRPr>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solidFill>
                  <a:schemeClr val="bg1"/>
                </a:solidFill>
              </a:rPr>
              <a:pPr/>
              <a:t>13</a:t>
            </a:fld>
            <a:endParaRPr lang="uk-UA" altLang="en-US" dirty="0">
              <a:solidFill>
                <a:schemeClr val="bg1"/>
              </a:solidFill>
            </a:endParaRPr>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583" y="2563930"/>
            <a:ext cx="5411788" cy="2832276"/>
          </a:xfrm>
        </p:spPr>
        <p:txBody>
          <a:bodyPr>
            <a:normAutofit/>
          </a:bodyPr>
          <a:lstStyle/>
          <a:p>
            <a:r>
              <a:rPr lang="en-US" sz="1800" dirty="0">
                <a:latin typeface="Hind Light" panose="02000000000000000000" pitchFamily="2" charset="77"/>
                <a:cs typeface="Hind Light" panose="02000000000000000000" pitchFamily="2" charset="77"/>
              </a:rPr>
              <a:t>We will advocate for the “Internet Way” by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Keeping the Internet strong, resilient, and a place for infinite opportunities</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Protecting the “network of networks” that is the Internet</a:t>
            </a:r>
          </a:p>
          <a:p>
            <a:pPr marL="342900" indent="-342900">
              <a:buFont typeface="Arial" panose="020B0604020202020204" pitchFamily="34" charset="0"/>
              <a:buChar char="•"/>
            </a:pPr>
            <a:r>
              <a:rPr lang="en-US" sz="1800" dirty="0">
                <a:solidFill>
                  <a:srgbClr val="143E50"/>
                </a:solidFill>
                <a:latin typeface="Hind Light" panose="02000000000000000000" pitchFamily="2" charset="77"/>
                <a:cs typeface="Hind Light" panose="02000000000000000000" pitchFamily="2" charset="77"/>
              </a:rPr>
              <a:t>Training others about the critical properties of the Internet Way of Networking </a:t>
            </a:r>
          </a:p>
          <a:p>
            <a:pPr marL="342900" indent="-342900">
              <a:buFont typeface="Arial" panose="020B0604020202020204" pitchFamily="34" charset="0"/>
              <a:buChar char="•"/>
            </a:pPr>
            <a:r>
              <a:rPr lang="en-US" sz="1800" dirty="0">
                <a:solidFill>
                  <a:srgbClr val="143E50"/>
                </a:solidFill>
                <a:latin typeface="Hind Light" panose="02000000000000000000" pitchFamily="2" charset="77"/>
                <a:cs typeface="Hind Light" panose="02000000000000000000" pitchFamily="2" charset="77"/>
              </a:rPr>
              <a:t>Promoting the use of the Internet Impact Assessment Toolkit (IIAT)</a:t>
            </a:r>
          </a:p>
        </p:txBody>
      </p:sp>
      <p:sp>
        <p:nvSpPr>
          <p:cNvPr id="8" name="TextBox 7">
            <a:extLst>
              <a:ext uri="{FF2B5EF4-FFF2-40B4-BE49-F238E27FC236}">
                <a16:creationId xmlns:a16="http://schemas.microsoft.com/office/drawing/2014/main" id="{5B0F9895-7163-F345-A03C-6E901C9E84E4}"/>
              </a:ext>
            </a:extLst>
          </p:cNvPr>
          <p:cNvSpPr txBox="1"/>
          <p:nvPr/>
        </p:nvSpPr>
        <p:spPr>
          <a:xfrm>
            <a:off x="3022159" y="5433402"/>
            <a:ext cx="2275777" cy="577081"/>
          </a:xfrm>
          <a:prstGeom prst="rect">
            <a:avLst/>
          </a:prstGeom>
          <a:noFill/>
        </p:spPr>
        <p:txBody>
          <a:bodyPr wrap="square" rtlCol="0">
            <a:spAutoFit/>
          </a:bodyPr>
          <a:lstStyle/>
          <a:p>
            <a:r>
              <a:rPr lang="en-US" sz="1050" dirty="0"/>
              <a:t>See the IIAT used to assess the impact of new or existing policies in at least 4 policymaking processes</a:t>
            </a:r>
            <a:endParaRPr lang="en-GB" sz="1050" dirty="0"/>
          </a:p>
        </p:txBody>
      </p:sp>
      <p:grpSp>
        <p:nvGrpSpPr>
          <p:cNvPr id="14" name="Group 13">
            <a:extLst>
              <a:ext uri="{FF2B5EF4-FFF2-40B4-BE49-F238E27FC236}">
                <a16:creationId xmlns:a16="http://schemas.microsoft.com/office/drawing/2014/main" id="{D39A8473-A124-FD46-BFAB-B553D4A4E3CB}"/>
              </a:ext>
            </a:extLst>
          </p:cNvPr>
          <p:cNvGrpSpPr/>
          <p:nvPr/>
        </p:nvGrpSpPr>
        <p:grpSpPr>
          <a:xfrm>
            <a:off x="784856" y="5382513"/>
            <a:ext cx="1096486" cy="566976"/>
            <a:chOff x="875145" y="5083742"/>
            <a:chExt cx="1096486" cy="566976"/>
          </a:xfrm>
        </p:grpSpPr>
        <p:pic>
          <p:nvPicPr>
            <p:cNvPr id="10" name="Picture 9">
              <a:extLst>
                <a:ext uri="{FF2B5EF4-FFF2-40B4-BE49-F238E27FC236}">
                  <a16:creationId xmlns:a16="http://schemas.microsoft.com/office/drawing/2014/main" id="{E80F3606-67AC-724A-B0D9-9E047B530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294" y="5095381"/>
              <a:ext cx="555337" cy="555337"/>
            </a:xfrm>
            <a:prstGeom prst="rect">
              <a:avLst/>
            </a:prstGeom>
          </p:spPr>
        </p:pic>
        <p:pic>
          <p:nvPicPr>
            <p:cNvPr id="12" name="Picture 11">
              <a:extLst>
                <a:ext uri="{FF2B5EF4-FFF2-40B4-BE49-F238E27FC236}">
                  <a16:creationId xmlns:a16="http://schemas.microsoft.com/office/drawing/2014/main" id="{7A0C05A6-B3C8-0E42-9AA8-B3521861B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5663" y="5095381"/>
              <a:ext cx="555337" cy="555337"/>
            </a:xfrm>
            <a:prstGeom prst="rect">
              <a:avLst/>
            </a:prstGeom>
          </p:spPr>
        </p:pic>
        <p:pic>
          <p:nvPicPr>
            <p:cNvPr id="13" name="Picture 12">
              <a:extLst>
                <a:ext uri="{FF2B5EF4-FFF2-40B4-BE49-F238E27FC236}">
                  <a16:creationId xmlns:a16="http://schemas.microsoft.com/office/drawing/2014/main" id="{539ACD7D-7E1D-BF42-962E-D1BF799A38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5145" y="5083742"/>
              <a:ext cx="566976" cy="566976"/>
            </a:xfrm>
            <a:prstGeom prst="rect">
              <a:avLst/>
            </a:prstGeom>
          </p:spPr>
        </p:pic>
      </p:grpSp>
      <p:sp>
        <p:nvSpPr>
          <p:cNvPr id="16" name="TextBox 15">
            <a:extLst>
              <a:ext uri="{FF2B5EF4-FFF2-40B4-BE49-F238E27FC236}">
                <a16:creationId xmlns:a16="http://schemas.microsoft.com/office/drawing/2014/main" id="{2238AE25-BDD1-B941-B63C-C6B9C0C1FF2D}"/>
              </a:ext>
            </a:extLst>
          </p:cNvPr>
          <p:cNvSpPr txBox="1"/>
          <p:nvPr/>
        </p:nvSpPr>
        <p:spPr>
          <a:xfrm>
            <a:off x="1748795" y="5510507"/>
            <a:ext cx="899020" cy="415498"/>
          </a:xfrm>
          <a:prstGeom prst="rect">
            <a:avLst/>
          </a:prstGeom>
          <a:noFill/>
        </p:spPr>
        <p:txBody>
          <a:bodyPr wrap="square" rtlCol="0">
            <a:spAutoFit/>
          </a:bodyPr>
          <a:lstStyle/>
          <a:p>
            <a:r>
              <a:rPr lang="en-GB" sz="1050" dirty="0"/>
              <a:t>Train 200 individuals</a:t>
            </a:r>
          </a:p>
        </p:txBody>
      </p:sp>
      <p:pic>
        <p:nvPicPr>
          <p:cNvPr id="17" name="Picture 16">
            <a:extLst>
              <a:ext uri="{FF2B5EF4-FFF2-40B4-BE49-F238E27FC236}">
                <a16:creationId xmlns:a16="http://schemas.microsoft.com/office/drawing/2014/main" id="{780226B6-173C-7643-8A1F-6D4AB2E3F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8392" y="5336502"/>
            <a:ext cx="633927" cy="633927"/>
          </a:xfrm>
          <a:prstGeom prst="rect">
            <a:avLst/>
          </a:prstGeom>
        </p:spPr>
      </p:pic>
      <p:sp>
        <p:nvSpPr>
          <p:cNvPr id="23" name="TextBox 22">
            <a:extLst>
              <a:ext uri="{FF2B5EF4-FFF2-40B4-BE49-F238E27FC236}">
                <a16:creationId xmlns:a16="http://schemas.microsoft.com/office/drawing/2014/main" id="{52C08681-A150-6341-AD96-467561523F29}"/>
              </a:ext>
            </a:extLst>
          </p:cNvPr>
          <p:cNvSpPr txBox="1"/>
          <p:nvPr/>
        </p:nvSpPr>
        <p:spPr>
          <a:xfrm>
            <a:off x="3420836" y="6390134"/>
            <a:ext cx="2602310" cy="215444"/>
          </a:xfrm>
          <a:prstGeom prst="rect">
            <a:avLst/>
          </a:prstGeom>
          <a:noFill/>
        </p:spPr>
        <p:txBody>
          <a:bodyPr wrap="square" rtlCol="0">
            <a:spAutoFit/>
          </a:bodyPr>
          <a:lstStyle/>
          <a:p>
            <a:pPr algn="r"/>
            <a:r>
              <a:rPr lang="en-US" sz="800" dirty="0"/>
              <a:t>© Internet Society / </a:t>
            </a:r>
            <a:r>
              <a:rPr lang="en-US" sz="800" dirty="0" err="1"/>
              <a:t>Nyani</a:t>
            </a:r>
            <a:r>
              <a:rPr lang="en-US" sz="800" dirty="0"/>
              <a:t> </a:t>
            </a:r>
            <a:r>
              <a:rPr lang="en-US" sz="800" dirty="0" err="1"/>
              <a:t>Quarmyne</a:t>
            </a:r>
            <a:r>
              <a:rPr lang="en-US" sz="800" dirty="0"/>
              <a:t> / </a:t>
            </a:r>
            <a:r>
              <a:rPr lang="en-US" sz="800" dirty="0" err="1"/>
              <a:t>Panos</a:t>
            </a:r>
            <a:r>
              <a:rPr lang="en-US" sz="800" dirty="0"/>
              <a:t> Pictures</a:t>
            </a:r>
          </a:p>
        </p:txBody>
      </p:sp>
    </p:spTree>
    <p:extLst>
      <p:ext uri="{BB962C8B-B14F-4D97-AF65-F5344CB8AC3E}">
        <p14:creationId xmlns:p14="http://schemas.microsoft.com/office/powerpoint/2010/main" val="116484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089B392-BE0E-B442-A16C-616AB8F08ACC}"/>
              </a:ext>
            </a:extLst>
          </p:cNvPr>
          <p:cNvSpPr/>
          <p:nvPr/>
        </p:nvSpPr>
        <p:spPr>
          <a:xfrm>
            <a:off x="703708" y="4984879"/>
            <a:ext cx="4700588" cy="1037179"/>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5434543" cy="1024418"/>
          </a:xfrm>
        </p:spPr>
        <p:txBody>
          <a:bodyPr/>
          <a:lstStyle/>
          <a:p>
            <a:r>
              <a:rPr lang="en-US" dirty="0"/>
              <a:t>Extending Encryption</a:t>
            </a:r>
            <a:br>
              <a:rPr lang="en-US" dirty="0"/>
            </a:br>
            <a:r>
              <a:rPr lang="en-US" sz="2000" dirty="0">
                <a:solidFill>
                  <a:schemeClr val="accent4"/>
                </a:solidFill>
                <a:latin typeface="Hind Light" panose="02000000000000000000" pitchFamily="2" charset="77"/>
                <a:cs typeface="Hind Light" panose="02000000000000000000" pitchFamily="2" charset="77"/>
              </a:rPr>
              <a:t>The Internet is under threat - governments around the world are finding new and unique ways to undermine the use of strong encryption. </a:t>
            </a:r>
            <a:r>
              <a:rPr lang="en-US" sz="2000" dirty="0"/>
              <a:t> </a:t>
            </a:r>
            <a:endParaRPr lang="en-US" dirty="0"/>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pPr/>
              <a:t>14</a:t>
            </a:fld>
            <a:endParaRPr lang="uk-UA" alt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63732" y="2187023"/>
            <a:ext cx="5411788" cy="3079458"/>
          </a:xfrm>
        </p:spPr>
        <p:txBody>
          <a:bodyPr>
            <a:normAutofit/>
          </a:bodyPr>
          <a:lstStyle/>
          <a:p>
            <a:r>
              <a:rPr lang="en-US" sz="1800" dirty="0">
                <a:latin typeface="Hind Light" panose="02000000000000000000" pitchFamily="2" charset="77"/>
                <a:cs typeface="Hind Light" panose="02000000000000000000" pitchFamily="2" charset="77"/>
              </a:rPr>
              <a:t>We will stand up for encryption by</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Addressing the threats to protect and promote encryption through 2021 and beyond</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Mitigating government attacks on encryption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Increasing the adoption of end-to-end (e2e)  encryption by growing Global Encryption Coalition membership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Rallying around strong encryption with the launch of Global Encryption Day</a:t>
            </a:r>
          </a:p>
        </p:txBody>
      </p:sp>
      <p:sp>
        <p:nvSpPr>
          <p:cNvPr id="6" name="TextBox 5">
            <a:extLst>
              <a:ext uri="{FF2B5EF4-FFF2-40B4-BE49-F238E27FC236}">
                <a16:creationId xmlns:a16="http://schemas.microsoft.com/office/drawing/2014/main" id="{B8C9B718-851A-2943-ABD3-5A2FA3240358}"/>
              </a:ext>
            </a:extLst>
          </p:cNvPr>
          <p:cNvSpPr txBox="1"/>
          <p:nvPr/>
        </p:nvSpPr>
        <p:spPr>
          <a:xfrm>
            <a:off x="1822473" y="5210358"/>
            <a:ext cx="1437397" cy="646331"/>
          </a:xfrm>
          <a:prstGeom prst="rect">
            <a:avLst/>
          </a:prstGeom>
          <a:noFill/>
        </p:spPr>
        <p:txBody>
          <a:bodyPr wrap="square" rtlCol="0">
            <a:spAutoFit/>
          </a:bodyPr>
          <a:lstStyle/>
          <a:p>
            <a:r>
              <a:rPr lang="en-GB" sz="1200" dirty="0"/>
              <a:t>Increase adoption of e2e encryption by 10% globally</a:t>
            </a:r>
          </a:p>
        </p:txBody>
      </p:sp>
      <p:grpSp>
        <p:nvGrpSpPr>
          <p:cNvPr id="12" name="Group 11">
            <a:extLst>
              <a:ext uri="{FF2B5EF4-FFF2-40B4-BE49-F238E27FC236}">
                <a16:creationId xmlns:a16="http://schemas.microsoft.com/office/drawing/2014/main" id="{AEBA7A05-34CB-B442-B70E-07691B26972D}"/>
              </a:ext>
            </a:extLst>
          </p:cNvPr>
          <p:cNvGrpSpPr/>
          <p:nvPr/>
        </p:nvGrpSpPr>
        <p:grpSpPr>
          <a:xfrm>
            <a:off x="771723" y="5154359"/>
            <a:ext cx="1136308" cy="605223"/>
            <a:chOff x="1592319" y="5007649"/>
            <a:chExt cx="1379343" cy="734669"/>
          </a:xfrm>
        </p:grpSpPr>
        <p:pic>
          <p:nvPicPr>
            <p:cNvPr id="9" name="Picture 8">
              <a:extLst>
                <a:ext uri="{FF2B5EF4-FFF2-40B4-BE49-F238E27FC236}">
                  <a16:creationId xmlns:a16="http://schemas.microsoft.com/office/drawing/2014/main" id="{B1F89F39-1E2F-C641-AEC6-ABB75AD0F7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6993" y="5007649"/>
              <a:ext cx="734669" cy="734669"/>
            </a:xfrm>
            <a:prstGeom prst="rect">
              <a:avLst/>
            </a:prstGeom>
          </p:spPr>
        </p:pic>
        <p:pic>
          <p:nvPicPr>
            <p:cNvPr id="10" name="Picture 9">
              <a:extLst>
                <a:ext uri="{FF2B5EF4-FFF2-40B4-BE49-F238E27FC236}">
                  <a16:creationId xmlns:a16="http://schemas.microsoft.com/office/drawing/2014/main" id="{0BF77FF0-70A5-B54A-B969-433E50EDB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347" y="5007649"/>
              <a:ext cx="734669" cy="734669"/>
            </a:xfrm>
            <a:prstGeom prst="rect">
              <a:avLst/>
            </a:prstGeom>
          </p:spPr>
        </p:pic>
        <p:pic>
          <p:nvPicPr>
            <p:cNvPr id="11" name="Picture 10">
              <a:extLst>
                <a:ext uri="{FF2B5EF4-FFF2-40B4-BE49-F238E27FC236}">
                  <a16:creationId xmlns:a16="http://schemas.microsoft.com/office/drawing/2014/main" id="{8ADED6C4-B301-414F-9EC7-C3CAEB983F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2319" y="5007649"/>
              <a:ext cx="734669" cy="734669"/>
            </a:xfrm>
            <a:prstGeom prst="rect">
              <a:avLst/>
            </a:prstGeom>
          </p:spPr>
        </p:pic>
      </p:grpSp>
      <p:sp>
        <p:nvSpPr>
          <p:cNvPr id="16" name="TextBox 15">
            <a:extLst>
              <a:ext uri="{FF2B5EF4-FFF2-40B4-BE49-F238E27FC236}">
                <a16:creationId xmlns:a16="http://schemas.microsoft.com/office/drawing/2014/main" id="{56CE7DA0-12F4-CC4C-AAC7-29E7A92F0FD1}"/>
              </a:ext>
            </a:extLst>
          </p:cNvPr>
          <p:cNvSpPr txBox="1"/>
          <p:nvPr/>
        </p:nvSpPr>
        <p:spPr>
          <a:xfrm>
            <a:off x="3420836" y="6390134"/>
            <a:ext cx="2602310" cy="215444"/>
          </a:xfrm>
          <a:prstGeom prst="rect">
            <a:avLst/>
          </a:prstGeom>
          <a:noFill/>
        </p:spPr>
        <p:txBody>
          <a:bodyPr wrap="square" rtlCol="0">
            <a:spAutoFit/>
          </a:bodyPr>
          <a:lstStyle/>
          <a:p>
            <a:pPr algn="r"/>
            <a:r>
              <a:rPr lang="en-US" sz="800" dirty="0"/>
              <a:t>© Chris Gregory</a:t>
            </a:r>
          </a:p>
        </p:txBody>
      </p:sp>
      <p:sp>
        <p:nvSpPr>
          <p:cNvPr id="13" name="TextBox 12">
            <a:extLst>
              <a:ext uri="{FF2B5EF4-FFF2-40B4-BE49-F238E27FC236}">
                <a16:creationId xmlns:a16="http://schemas.microsoft.com/office/drawing/2014/main" id="{EED6536F-51EE-274D-A43B-407FD5C42900}"/>
              </a:ext>
            </a:extLst>
          </p:cNvPr>
          <p:cNvSpPr txBox="1"/>
          <p:nvPr/>
        </p:nvSpPr>
        <p:spPr>
          <a:xfrm>
            <a:off x="3631357" y="5210358"/>
            <a:ext cx="1624224" cy="646331"/>
          </a:xfrm>
          <a:prstGeom prst="rect">
            <a:avLst/>
          </a:prstGeom>
          <a:noFill/>
        </p:spPr>
        <p:txBody>
          <a:bodyPr wrap="square" rtlCol="0">
            <a:spAutoFit/>
          </a:bodyPr>
          <a:lstStyle/>
          <a:p>
            <a:r>
              <a:rPr lang="en-GB" sz="1200" dirty="0"/>
              <a:t>Mitigate government attacks on encryption in 8 target countries</a:t>
            </a:r>
          </a:p>
        </p:txBody>
      </p:sp>
      <p:pic>
        <p:nvPicPr>
          <p:cNvPr id="14" name="Picture 13">
            <a:extLst>
              <a:ext uri="{FF2B5EF4-FFF2-40B4-BE49-F238E27FC236}">
                <a16:creationId xmlns:a16="http://schemas.microsoft.com/office/drawing/2014/main" id="{4FAEC8AA-882B-9F4D-AD6C-B585694DA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0249" y="5109150"/>
            <a:ext cx="647776" cy="647776"/>
          </a:xfrm>
          <a:prstGeom prst="rect">
            <a:avLst/>
          </a:prstGeom>
        </p:spPr>
      </p:pic>
      <p:pic>
        <p:nvPicPr>
          <p:cNvPr id="18" name="Picture Placeholder 17" descr="A picture containing tree, outdoor, person&#10;&#10;Description automatically generated">
            <a:extLst>
              <a:ext uri="{FF2B5EF4-FFF2-40B4-BE49-F238E27FC236}">
                <a16:creationId xmlns:a16="http://schemas.microsoft.com/office/drawing/2014/main" id="{6EFA279B-E1B0-7243-8442-1C5911F712FE}"/>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86384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993B916A-0185-3245-B958-8E0E127013E2}"/>
              </a:ext>
            </a:extLst>
          </p:cNvPr>
          <p:cNvSpPr/>
          <p:nvPr/>
        </p:nvSpPr>
        <p:spPr>
          <a:xfrm>
            <a:off x="703708" y="4125802"/>
            <a:ext cx="4700588" cy="1404517"/>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Placeholder 29">
            <a:extLst>
              <a:ext uri="{FF2B5EF4-FFF2-40B4-BE49-F238E27FC236}">
                <a16:creationId xmlns:a16="http://schemas.microsoft.com/office/drawing/2014/main" id="{A01A1C21-AA98-B644-954A-682F6D92EC4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p:txBody>
          <a:bodyPr/>
          <a:lstStyle/>
          <a:p>
            <a:r>
              <a:rPr lang="en-US" dirty="0"/>
              <a:t>Securing Global Routing</a:t>
            </a:r>
            <a:br>
              <a:rPr lang="en-US" dirty="0"/>
            </a:br>
            <a:r>
              <a:rPr lang="en-US" sz="2000" dirty="0">
                <a:solidFill>
                  <a:schemeClr val="accent4"/>
                </a:solidFill>
                <a:latin typeface="Hind Light" panose="02000000000000000000" pitchFamily="2" charset="77"/>
                <a:cs typeface="Hind Light" panose="02000000000000000000" pitchFamily="2" charset="77"/>
              </a:rPr>
              <a:t>Mutually Agreed Norms for Routing Security (MANRS) are vital to our trust of the Internet. </a:t>
            </a:r>
            <a:endParaRPr lang="en-US" dirty="0"/>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pPr/>
              <a:t>15</a:t>
            </a:fld>
            <a:endParaRPr lang="uk-UA" alt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583" y="1976718"/>
            <a:ext cx="5234930" cy="2149084"/>
          </a:xfrm>
        </p:spPr>
        <p:txBody>
          <a:bodyPr/>
          <a:lstStyle/>
          <a:p>
            <a:r>
              <a:rPr lang="en-US" sz="1800" dirty="0">
                <a:latin typeface="Hind Light" panose="02000000000000000000" pitchFamily="2" charset="77"/>
                <a:cs typeface="Hind Light" panose="02000000000000000000" pitchFamily="2" charset="77"/>
              </a:rPr>
              <a:t>We will help improve the security and stability of Internet routing for everyone by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Reducing global routing incidents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Increasing uptake in routing security measures</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Assessing the community’s readiness to lead MANRS</a:t>
            </a:r>
          </a:p>
        </p:txBody>
      </p:sp>
      <p:sp>
        <p:nvSpPr>
          <p:cNvPr id="6" name="TextBox 5">
            <a:extLst>
              <a:ext uri="{FF2B5EF4-FFF2-40B4-BE49-F238E27FC236}">
                <a16:creationId xmlns:a16="http://schemas.microsoft.com/office/drawing/2014/main" id="{F17CF0C9-8E17-F34D-A3F6-2D437AF55EE4}"/>
              </a:ext>
            </a:extLst>
          </p:cNvPr>
          <p:cNvSpPr txBox="1"/>
          <p:nvPr/>
        </p:nvSpPr>
        <p:spPr>
          <a:xfrm>
            <a:off x="1647037" y="4309087"/>
            <a:ext cx="1236371" cy="415498"/>
          </a:xfrm>
          <a:prstGeom prst="rect">
            <a:avLst/>
          </a:prstGeom>
          <a:noFill/>
        </p:spPr>
        <p:txBody>
          <a:bodyPr wrap="square" rtlCol="0">
            <a:spAutoFit/>
          </a:bodyPr>
          <a:lstStyle/>
          <a:p>
            <a:r>
              <a:rPr lang="en-GB" sz="1050" dirty="0"/>
              <a:t>10% decrease in routing incidents</a:t>
            </a:r>
          </a:p>
        </p:txBody>
      </p:sp>
      <p:sp>
        <p:nvSpPr>
          <p:cNvPr id="8" name="TextBox 7">
            <a:extLst>
              <a:ext uri="{FF2B5EF4-FFF2-40B4-BE49-F238E27FC236}">
                <a16:creationId xmlns:a16="http://schemas.microsoft.com/office/drawing/2014/main" id="{07757D33-D9AE-9044-A1CE-A953011AFC73}"/>
              </a:ext>
            </a:extLst>
          </p:cNvPr>
          <p:cNvSpPr txBox="1"/>
          <p:nvPr/>
        </p:nvSpPr>
        <p:spPr>
          <a:xfrm>
            <a:off x="3598235" y="4211807"/>
            <a:ext cx="1839677" cy="577081"/>
          </a:xfrm>
          <a:prstGeom prst="rect">
            <a:avLst/>
          </a:prstGeom>
          <a:noFill/>
        </p:spPr>
        <p:txBody>
          <a:bodyPr wrap="square" rtlCol="0">
            <a:spAutoFit/>
          </a:bodyPr>
          <a:lstStyle/>
          <a:p>
            <a:r>
              <a:rPr lang="en-GB" sz="1050" dirty="0"/>
              <a:t>10% increase in ROA (Route Origin Authorization) by MANRS participants</a:t>
            </a:r>
          </a:p>
        </p:txBody>
      </p:sp>
      <p:sp>
        <p:nvSpPr>
          <p:cNvPr id="9" name="TextBox 8">
            <a:extLst>
              <a:ext uri="{FF2B5EF4-FFF2-40B4-BE49-F238E27FC236}">
                <a16:creationId xmlns:a16="http://schemas.microsoft.com/office/drawing/2014/main" id="{84A6FBC2-D431-414D-AF8F-CE8EDC755CBA}"/>
              </a:ext>
            </a:extLst>
          </p:cNvPr>
          <p:cNvSpPr txBox="1"/>
          <p:nvPr/>
        </p:nvSpPr>
        <p:spPr>
          <a:xfrm>
            <a:off x="3733099" y="4851104"/>
            <a:ext cx="1586775" cy="577081"/>
          </a:xfrm>
          <a:prstGeom prst="rect">
            <a:avLst/>
          </a:prstGeom>
          <a:noFill/>
        </p:spPr>
        <p:txBody>
          <a:bodyPr wrap="square" rtlCol="0">
            <a:spAutoFit/>
          </a:bodyPr>
          <a:lstStyle/>
          <a:p>
            <a:r>
              <a:rPr lang="en-GB" sz="1050" dirty="0"/>
              <a:t>Implement ROV (Route Origin Validation) by 5% of MANRS participants</a:t>
            </a:r>
          </a:p>
        </p:txBody>
      </p:sp>
      <p:sp>
        <p:nvSpPr>
          <p:cNvPr id="10" name="TextBox 9">
            <a:extLst>
              <a:ext uri="{FF2B5EF4-FFF2-40B4-BE49-F238E27FC236}">
                <a16:creationId xmlns:a16="http://schemas.microsoft.com/office/drawing/2014/main" id="{1A27A14D-E16A-C241-8E81-CF83910E7FB4}"/>
              </a:ext>
            </a:extLst>
          </p:cNvPr>
          <p:cNvSpPr txBox="1"/>
          <p:nvPr/>
        </p:nvSpPr>
        <p:spPr>
          <a:xfrm>
            <a:off x="1754285" y="4851104"/>
            <a:ext cx="1402723" cy="577081"/>
          </a:xfrm>
          <a:prstGeom prst="rect">
            <a:avLst/>
          </a:prstGeom>
          <a:noFill/>
        </p:spPr>
        <p:txBody>
          <a:bodyPr wrap="square" rtlCol="0">
            <a:spAutoFit/>
          </a:bodyPr>
          <a:lstStyle/>
          <a:p>
            <a:r>
              <a:rPr lang="en-GB" sz="1050" dirty="0"/>
              <a:t>30% improvement in MANRS participants’ conformance</a:t>
            </a:r>
          </a:p>
        </p:txBody>
      </p:sp>
      <p:grpSp>
        <p:nvGrpSpPr>
          <p:cNvPr id="20" name="Group 19">
            <a:extLst>
              <a:ext uri="{FF2B5EF4-FFF2-40B4-BE49-F238E27FC236}">
                <a16:creationId xmlns:a16="http://schemas.microsoft.com/office/drawing/2014/main" id="{E5DA5407-D6F4-EA45-BCCA-7F4DEED378FC}"/>
              </a:ext>
            </a:extLst>
          </p:cNvPr>
          <p:cNvGrpSpPr/>
          <p:nvPr/>
        </p:nvGrpSpPr>
        <p:grpSpPr>
          <a:xfrm>
            <a:off x="703708" y="4150697"/>
            <a:ext cx="1062996" cy="570622"/>
            <a:chOff x="2241882" y="4802461"/>
            <a:chExt cx="1062996" cy="570622"/>
          </a:xfrm>
        </p:grpSpPr>
        <p:pic>
          <p:nvPicPr>
            <p:cNvPr id="13" name="Picture 12">
              <a:extLst>
                <a:ext uri="{FF2B5EF4-FFF2-40B4-BE49-F238E27FC236}">
                  <a16:creationId xmlns:a16="http://schemas.microsoft.com/office/drawing/2014/main" id="{93EAA8CC-DF47-C849-9433-415A7AB0C1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2602" y="4817096"/>
              <a:ext cx="555337" cy="555337"/>
            </a:xfrm>
            <a:prstGeom prst="rect">
              <a:avLst/>
            </a:prstGeom>
          </p:spPr>
        </p:pic>
        <p:pic>
          <p:nvPicPr>
            <p:cNvPr id="16" name="Picture 15">
              <a:extLst>
                <a:ext uri="{FF2B5EF4-FFF2-40B4-BE49-F238E27FC236}">
                  <a16:creationId xmlns:a16="http://schemas.microsoft.com/office/drawing/2014/main" id="{59B17665-C78D-574C-96B7-01E1615B82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906" y="4802461"/>
              <a:ext cx="569972" cy="569972"/>
            </a:xfrm>
            <a:prstGeom prst="rect">
              <a:avLst/>
            </a:prstGeom>
          </p:spPr>
        </p:pic>
        <p:pic>
          <p:nvPicPr>
            <p:cNvPr id="17" name="Picture 16">
              <a:extLst>
                <a:ext uri="{FF2B5EF4-FFF2-40B4-BE49-F238E27FC236}">
                  <a16:creationId xmlns:a16="http://schemas.microsoft.com/office/drawing/2014/main" id="{2DDD2B4C-D840-854A-B350-5B11538E5C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1882" y="4803112"/>
              <a:ext cx="569971" cy="569971"/>
            </a:xfrm>
            <a:prstGeom prst="rect">
              <a:avLst/>
            </a:prstGeom>
          </p:spPr>
        </p:pic>
      </p:grpSp>
      <p:grpSp>
        <p:nvGrpSpPr>
          <p:cNvPr id="26" name="Group 25">
            <a:extLst>
              <a:ext uri="{FF2B5EF4-FFF2-40B4-BE49-F238E27FC236}">
                <a16:creationId xmlns:a16="http://schemas.microsoft.com/office/drawing/2014/main" id="{3EA4CA66-1ED1-FE45-87A3-445EB2899BA9}"/>
              </a:ext>
            </a:extLst>
          </p:cNvPr>
          <p:cNvGrpSpPr/>
          <p:nvPr/>
        </p:nvGrpSpPr>
        <p:grpSpPr>
          <a:xfrm>
            <a:off x="2988751" y="4774638"/>
            <a:ext cx="870198" cy="569972"/>
            <a:chOff x="841037" y="5064319"/>
            <a:chExt cx="870198" cy="569972"/>
          </a:xfrm>
        </p:grpSpPr>
        <p:pic>
          <p:nvPicPr>
            <p:cNvPr id="14" name="Picture 13">
              <a:extLst>
                <a:ext uri="{FF2B5EF4-FFF2-40B4-BE49-F238E27FC236}">
                  <a16:creationId xmlns:a16="http://schemas.microsoft.com/office/drawing/2014/main" id="{BBF3307B-2C41-9242-AEA6-5B2C342D0A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037" y="5072230"/>
              <a:ext cx="555337" cy="555337"/>
            </a:xfrm>
            <a:prstGeom prst="rect">
              <a:avLst/>
            </a:prstGeom>
          </p:spPr>
        </p:pic>
        <p:pic>
          <p:nvPicPr>
            <p:cNvPr id="19" name="Picture 18">
              <a:extLst>
                <a:ext uri="{FF2B5EF4-FFF2-40B4-BE49-F238E27FC236}">
                  <a16:creationId xmlns:a16="http://schemas.microsoft.com/office/drawing/2014/main" id="{504FA7B1-2295-CD42-B5E6-39C7C0E69C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1263" y="5064319"/>
              <a:ext cx="569972" cy="569972"/>
            </a:xfrm>
            <a:prstGeom prst="rect">
              <a:avLst/>
            </a:prstGeom>
          </p:spPr>
        </p:pic>
      </p:grpSp>
      <p:grpSp>
        <p:nvGrpSpPr>
          <p:cNvPr id="21" name="Group 20">
            <a:extLst>
              <a:ext uri="{FF2B5EF4-FFF2-40B4-BE49-F238E27FC236}">
                <a16:creationId xmlns:a16="http://schemas.microsoft.com/office/drawing/2014/main" id="{FF674ADB-56E6-214F-BF45-E2684A90E0B6}"/>
              </a:ext>
            </a:extLst>
          </p:cNvPr>
          <p:cNvGrpSpPr/>
          <p:nvPr/>
        </p:nvGrpSpPr>
        <p:grpSpPr>
          <a:xfrm>
            <a:off x="2651724" y="4150697"/>
            <a:ext cx="1062996" cy="570622"/>
            <a:chOff x="2241882" y="4802461"/>
            <a:chExt cx="1062996" cy="570622"/>
          </a:xfrm>
        </p:grpSpPr>
        <p:pic>
          <p:nvPicPr>
            <p:cNvPr id="22" name="Picture 21">
              <a:extLst>
                <a:ext uri="{FF2B5EF4-FFF2-40B4-BE49-F238E27FC236}">
                  <a16:creationId xmlns:a16="http://schemas.microsoft.com/office/drawing/2014/main" id="{ED1C6646-7A6A-7243-A711-81DC04BE73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2602" y="4817096"/>
              <a:ext cx="555337" cy="555337"/>
            </a:xfrm>
            <a:prstGeom prst="rect">
              <a:avLst/>
            </a:prstGeom>
          </p:spPr>
        </p:pic>
        <p:pic>
          <p:nvPicPr>
            <p:cNvPr id="23" name="Picture 22">
              <a:extLst>
                <a:ext uri="{FF2B5EF4-FFF2-40B4-BE49-F238E27FC236}">
                  <a16:creationId xmlns:a16="http://schemas.microsoft.com/office/drawing/2014/main" id="{0732BF57-7A96-B343-B11F-3BA155F41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906" y="4802461"/>
              <a:ext cx="569972" cy="569972"/>
            </a:xfrm>
            <a:prstGeom prst="rect">
              <a:avLst/>
            </a:prstGeom>
          </p:spPr>
        </p:pic>
        <p:pic>
          <p:nvPicPr>
            <p:cNvPr id="24" name="Picture 23">
              <a:extLst>
                <a:ext uri="{FF2B5EF4-FFF2-40B4-BE49-F238E27FC236}">
                  <a16:creationId xmlns:a16="http://schemas.microsoft.com/office/drawing/2014/main" id="{3AFF8A7E-876C-CD49-9A3A-A31A1EB0E7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1882" y="4803112"/>
              <a:ext cx="569971" cy="569971"/>
            </a:xfrm>
            <a:prstGeom prst="rect">
              <a:avLst/>
            </a:prstGeom>
          </p:spPr>
        </p:pic>
      </p:grpSp>
      <p:grpSp>
        <p:nvGrpSpPr>
          <p:cNvPr id="27" name="Group 26">
            <a:extLst>
              <a:ext uri="{FF2B5EF4-FFF2-40B4-BE49-F238E27FC236}">
                <a16:creationId xmlns:a16="http://schemas.microsoft.com/office/drawing/2014/main" id="{E5DE7B82-1DCC-DD40-9C3E-487EC9D7FF90}"/>
              </a:ext>
            </a:extLst>
          </p:cNvPr>
          <p:cNvGrpSpPr/>
          <p:nvPr/>
        </p:nvGrpSpPr>
        <p:grpSpPr>
          <a:xfrm>
            <a:off x="727125" y="4774638"/>
            <a:ext cx="1141526" cy="569972"/>
            <a:chOff x="4238175" y="5208720"/>
            <a:chExt cx="1141526" cy="569972"/>
          </a:xfrm>
        </p:grpSpPr>
        <p:pic>
          <p:nvPicPr>
            <p:cNvPr id="18" name="Picture 17">
              <a:extLst>
                <a:ext uri="{FF2B5EF4-FFF2-40B4-BE49-F238E27FC236}">
                  <a16:creationId xmlns:a16="http://schemas.microsoft.com/office/drawing/2014/main" id="{1157F486-613B-D94F-A4B9-6E5CB440FA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8175" y="5223355"/>
              <a:ext cx="555337" cy="555337"/>
            </a:xfrm>
            <a:prstGeom prst="rect">
              <a:avLst/>
            </a:prstGeom>
          </p:spPr>
        </p:pic>
        <p:pic>
          <p:nvPicPr>
            <p:cNvPr id="25" name="Picture 24">
              <a:extLst>
                <a:ext uri="{FF2B5EF4-FFF2-40B4-BE49-F238E27FC236}">
                  <a16:creationId xmlns:a16="http://schemas.microsoft.com/office/drawing/2014/main" id="{1D3ECE41-82C1-7444-BCF3-1F5D67502B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9729" y="5208720"/>
              <a:ext cx="569972" cy="569972"/>
            </a:xfrm>
            <a:prstGeom prst="rect">
              <a:avLst/>
            </a:prstGeom>
          </p:spPr>
        </p:pic>
        <p:pic>
          <p:nvPicPr>
            <p:cNvPr id="15" name="Picture 14">
              <a:extLst>
                <a:ext uri="{FF2B5EF4-FFF2-40B4-BE49-F238E27FC236}">
                  <a16:creationId xmlns:a16="http://schemas.microsoft.com/office/drawing/2014/main" id="{16B71052-DE1A-9D4A-986F-2895B37F48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04994" y="5223355"/>
              <a:ext cx="555337" cy="555337"/>
            </a:xfrm>
            <a:prstGeom prst="rect">
              <a:avLst/>
            </a:prstGeom>
          </p:spPr>
        </p:pic>
      </p:grpSp>
      <p:sp>
        <p:nvSpPr>
          <p:cNvPr id="28" name="TextBox 27">
            <a:extLst>
              <a:ext uri="{FF2B5EF4-FFF2-40B4-BE49-F238E27FC236}">
                <a16:creationId xmlns:a16="http://schemas.microsoft.com/office/drawing/2014/main" id="{E9DBD79D-6D55-A34A-9FC4-975AB17FBE01}"/>
              </a:ext>
            </a:extLst>
          </p:cNvPr>
          <p:cNvSpPr txBox="1"/>
          <p:nvPr/>
        </p:nvSpPr>
        <p:spPr>
          <a:xfrm>
            <a:off x="2221992" y="6390134"/>
            <a:ext cx="3801154" cy="215444"/>
          </a:xfrm>
          <a:prstGeom prst="rect">
            <a:avLst/>
          </a:prstGeom>
          <a:noFill/>
        </p:spPr>
        <p:txBody>
          <a:bodyPr wrap="square" rtlCol="0">
            <a:spAutoFit/>
          </a:bodyPr>
          <a:lstStyle/>
          <a:p>
            <a:pPr algn="r"/>
            <a:r>
              <a:rPr lang="en-US" sz="800" dirty="0"/>
              <a:t>© Angela </a:t>
            </a:r>
            <a:r>
              <a:rPr lang="en-US" sz="800" dirty="0" err="1"/>
              <a:t>Gzowski</a:t>
            </a:r>
            <a:endParaRPr lang="en-US" sz="800" dirty="0"/>
          </a:p>
        </p:txBody>
      </p:sp>
    </p:spTree>
    <p:extLst>
      <p:ext uri="{BB962C8B-B14F-4D97-AF65-F5344CB8AC3E}">
        <p14:creationId xmlns:p14="http://schemas.microsoft.com/office/powerpoint/2010/main" val="1826450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27200CB-CE8F-6C4D-9BDA-25F89F8FAC1E}"/>
              </a:ext>
            </a:extLst>
          </p:cNvPr>
          <p:cNvSpPr/>
          <p:nvPr/>
        </p:nvSpPr>
        <p:spPr>
          <a:xfrm>
            <a:off x="703708" y="5117754"/>
            <a:ext cx="4700588" cy="839418"/>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Placeholder 11">
            <a:extLst>
              <a:ext uri="{FF2B5EF4-FFF2-40B4-BE49-F238E27FC236}">
                <a16:creationId xmlns:a16="http://schemas.microsoft.com/office/drawing/2014/main" id="{1ABCC4CC-5651-D946-9BF9-ACDCF77CE16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5402624" cy="1864372"/>
          </a:xfrm>
        </p:spPr>
        <p:txBody>
          <a:bodyPr/>
          <a:lstStyle/>
          <a:p>
            <a:r>
              <a:rPr lang="en-US" dirty="0"/>
              <a:t>Preserving the</a:t>
            </a:r>
            <a:br>
              <a:rPr lang="en-US" dirty="0"/>
            </a:br>
            <a:r>
              <a:rPr lang="en-US" dirty="0"/>
              <a:t>Open Internet Model</a:t>
            </a:r>
            <a:br>
              <a:rPr lang="en-US" dirty="0"/>
            </a:br>
            <a:r>
              <a:rPr lang="en-US" sz="2000" dirty="0">
                <a:solidFill>
                  <a:schemeClr val="accent4"/>
                </a:solidFill>
              </a:rPr>
              <a:t>Open standards are as critical now as they were in the early development of the Internet.</a:t>
            </a:r>
            <a:endParaRPr lang="en-US" dirty="0">
              <a:solidFill>
                <a:schemeClr val="accent4"/>
              </a:solidFill>
              <a:latin typeface="+mn-lt"/>
            </a:endParaRPr>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pPr/>
              <a:t>16</a:t>
            </a:fld>
            <a:endParaRPr lang="uk-UA" alt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583" y="2266642"/>
            <a:ext cx="5000681" cy="2817159"/>
          </a:xfrm>
        </p:spPr>
        <p:txBody>
          <a:bodyPr/>
          <a:lstStyle/>
          <a:p>
            <a:r>
              <a:rPr lang="en-US" sz="1800" dirty="0">
                <a:latin typeface="Hind Light" panose="02000000000000000000" pitchFamily="2" charset="77"/>
                <a:cs typeface="Hind Light" panose="02000000000000000000" pitchFamily="2" charset="77"/>
              </a:rPr>
              <a:t>We will protect the open standards that underpin the open Internet model by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Taking a proactive approach to the World Telecommunication Standardization Assembly (WTSA)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Advocating for greater openness, transparency, and collaboration</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Getting the message out to our community and partners </a:t>
            </a:r>
          </a:p>
        </p:txBody>
      </p:sp>
      <p:sp>
        <p:nvSpPr>
          <p:cNvPr id="6" name="TextBox 5">
            <a:extLst>
              <a:ext uri="{FF2B5EF4-FFF2-40B4-BE49-F238E27FC236}">
                <a16:creationId xmlns:a16="http://schemas.microsoft.com/office/drawing/2014/main" id="{E73B8765-01FA-EA47-BEE3-91DCE2D320DC}"/>
              </a:ext>
            </a:extLst>
          </p:cNvPr>
          <p:cNvSpPr txBox="1"/>
          <p:nvPr/>
        </p:nvSpPr>
        <p:spPr>
          <a:xfrm>
            <a:off x="1874520" y="5254914"/>
            <a:ext cx="2798343" cy="600164"/>
          </a:xfrm>
          <a:prstGeom prst="rect">
            <a:avLst/>
          </a:prstGeom>
          <a:noFill/>
        </p:spPr>
        <p:txBody>
          <a:bodyPr wrap="square" rtlCol="0">
            <a:spAutoFit/>
          </a:bodyPr>
          <a:lstStyle/>
          <a:p>
            <a:r>
              <a:rPr lang="en-US" sz="1100" dirty="0"/>
              <a:t>In the lead-up to or during WTSA, we aim to have 4 governments or governmental agencies express support for our positions </a:t>
            </a:r>
            <a:endParaRPr lang="en-GB" sz="1100" dirty="0"/>
          </a:p>
        </p:txBody>
      </p:sp>
      <p:pic>
        <p:nvPicPr>
          <p:cNvPr id="9" name="Picture 8">
            <a:extLst>
              <a:ext uri="{FF2B5EF4-FFF2-40B4-BE49-F238E27FC236}">
                <a16:creationId xmlns:a16="http://schemas.microsoft.com/office/drawing/2014/main" id="{22CD2F20-DC42-B043-8FA6-77A7A445E6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1654" y="5172871"/>
            <a:ext cx="633927" cy="633927"/>
          </a:xfrm>
          <a:prstGeom prst="rect">
            <a:avLst/>
          </a:prstGeom>
        </p:spPr>
      </p:pic>
      <p:sp>
        <p:nvSpPr>
          <p:cNvPr id="10" name="TextBox 9">
            <a:extLst>
              <a:ext uri="{FF2B5EF4-FFF2-40B4-BE49-F238E27FC236}">
                <a16:creationId xmlns:a16="http://schemas.microsoft.com/office/drawing/2014/main" id="{8FA02EE8-06D1-1048-9ABD-C7A1504D5F16}"/>
              </a:ext>
            </a:extLst>
          </p:cNvPr>
          <p:cNvSpPr txBox="1"/>
          <p:nvPr/>
        </p:nvSpPr>
        <p:spPr>
          <a:xfrm>
            <a:off x="2221992" y="6390134"/>
            <a:ext cx="3801154" cy="215444"/>
          </a:xfrm>
          <a:prstGeom prst="rect">
            <a:avLst/>
          </a:prstGeom>
          <a:noFill/>
        </p:spPr>
        <p:txBody>
          <a:bodyPr wrap="square" rtlCol="0">
            <a:spAutoFit/>
          </a:bodyPr>
          <a:lstStyle/>
          <a:p>
            <a:pPr algn="r"/>
            <a:r>
              <a:rPr lang="en-US" sz="800" dirty="0"/>
              <a:t>©Victor </a:t>
            </a:r>
            <a:r>
              <a:rPr lang="en-US" sz="800" dirty="0" err="1"/>
              <a:t>Ndonnang</a:t>
            </a:r>
            <a:r>
              <a:rPr lang="en-US" sz="800" dirty="0"/>
              <a:t> / Internet Society</a:t>
            </a:r>
          </a:p>
        </p:txBody>
      </p:sp>
    </p:spTree>
    <p:extLst>
      <p:ext uri="{BB962C8B-B14F-4D97-AF65-F5344CB8AC3E}">
        <p14:creationId xmlns:p14="http://schemas.microsoft.com/office/powerpoint/2010/main" val="360956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45945-241D-364B-876E-99F2F2F1BA7C}"/>
              </a:ext>
            </a:extLst>
          </p:cNvPr>
          <p:cNvSpPr>
            <a:spLocks noGrp="1"/>
          </p:cNvSpPr>
          <p:nvPr>
            <p:ph type="ctrTitle"/>
          </p:nvPr>
        </p:nvSpPr>
        <p:spPr>
          <a:xfrm>
            <a:off x="540001" y="2461259"/>
            <a:ext cx="8543040" cy="1945278"/>
          </a:xfrm>
        </p:spPr>
        <p:txBody>
          <a:bodyPr/>
          <a:lstStyle/>
          <a:p>
            <a:r>
              <a:rPr lang="en-US" dirty="0"/>
              <a:t>Empowering People to </a:t>
            </a:r>
            <a:br>
              <a:rPr lang="en-US" dirty="0"/>
            </a:br>
            <a:r>
              <a:rPr lang="en-US" dirty="0"/>
              <a:t>Take Action </a:t>
            </a:r>
            <a:endParaRPr lang="en-GB" dirty="0"/>
          </a:p>
        </p:txBody>
      </p:sp>
      <p:sp>
        <p:nvSpPr>
          <p:cNvPr id="4" name="Slide Number Placeholder 3">
            <a:extLst>
              <a:ext uri="{FF2B5EF4-FFF2-40B4-BE49-F238E27FC236}">
                <a16:creationId xmlns:a16="http://schemas.microsoft.com/office/drawing/2014/main" id="{B649DFD3-7734-854C-AFDE-ADBCEE352184}"/>
              </a:ext>
            </a:extLst>
          </p:cNvPr>
          <p:cNvSpPr>
            <a:spLocks noGrp="1"/>
          </p:cNvSpPr>
          <p:nvPr>
            <p:ph type="sldNum" sz="quarter" idx="11"/>
          </p:nvPr>
        </p:nvSpPr>
        <p:spPr/>
        <p:txBody>
          <a:bodyPr/>
          <a:lstStyle/>
          <a:p>
            <a:fld id="{68C4A143-42F1-CD4D-A024-23DD4025078D}" type="slidenum">
              <a:rPr lang="uk-UA" altLang="en-US" smtClean="0"/>
              <a:pPr/>
              <a:t>17</a:t>
            </a:fld>
            <a:endParaRPr lang="uk-UA" altLang="en-US" dirty="0"/>
          </a:p>
        </p:txBody>
      </p:sp>
    </p:spTree>
    <p:extLst>
      <p:ext uri="{BB962C8B-B14F-4D97-AF65-F5344CB8AC3E}">
        <p14:creationId xmlns:p14="http://schemas.microsoft.com/office/powerpoint/2010/main" val="315676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4F764B6-4CD4-D84A-8F9A-BC39B37DD6EE}"/>
              </a:ext>
            </a:extLst>
          </p:cNvPr>
          <p:cNvSpPr/>
          <p:nvPr/>
        </p:nvSpPr>
        <p:spPr>
          <a:xfrm>
            <a:off x="703708" y="4675406"/>
            <a:ext cx="4700588" cy="1317701"/>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Placeholder 31">
            <a:extLst>
              <a:ext uri="{FF2B5EF4-FFF2-40B4-BE49-F238E27FC236}">
                <a16:creationId xmlns:a16="http://schemas.microsoft.com/office/drawing/2014/main" id="{32F28F5E-5C02-0442-BD0C-2DB105F4EC4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4735111" cy="613999"/>
          </a:xfrm>
        </p:spPr>
        <p:txBody>
          <a:bodyPr/>
          <a:lstStyle/>
          <a:p>
            <a:r>
              <a:rPr lang="en-US" dirty="0"/>
              <a:t>Supporting</a:t>
            </a:r>
            <a:br>
              <a:rPr lang="en-US" dirty="0"/>
            </a:br>
            <a:r>
              <a:rPr lang="en-US" dirty="0"/>
              <a:t>Community Participation</a:t>
            </a:r>
            <a:br>
              <a:rPr lang="en-US" dirty="0"/>
            </a:br>
            <a:r>
              <a:rPr lang="en-US" sz="2000" dirty="0">
                <a:solidFill>
                  <a:schemeClr val="accent4"/>
                </a:solidFill>
                <a:latin typeface="+mn-lt"/>
                <a:cs typeface="Hind Light" panose="02000000000000000000" pitchFamily="2" charset="77"/>
              </a:rPr>
              <a:t>People who champion the Internet are at the heart of what we do. </a:t>
            </a:r>
            <a:endParaRPr lang="en-GB" dirty="0">
              <a:solidFill>
                <a:schemeClr val="accent4"/>
              </a:solidFill>
              <a:latin typeface="+mn-lt"/>
            </a:endParaRPr>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pPr/>
              <a:t>18</a:t>
            </a:fld>
            <a:endParaRPr lang="uk-UA" alt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582" y="2281552"/>
            <a:ext cx="5628273" cy="2569465"/>
          </a:xfrm>
        </p:spPr>
        <p:txBody>
          <a:bodyPr>
            <a:normAutofit/>
          </a:bodyPr>
          <a:lstStyle/>
          <a:p>
            <a:r>
              <a:rPr lang="en-US" sz="1800" dirty="0">
                <a:latin typeface="Hind Light" panose="02000000000000000000" pitchFamily="2" charset="77"/>
                <a:cs typeface="Hind Light" panose="02000000000000000000" pitchFamily="2" charset="77"/>
              </a:rPr>
              <a:t>We will better support their participation by</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Attracting and engaging Individual Members</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Providing fundamental information to our Chapters </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Improving the function of Special Interest Groups </a:t>
            </a:r>
            <a:endParaRPr lang="en-US" sz="1800" dirty="0">
              <a:solidFill>
                <a:srgbClr val="FF0000"/>
              </a:solidFill>
              <a:latin typeface="Hind Light" panose="02000000000000000000" pitchFamily="2" charset="77"/>
              <a:cs typeface="Hind Light" panose="02000000000000000000" pitchFamily="2" charset="77"/>
            </a:endParaRP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Strengthening our community connections and participation</a:t>
            </a:r>
          </a:p>
          <a:p>
            <a:pPr marL="342900" indent="-342900">
              <a:buFont typeface="Arial" panose="020B0604020202020204" pitchFamily="34" charset="0"/>
              <a:buChar char="•"/>
            </a:pPr>
            <a:r>
              <a:rPr lang="en-US" sz="1800" dirty="0">
                <a:latin typeface="Hind Light" panose="02000000000000000000" pitchFamily="2" charset="77"/>
                <a:cs typeface="Hind Light" panose="02000000000000000000" pitchFamily="2" charset="77"/>
              </a:rPr>
              <a:t>Focusing on content to support participation </a:t>
            </a:r>
          </a:p>
          <a:p>
            <a:pPr marL="342900" indent="-342900">
              <a:buFont typeface="Arial" panose="020B0604020202020204" pitchFamily="34" charset="0"/>
              <a:buChar char="•"/>
            </a:pPr>
            <a:endParaRPr lang="en-US" dirty="0">
              <a:latin typeface="Hind Light" panose="02000000000000000000" pitchFamily="2" charset="77"/>
              <a:cs typeface="Hind Light" panose="02000000000000000000" pitchFamily="2" charset="77"/>
            </a:endParaRPr>
          </a:p>
        </p:txBody>
      </p:sp>
      <p:sp>
        <p:nvSpPr>
          <p:cNvPr id="6" name="TextBox 5">
            <a:extLst>
              <a:ext uri="{FF2B5EF4-FFF2-40B4-BE49-F238E27FC236}">
                <a16:creationId xmlns:a16="http://schemas.microsoft.com/office/drawing/2014/main" id="{8B0CC2C2-1B69-D64F-97D7-AA7A9CF888C9}"/>
              </a:ext>
            </a:extLst>
          </p:cNvPr>
          <p:cNvSpPr txBox="1"/>
          <p:nvPr/>
        </p:nvSpPr>
        <p:spPr>
          <a:xfrm>
            <a:off x="2641623" y="4834870"/>
            <a:ext cx="2315429" cy="577081"/>
          </a:xfrm>
          <a:prstGeom prst="rect">
            <a:avLst/>
          </a:prstGeom>
          <a:noFill/>
        </p:spPr>
        <p:txBody>
          <a:bodyPr wrap="square" rtlCol="0">
            <a:spAutoFit/>
          </a:bodyPr>
          <a:lstStyle/>
          <a:p>
            <a:r>
              <a:rPr lang="en-US" sz="1050" dirty="0"/>
              <a:t>Total Individual Members participating in Internet Society activities</a:t>
            </a:r>
          </a:p>
        </p:txBody>
      </p:sp>
      <p:sp>
        <p:nvSpPr>
          <p:cNvPr id="7" name="TextBox 6">
            <a:extLst>
              <a:ext uri="{FF2B5EF4-FFF2-40B4-BE49-F238E27FC236}">
                <a16:creationId xmlns:a16="http://schemas.microsoft.com/office/drawing/2014/main" id="{B320F893-B52C-C34C-9451-091C75EFC761}"/>
              </a:ext>
            </a:extLst>
          </p:cNvPr>
          <p:cNvSpPr txBox="1"/>
          <p:nvPr/>
        </p:nvSpPr>
        <p:spPr>
          <a:xfrm>
            <a:off x="1660120" y="5349157"/>
            <a:ext cx="1800784" cy="577081"/>
          </a:xfrm>
          <a:prstGeom prst="rect">
            <a:avLst/>
          </a:prstGeom>
          <a:noFill/>
        </p:spPr>
        <p:txBody>
          <a:bodyPr wrap="square" rtlCol="0">
            <a:spAutoFit/>
          </a:bodyPr>
          <a:lstStyle/>
          <a:p>
            <a:r>
              <a:rPr lang="en-US" sz="1050" dirty="0"/>
              <a:t>Equip 500 Chapter members with essential information related to our 2021 projects </a:t>
            </a:r>
          </a:p>
        </p:txBody>
      </p:sp>
      <p:sp>
        <p:nvSpPr>
          <p:cNvPr id="8" name="TextBox 7">
            <a:extLst>
              <a:ext uri="{FF2B5EF4-FFF2-40B4-BE49-F238E27FC236}">
                <a16:creationId xmlns:a16="http://schemas.microsoft.com/office/drawing/2014/main" id="{A89B225D-30C2-5E4C-8BB6-692605037A46}"/>
              </a:ext>
            </a:extLst>
          </p:cNvPr>
          <p:cNvSpPr txBox="1"/>
          <p:nvPr/>
        </p:nvSpPr>
        <p:spPr>
          <a:xfrm>
            <a:off x="3664711" y="5349157"/>
            <a:ext cx="1736182" cy="577081"/>
          </a:xfrm>
          <a:prstGeom prst="rect">
            <a:avLst/>
          </a:prstGeom>
          <a:noFill/>
        </p:spPr>
        <p:txBody>
          <a:bodyPr wrap="square" rtlCol="0">
            <a:spAutoFit/>
          </a:bodyPr>
          <a:lstStyle/>
          <a:p>
            <a:r>
              <a:rPr lang="en-US" sz="1050" dirty="0"/>
              <a:t>Establish 5 topics for 2022 as identified through SIG Community Consultations </a:t>
            </a:r>
            <a:endParaRPr lang="en-GB" sz="1050" dirty="0"/>
          </a:p>
        </p:txBody>
      </p:sp>
      <p:grpSp>
        <p:nvGrpSpPr>
          <p:cNvPr id="24" name="Group 23">
            <a:extLst>
              <a:ext uri="{FF2B5EF4-FFF2-40B4-BE49-F238E27FC236}">
                <a16:creationId xmlns:a16="http://schemas.microsoft.com/office/drawing/2014/main" id="{B60F2B69-DE7D-8F45-8E66-783A6A1E7094}"/>
              </a:ext>
            </a:extLst>
          </p:cNvPr>
          <p:cNvGrpSpPr/>
          <p:nvPr/>
        </p:nvGrpSpPr>
        <p:grpSpPr>
          <a:xfrm>
            <a:off x="1374583" y="4674990"/>
            <a:ext cx="1413140" cy="561367"/>
            <a:chOff x="841037" y="5630014"/>
            <a:chExt cx="1413140" cy="561367"/>
          </a:xfrm>
        </p:grpSpPr>
        <p:pic>
          <p:nvPicPr>
            <p:cNvPr id="18" name="Picture 17">
              <a:extLst>
                <a:ext uri="{FF2B5EF4-FFF2-40B4-BE49-F238E27FC236}">
                  <a16:creationId xmlns:a16="http://schemas.microsoft.com/office/drawing/2014/main" id="{3B29C6E7-D205-EC48-8ED3-945612032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294" y="5630014"/>
              <a:ext cx="555337" cy="555337"/>
            </a:xfrm>
            <a:prstGeom prst="rect">
              <a:avLst/>
            </a:prstGeom>
          </p:spPr>
        </p:pic>
        <p:pic>
          <p:nvPicPr>
            <p:cNvPr id="19" name="Picture 18">
              <a:extLst>
                <a:ext uri="{FF2B5EF4-FFF2-40B4-BE49-F238E27FC236}">
                  <a16:creationId xmlns:a16="http://schemas.microsoft.com/office/drawing/2014/main" id="{CBE57BEA-66E3-3545-842F-5B67E05AD0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037" y="5630014"/>
              <a:ext cx="555337" cy="555337"/>
            </a:xfrm>
            <a:prstGeom prst="rect">
              <a:avLst/>
            </a:prstGeom>
          </p:spPr>
        </p:pic>
        <p:pic>
          <p:nvPicPr>
            <p:cNvPr id="20" name="Picture 19">
              <a:extLst>
                <a:ext uri="{FF2B5EF4-FFF2-40B4-BE49-F238E27FC236}">
                  <a16:creationId xmlns:a16="http://schemas.microsoft.com/office/drawing/2014/main" id="{BFADFE69-C3DC-7C4A-AA49-2105AC8965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5663" y="5630014"/>
              <a:ext cx="555337" cy="555337"/>
            </a:xfrm>
            <a:prstGeom prst="rect">
              <a:avLst/>
            </a:prstGeom>
          </p:spPr>
        </p:pic>
        <p:pic>
          <p:nvPicPr>
            <p:cNvPr id="23" name="Picture 22">
              <a:extLst>
                <a:ext uri="{FF2B5EF4-FFF2-40B4-BE49-F238E27FC236}">
                  <a16:creationId xmlns:a16="http://schemas.microsoft.com/office/drawing/2014/main" id="{E3CE7FE3-053B-6B48-8FE1-C97DF5EA3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840" y="5636044"/>
              <a:ext cx="555337" cy="555337"/>
            </a:xfrm>
            <a:prstGeom prst="rect">
              <a:avLst/>
            </a:prstGeom>
          </p:spPr>
        </p:pic>
      </p:grpSp>
      <p:grpSp>
        <p:nvGrpSpPr>
          <p:cNvPr id="25" name="Group 24">
            <a:extLst>
              <a:ext uri="{FF2B5EF4-FFF2-40B4-BE49-F238E27FC236}">
                <a16:creationId xmlns:a16="http://schemas.microsoft.com/office/drawing/2014/main" id="{9611BC7E-5608-A149-B57F-E12894AEB1D5}"/>
              </a:ext>
            </a:extLst>
          </p:cNvPr>
          <p:cNvGrpSpPr/>
          <p:nvPr/>
        </p:nvGrpSpPr>
        <p:grpSpPr>
          <a:xfrm>
            <a:off x="723859" y="5286658"/>
            <a:ext cx="1130594" cy="555337"/>
            <a:chOff x="841037" y="5630014"/>
            <a:chExt cx="1130594" cy="555337"/>
          </a:xfrm>
        </p:grpSpPr>
        <p:pic>
          <p:nvPicPr>
            <p:cNvPr id="26" name="Picture 25">
              <a:extLst>
                <a:ext uri="{FF2B5EF4-FFF2-40B4-BE49-F238E27FC236}">
                  <a16:creationId xmlns:a16="http://schemas.microsoft.com/office/drawing/2014/main" id="{983FA8FE-9AFE-0447-A189-C81C2DBF5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294" y="5630014"/>
              <a:ext cx="555337" cy="555337"/>
            </a:xfrm>
            <a:prstGeom prst="rect">
              <a:avLst/>
            </a:prstGeom>
          </p:spPr>
        </p:pic>
        <p:pic>
          <p:nvPicPr>
            <p:cNvPr id="27" name="Picture 26">
              <a:extLst>
                <a:ext uri="{FF2B5EF4-FFF2-40B4-BE49-F238E27FC236}">
                  <a16:creationId xmlns:a16="http://schemas.microsoft.com/office/drawing/2014/main" id="{9D1DD302-A35B-E048-B90C-CB2BC20EE6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037" y="5630014"/>
              <a:ext cx="555337" cy="555337"/>
            </a:xfrm>
            <a:prstGeom prst="rect">
              <a:avLst/>
            </a:prstGeom>
          </p:spPr>
        </p:pic>
        <p:pic>
          <p:nvPicPr>
            <p:cNvPr id="28" name="Picture 27">
              <a:extLst>
                <a:ext uri="{FF2B5EF4-FFF2-40B4-BE49-F238E27FC236}">
                  <a16:creationId xmlns:a16="http://schemas.microsoft.com/office/drawing/2014/main" id="{18686443-6095-BA43-BD21-54F602E8CF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5663" y="5630014"/>
              <a:ext cx="555337" cy="555337"/>
            </a:xfrm>
            <a:prstGeom prst="rect">
              <a:avLst/>
            </a:prstGeom>
          </p:spPr>
        </p:pic>
      </p:grpSp>
      <p:sp>
        <p:nvSpPr>
          <p:cNvPr id="30" name="TextBox 29">
            <a:extLst>
              <a:ext uri="{FF2B5EF4-FFF2-40B4-BE49-F238E27FC236}">
                <a16:creationId xmlns:a16="http://schemas.microsoft.com/office/drawing/2014/main" id="{A7461DED-D7D0-CA42-A7A0-E32524AE719F}"/>
              </a:ext>
            </a:extLst>
          </p:cNvPr>
          <p:cNvSpPr txBox="1"/>
          <p:nvPr/>
        </p:nvSpPr>
        <p:spPr>
          <a:xfrm>
            <a:off x="2221992" y="6390134"/>
            <a:ext cx="3801154" cy="215444"/>
          </a:xfrm>
          <a:prstGeom prst="rect">
            <a:avLst/>
          </a:prstGeom>
          <a:noFill/>
        </p:spPr>
        <p:txBody>
          <a:bodyPr wrap="square" rtlCol="0">
            <a:spAutoFit/>
          </a:bodyPr>
          <a:lstStyle/>
          <a:p>
            <a:pPr algn="r"/>
            <a:r>
              <a:rPr lang="en-US" sz="800" dirty="0"/>
              <a:t>© Urban Pixel Lebanon</a:t>
            </a:r>
          </a:p>
        </p:txBody>
      </p:sp>
      <p:pic>
        <p:nvPicPr>
          <p:cNvPr id="22" name="Picture 21">
            <a:extLst>
              <a:ext uri="{FF2B5EF4-FFF2-40B4-BE49-F238E27FC236}">
                <a16:creationId xmlns:a16="http://schemas.microsoft.com/office/drawing/2014/main" id="{25B23104-0B20-8049-A773-C24E8771DB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3865" y="5290739"/>
            <a:ext cx="555337" cy="555337"/>
          </a:xfrm>
          <a:prstGeom prst="rect">
            <a:avLst/>
          </a:prstGeom>
        </p:spPr>
      </p:pic>
    </p:spTree>
    <p:extLst>
      <p:ext uri="{BB962C8B-B14F-4D97-AF65-F5344CB8AC3E}">
        <p14:creationId xmlns:p14="http://schemas.microsoft.com/office/powerpoint/2010/main" val="1028441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A5F2ABC5-FF6F-134B-BDD9-03A5529E0392}"/>
              </a:ext>
            </a:extLst>
          </p:cNvPr>
          <p:cNvSpPr/>
          <p:nvPr/>
        </p:nvSpPr>
        <p:spPr>
          <a:xfrm>
            <a:off x="703708" y="4201376"/>
            <a:ext cx="4700588" cy="1317701"/>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p:txBody>
          <a:bodyPr/>
          <a:lstStyle/>
          <a:p>
            <a:r>
              <a:rPr lang="en-US" dirty="0"/>
              <a:t>Building Expertise and Capacity</a:t>
            </a:r>
            <a:br>
              <a:rPr lang="en-US" dirty="0"/>
            </a:br>
            <a:r>
              <a:rPr lang="en-US" sz="2000" dirty="0">
                <a:solidFill>
                  <a:schemeClr val="accent4"/>
                </a:solidFill>
                <a:cs typeface="Hind Light" panose="02000000000000000000" pitchFamily="2" charset="77"/>
              </a:rPr>
              <a:t>We can build up those who support our mission with knowledge-sharing and learning opportunities. </a:t>
            </a:r>
            <a:endParaRPr lang="en-GB" dirty="0">
              <a:solidFill>
                <a:schemeClr val="accent4"/>
              </a:solidFill>
            </a:endParaRPr>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977" y="2243823"/>
            <a:ext cx="5411788" cy="2213021"/>
          </a:xfrm>
        </p:spPr>
        <p:txBody>
          <a:bodyPr/>
          <a:lstStyle/>
          <a:p>
            <a:r>
              <a:rPr lang="en-US" sz="1800" dirty="0">
                <a:cs typeface="Hind Light" panose="02000000000000000000" pitchFamily="2" charset="77"/>
              </a:rPr>
              <a:t>We will strengthen our community by</a:t>
            </a:r>
          </a:p>
          <a:p>
            <a:pPr marL="342900" indent="-342900">
              <a:buFont typeface="Arial" panose="020B0604020202020204" pitchFamily="34" charset="0"/>
              <a:buChar char="•"/>
            </a:pPr>
            <a:r>
              <a:rPr lang="en-US" sz="1800" dirty="0">
                <a:cs typeface="Hind Light" panose="02000000000000000000" pitchFamily="2" charset="77"/>
              </a:rPr>
              <a:t>Driving action through knowledge </a:t>
            </a:r>
          </a:p>
          <a:p>
            <a:pPr marL="342900" indent="-342900">
              <a:buFont typeface="Arial" panose="020B0604020202020204" pitchFamily="34" charset="0"/>
              <a:buChar char="•"/>
            </a:pPr>
            <a:r>
              <a:rPr lang="en-US" sz="1800" dirty="0">
                <a:cs typeface="Hind Light" panose="02000000000000000000" pitchFamily="2" charset="77"/>
              </a:rPr>
              <a:t>Preparing future Internet advocates</a:t>
            </a:r>
          </a:p>
          <a:p>
            <a:pPr marL="342900" indent="-342900">
              <a:buFont typeface="Arial" panose="020B0604020202020204" pitchFamily="34" charset="0"/>
              <a:buChar char="•"/>
            </a:pPr>
            <a:r>
              <a:rPr lang="en-US" sz="1800" dirty="0">
                <a:cs typeface="Hind Light" panose="02000000000000000000" pitchFamily="2" charset="77"/>
              </a:rPr>
              <a:t>Sharing cutting-edge knowledge</a:t>
            </a:r>
          </a:p>
          <a:p>
            <a:pPr marL="342900" indent="-342900">
              <a:buFont typeface="Arial" panose="020B0604020202020204" pitchFamily="34" charset="0"/>
              <a:buChar char="•"/>
            </a:pPr>
            <a:endParaRPr lang="en-US" dirty="0">
              <a:cs typeface="Hind Light" panose="02000000000000000000" pitchFamily="2" charset="77"/>
            </a:endParaRPr>
          </a:p>
        </p:txBody>
      </p:sp>
      <p:sp>
        <p:nvSpPr>
          <p:cNvPr id="6" name="TextBox 5">
            <a:extLst>
              <a:ext uri="{FF2B5EF4-FFF2-40B4-BE49-F238E27FC236}">
                <a16:creationId xmlns:a16="http://schemas.microsoft.com/office/drawing/2014/main" id="{E8C06C2E-1264-7D49-ABBF-2FCAA62E5222}"/>
              </a:ext>
            </a:extLst>
          </p:cNvPr>
          <p:cNvSpPr txBox="1"/>
          <p:nvPr/>
        </p:nvSpPr>
        <p:spPr>
          <a:xfrm>
            <a:off x="1469623" y="4379088"/>
            <a:ext cx="1311439" cy="415498"/>
          </a:xfrm>
          <a:prstGeom prst="rect">
            <a:avLst/>
          </a:prstGeom>
          <a:noFill/>
        </p:spPr>
        <p:txBody>
          <a:bodyPr wrap="square" rtlCol="0">
            <a:spAutoFit/>
          </a:bodyPr>
          <a:lstStyle/>
          <a:p>
            <a:r>
              <a:rPr lang="en-GB" sz="1050" dirty="0"/>
              <a:t>Offer 30 e-learning courses</a:t>
            </a:r>
          </a:p>
        </p:txBody>
      </p:sp>
      <p:sp>
        <p:nvSpPr>
          <p:cNvPr id="7" name="TextBox 6">
            <a:extLst>
              <a:ext uri="{FF2B5EF4-FFF2-40B4-BE49-F238E27FC236}">
                <a16:creationId xmlns:a16="http://schemas.microsoft.com/office/drawing/2014/main" id="{03147BE5-AD9A-4649-BA85-F64D78332FE1}"/>
              </a:ext>
            </a:extLst>
          </p:cNvPr>
          <p:cNvSpPr txBox="1"/>
          <p:nvPr/>
        </p:nvSpPr>
        <p:spPr>
          <a:xfrm>
            <a:off x="2221992" y="6400525"/>
            <a:ext cx="3801154" cy="215444"/>
          </a:xfrm>
          <a:prstGeom prst="rect">
            <a:avLst/>
          </a:prstGeom>
          <a:noFill/>
        </p:spPr>
        <p:txBody>
          <a:bodyPr wrap="square" rtlCol="0">
            <a:spAutoFit/>
          </a:bodyPr>
          <a:lstStyle/>
          <a:p>
            <a:pPr algn="r"/>
            <a:r>
              <a:rPr lang="en-US" sz="800" dirty="0"/>
              <a:t>© Internet Society</a:t>
            </a:r>
          </a:p>
        </p:txBody>
      </p:sp>
      <p:sp>
        <p:nvSpPr>
          <p:cNvPr id="22" name="TextBox 21">
            <a:extLst>
              <a:ext uri="{FF2B5EF4-FFF2-40B4-BE49-F238E27FC236}">
                <a16:creationId xmlns:a16="http://schemas.microsoft.com/office/drawing/2014/main" id="{33080160-360C-ED49-A845-ADF4B9C3EFFF}"/>
              </a:ext>
            </a:extLst>
          </p:cNvPr>
          <p:cNvSpPr txBox="1"/>
          <p:nvPr/>
        </p:nvSpPr>
        <p:spPr>
          <a:xfrm>
            <a:off x="1317895" y="4970323"/>
            <a:ext cx="1723924" cy="415498"/>
          </a:xfrm>
          <a:prstGeom prst="rect">
            <a:avLst/>
          </a:prstGeom>
          <a:noFill/>
        </p:spPr>
        <p:txBody>
          <a:bodyPr wrap="square" rtlCol="0">
            <a:spAutoFit/>
          </a:bodyPr>
          <a:lstStyle/>
          <a:p>
            <a:r>
              <a:rPr lang="en-GB" sz="1050" dirty="0"/>
              <a:t>Secure 2 partners to help with course accreditation</a:t>
            </a:r>
          </a:p>
        </p:txBody>
      </p:sp>
      <p:sp>
        <p:nvSpPr>
          <p:cNvPr id="23" name="TextBox 22">
            <a:extLst>
              <a:ext uri="{FF2B5EF4-FFF2-40B4-BE49-F238E27FC236}">
                <a16:creationId xmlns:a16="http://schemas.microsoft.com/office/drawing/2014/main" id="{99C28117-D55E-7F49-BC37-3A301BB2624D}"/>
              </a:ext>
            </a:extLst>
          </p:cNvPr>
          <p:cNvSpPr txBox="1"/>
          <p:nvPr/>
        </p:nvSpPr>
        <p:spPr>
          <a:xfrm>
            <a:off x="3285648" y="4970323"/>
            <a:ext cx="1563044" cy="415498"/>
          </a:xfrm>
          <a:prstGeom prst="rect">
            <a:avLst/>
          </a:prstGeom>
          <a:noFill/>
        </p:spPr>
        <p:txBody>
          <a:bodyPr wrap="square" rtlCol="0">
            <a:spAutoFit/>
          </a:bodyPr>
          <a:lstStyle/>
          <a:p>
            <a:r>
              <a:rPr lang="en-GB" sz="1050" dirty="0"/>
              <a:t>Secure 4 partners to support Fellowships</a:t>
            </a:r>
          </a:p>
        </p:txBody>
      </p:sp>
      <p:sp>
        <p:nvSpPr>
          <p:cNvPr id="24" name="TextBox 23">
            <a:extLst>
              <a:ext uri="{FF2B5EF4-FFF2-40B4-BE49-F238E27FC236}">
                <a16:creationId xmlns:a16="http://schemas.microsoft.com/office/drawing/2014/main" id="{3B047AA1-28E0-A045-AF93-FE50547C36DE}"/>
              </a:ext>
            </a:extLst>
          </p:cNvPr>
          <p:cNvSpPr txBox="1"/>
          <p:nvPr/>
        </p:nvSpPr>
        <p:spPr>
          <a:xfrm>
            <a:off x="2953787" y="4318941"/>
            <a:ext cx="2356159" cy="577081"/>
          </a:xfrm>
          <a:prstGeom prst="rect">
            <a:avLst/>
          </a:prstGeom>
          <a:noFill/>
        </p:spPr>
        <p:txBody>
          <a:bodyPr wrap="square" rtlCol="0">
            <a:spAutoFit/>
          </a:bodyPr>
          <a:lstStyle/>
          <a:p>
            <a:r>
              <a:rPr lang="en-GB" sz="1050" dirty="0"/>
              <a:t>Facilitate 1 collaboration between NDSS research community and open standards community </a:t>
            </a:r>
          </a:p>
        </p:txBody>
      </p:sp>
      <p:grpSp>
        <p:nvGrpSpPr>
          <p:cNvPr id="25" name="Group 24">
            <a:extLst>
              <a:ext uri="{FF2B5EF4-FFF2-40B4-BE49-F238E27FC236}">
                <a16:creationId xmlns:a16="http://schemas.microsoft.com/office/drawing/2014/main" id="{3A5EDB9B-2035-574A-96CC-38A1544A08BB}"/>
              </a:ext>
            </a:extLst>
          </p:cNvPr>
          <p:cNvGrpSpPr/>
          <p:nvPr/>
        </p:nvGrpSpPr>
        <p:grpSpPr>
          <a:xfrm>
            <a:off x="794382" y="4217958"/>
            <a:ext cx="822156" cy="555337"/>
            <a:chOff x="4238175" y="5223355"/>
            <a:chExt cx="822156" cy="555337"/>
          </a:xfrm>
        </p:grpSpPr>
        <p:pic>
          <p:nvPicPr>
            <p:cNvPr id="26" name="Picture 25">
              <a:extLst>
                <a:ext uri="{FF2B5EF4-FFF2-40B4-BE49-F238E27FC236}">
                  <a16:creationId xmlns:a16="http://schemas.microsoft.com/office/drawing/2014/main" id="{1A2F39AE-F03A-F948-83F2-33F51AB2B9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8175" y="5223355"/>
              <a:ext cx="555337" cy="555337"/>
            </a:xfrm>
            <a:prstGeom prst="rect">
              <a:avLst/>
            </a:prstGeom>
          </p:spPr>
        </p:pic>
        <p:pic>
          <p:nvPicPr>
            <p:cNvPr id="28" name="Picture 27">
              <a:extLst>
                <a:ext uri="{FF2B5EF4-FFF2-40B4-BE49-F238E27FC236}">
                  <a16:creationId xmlns:a16="http://schemas.microsoft.com/office/drawing/2014/main" id="{99C905D9-EFE6-D54A-B279-3DE981C875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4994" y="5223355"/>
              <a:ext cx="555337" cy="555337"/>
            </a:xfrm>
            <a:prstGeom prst="rect">
              <a:avLst/>
            </a:prstGeom>
          </p:spPr>
        </p:pic>
      </p:grpSp>
      <p:pic>
        <p:nvPicPr>
          <p:cNvPr id="29" name="Picture 28">
            <a:extLst>
              <a:ext uri="{FF2B5EF4-FFF2-40B4-BE49-F238E27FC236}">
                <a16:creationId xmlns:a16="http://schemas.microsoft.com/office/drawing/2014/main" id="{A4C132CA-396A-9448-A503-0CBE42063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7454" y="4224777"/>
            <a:ext cx="593210" cy="593210"/>
          </a:xfrm>
          <a:prstGeom prst="rect">
            <a:avLst/>
          </a:prstGeom>
        </p:spPr>
      </p:pic>
      <p:pic>
        <p:nvPicPr>
          <p:cNvPr id="30" name="Picture 29">
            <a:extLst>
              <a:ext uri="{FF2B5EF4-FFF2-40B4-BE49-F238E27FC236}">
                <a16:creationId xmlns:a16="http://schemas.microsoft.com/office/drawing/2014/main" id="{0D69C1C4-53C8-4C4D-A614-9D13F7912B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077" y="4794586"/>
            <a:ext cx="593210" cy="593210"/>
          </a:xfrm>
          <a:prstGeom prst="rect">
            <a:avLst/>
          </a:prstGeom>
        </p:spPr>
      </p:pic>
      <p:pic>
        <p:nvPicPr>
          <p:cNvPr id="31" name="Picture 30">
            <a:extLst>
              <a:ext uri="{FF2B5EF4-FFF2-40B4-BE49-F238E27FC236}">
                <a16:creationId xmlns:a16="http://schemas.microsoft.com/office/drawing/2014/main" id="{0AE6EEEC-E217-644A-869D-F30E12A4F9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3886" y="4794586"/>
            <a:ext cx="593210" cy="593210"/>
          </a:xfrm>
          <a:prstGeom prst="rect">
            <a:avLst/>
          </a:prstGeom>
        </p:spPr>
      </p:pic>
      <p:pic>
        <p:nvPicPr>
          <p:cNvPr id="41" name="Picture Placeholder 40">
            <a:extLst>
              <a:ext uri="{FF2B5EF4-FFF2-40B4-BE49-F238E27FC236}">
                <a16:creationId xmlns:a16="http://schemas.microsoft.com/office/drawing/2014/main" id="{B3F5310B-3813-2B42-99E0-DA89483FE2A5}"/>
              </a:ext>
            </a:extLst>
          </p:cNvPr>
          <p:cNvPicPr>
            <a:picLocks noGrp="1" noChangeAspect="1"/>
          </p:cNvPicPr>
          <p:nvPr>
            <p:ph type="pic" sz="quarter" idx="19"/>
          </p:nvPr>
        </p:nvPicPr>
        <p:blipFill rotWithShape="1">
          <a:blip r:embed="rId7" cstate="screen">
            <a:extLst>
              <a:ext uri="{28A0092B-C50C-407E-A947-70E740481C1C}">
                <a14:useLocalDpi xmlns:a14="http://schemas.microsoft.com/office/drawing/2010/main"/>
              </a:ext>
            </a:extLst>
          </a:blip>
          <a:srcRect/>
          <a:stretch/>
        </p:blipFill>
        <p:spPr>
          <a:xfrm>
            <a:off x="6168855" y="0"/>
            <a:ext cx="6023145" cy="6857999"/>
          </a:xfrm>
        </p:spPr>
      </p:pic>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solidFill>
                  <a:schemeClr val="bg1"/>
                </a:solidFill>
              </a:rPr>
              <a:pPr/>
              <a:t>19</a:t>
            </a:fld>
            <a:endParaRPr lang="uk-UA" altLang="en-US" dirty="0">
              <a:solidFill>
                <a:schemeClr val="bg1"/>
              </a:solidFill>
            </a:endParaRPr>
          </a:p>
        </p:txBody>
      </p:sp>
    </p:spTree>
    <p:extLst>
      <p:ext uri="{BB962C8B-B14F-4D97-AF65-F5344CB8AC3E}">
        <p14:creationId xmlns:p14="http://schemas.microsoft.com/office/powerpoint/2010/main" val="56395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D2DA6-7B82-ED49-AC07-340CF8BCDFDC}"/>
              </a:ext>
            </a:extLst>
          </p:cNvPr>
          <p:cNvSpPr>
            <a:spLocks noGrp="1"/>
          </p:cNvSpPr>
          <p:nvPr>
            <p:ph idx="1"/>
          </p:nvPr>
        </p:nvSpPr>
        <p:spPr>
          <a:xfrm>
            <a:off x="545470" y="1459906"/>
            <a:ext cx="11120437" cy="4893666"/>
          </a:xfrm>
        </p:spPr>
        <p:txBody>
          <a:bodyPr anchor="t">
            <a:normAutofit fontScale="92500"/>
          </a:bodyPr>
          <a:lstStyle/>
          <a:p>
            <a:pPr algn="l"/>
            <a:r>
              <a:rPr lang="en-US" sz="1900" dirty="0"/>
              <a:t>To help ensure everyone can participate, please note the following:</a:t>
            </a:r>
          </a:p>
          <a:p>
            <a:pPr marL="285750" indent="-285750" algn="l">
              <a:buFont typeface="Arial" panose="020B0604020202020204" pitchFamily="34" charset="0"/>
              <a:buChar char="•"/>
            </a:pPr>
            <a:r>
              <a:rPr lang="en-US" sz="1900" dirty="0"/>
              <a:t>Please use the chat for all questions. Keep your questions brief and to the point.</a:t>
            </a:r>
          </a:p>
          <a:p>
            <a:pPr marL="285750" indent="-285750" algn="l">
              <a:buFont typeface="Arial" panose="020B0604020202020204" pitchFamily="34" charset="0"/>
              <a:buChar char="•"/>
            </a:pPr>
            <a:r>
              <a:rPr lang="en-US" sz="1900" dirty="0"/>
              <a:t>Kindly format your questions with your first name and country (e.g., Jane, Kenya; Roberto, Chile).</a:t>
            </a:r>
          </a:p>
          <a:p>
            <a:pPr marL="285750" indent="-285750" algn="l">
              <a:buFont typeface="Arial" panose="020B0604020202020204" pitchFamily="34" charset="0"/>
              <a:buChar char="•"/>
            </a:pPr>
            <a:r>
              <a:rPr lang="en-US" sz="1900" dirty="0"/>
              <a:t>Feel free to type questions in French or Spanish. These will be translated and sent to the moderator.</a:t>
            </a:r>
          </a:p>
          <a:p>
            <a:pPr marL="285750" indent="-285750" algn="l">
              <a:buFont typeface="Arial" panose="020B0604020202020204" pitchFamily="34" charset="0"/>
              <a:buChar char="•"/>
            </a:pPr>
            <a:r>
              <a:rPr lang="en-US" sz="1900" dirty="0"/>
              <a:t>We do have translation on this call. If you want to listen to the French or Spanish part of the presentation, please select the preferred language on your zoom panel.</a:t>
            </a:r>
          </a:p>
          <a:p>
            <a:pPr marL="285750" indent="-285750" algn="l">
              <a:buFont typeface="Arial" panose="020B0604020202020204" pitchFamily="34" charset="0"/>
              <a:buChar char="•"/>
            </a:pPr>
            <a:r>
              <a:rPr lang="en-US" sz="1900" dirty="0"/>
              <a:t>Closed Caption is also available in English. </a:t>
            </a:r>
          </a:p>
          <a:p>
            <a:pPr marL="285750" indent="-285750" algn="l">
              <a:buFont typeface="Arial" panose="020B0604020202020204" pitchFamily="34" charset="0"/>
              <a:buChar char="•"/>
            </a:pPr>
            <a:r>
              <a:rPr lang="en-US" sz="1900" dirty="0"/>
              <a:t>Keep your microphone on MUTE at all times unless you are asking a question.</a:t>
            </a:r>
          </a:p>
          <a:p>
            <a:pPr marL="285750" indent="-285750" algn="l">
              <a:buFont typeface="Arial" panose="020B0604020202020204" pitchFamily="34" charset="0"/>
              <a:buChar char="•"/>
            </a:pPr>
            <a:r>
              <a:rPr lang="en-US" sz="1900" dirty="0"/>
              <a:t>This session will be recorded and a link for future viewing will be shared after the call.</a:t>
            </a:r>
          </a:p>
          <a:p>
            <a:pPr algn="l"/>
            <a:endParaRPr lang="en-US" sz="1400" dirty="0"/>
          </a:p>
        </p:txBody>
      </p:sp>
      <p:sp>
        <p:nvSpPr>
          <p:cNvPr id="4" name="Slide Number Placeholder 3">
            <a:extLst>
              <a:ext uri="{FF2B5EF4-FFF2-40B4-BE49-F238E27FC236}">
                <a16:creationId xmlns:a16="http://schemas.microsoft.com/office/drawing/2014/main" id="{88CC4DEF-A13F-2F4C-A873-09D21BB53770}"/>
              </a:ext>
            </a:extLst>
          </p:cNvPr>
          <p:cNvSpPr>
            <a:spLocks noGrp="1"/>
          </p:cNvSpPr>
          <p:nvPr>
            <p:ph type="sldNum" sz="quarter" idx="11"/>
          </p:nvPr>
        </p:nvSpPr>
        <p:spPr/>
        <p:txBody>
          <a:bodyPr/>
          <a:lstStyle/>
          <a:p>
            <a:fld id="{9EE1D23A-55C4-7542-8A1B-C225D7430AAE}" type="slidenum">
              <a:rPr lang="uk-UA" altLang="en-US" smtClean="0"/>
              <a:pPr/>
              <a:t>2</a:t>
            </a:fld>
            <a:endParaRPr lang="uk-UA" altLang="en-US" dirty="0"/>
          </a:p>
        </p:txBody>
      </p:sp>
      <p:sp>
        <p:nvSpPr>
          <p:cNvPr id="2" name="Title 1">
            <a:extLst>
              <a:ext uri="{FF2B5EF4-FFF2-40B4-BE49-F238E27FC236}">
                <a16:creationId xmlns:a16="http://schemas.microsoft.com/office/drawing/2014/main" id="{D52EFC8F-6739-9F45-B1DD-19C3076FAF6D}"/>
              </a:ext>
            </a:extLst>
          </p:cNvPr>
          <p:cNvSpPr>
            <a:spLocks noGrp="1"/>
          </p:cNvSpPr>
          <p:nvPr>
            <p:ph type="title" idx="4294967295"/>
          </p:nvPr>
        </p:nvSpPr>
        <p:spPr>
          <a:xfrm>
            <a:off x="545471" y="491582"/>
            <a:ext cx="5378252" cy="709910"/>
          </a:xfrm>
        </p:spPr>
        <p:txBody>
          <a:bodyPr>
            <a:normAutofit/>
          </a:bodyPr>
          <a:lstStyle/>
          <a:p>
            <a:r>
              <a:rPr lang="en-GB" sz="4000" dirty="0"/>
              <a:t>Housekeeping Rules</a:t>
            </a:r>
          </a:p>
        </p:txBody>
      </p:sp>
      <p:pic>
        <p:nvPicPr>
          <p:cNvPr id="8" name="Picture 7">
            <a:extLst>
              <a:ext uri="{FF2B5EF4-FFF2-40B4-BE49-F238E27FC236}">
                <a16:creationId xmlns:a16="http://schemas.microsoft.com/office/drawing/2014/main" id="{476B063B-0234-1D48-A985-34E7C88BC7E9}"/>
              </a:ext>
            </a:extLst>
          </p:cNvPr>
          <p:cNvPicPr>
            <a:picLocks noChangeAspect="1"/>
          </p:cNvPicPr>
          <p:nvPr/>
        </p:nvPicPr>
        <p:blipFill>
          <a:blip r:embed="rId3"/>
          <a:stretch>
            <a:fillRect/>
          </a:stretch>
        </p:blipFill>
        <p:spPr>
          <a:xfrm>
            <a:off x="5447473" y="4513383"/>
            <a:ext cx="952500" cy="457200"/>
          </a:xfrm>
          <a:prstGeom prst="rect">
            <a:avLst/>
          </a:prstGeom>
        </p:spPr>
      </p:pic>
    </p:spTree>
    <p:extLst>
      <p:ext uri="{BB962C8B-B14F-4D97-AF65-F5344CB8AC3E}">
        <p14:creationId xmlns:p14="http://schemas.microsoft.com/office/powerpoint/2010/main" val="37068718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B309F8-0139-334E-AB12-0E4A2CD5960B}"/>
              </a:ext>
            </a:extLst>
          </p:cNvPr>
          <p:cNvSpPr/>
          <p:nvPr/>
        </p:nvSpPr>
        <p:spPr>
          <a:xfrm>
            <a:off x="703708" y="4179669"/>
            <a:ext cx="4700588" cy="973015"/>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Placeholder 26">
            <a:extLst>
              <a:ext uri="{FF2B5EF4-FFF2-40B4-BE49-F238E27FC236}">
                <a16:creationId xmlns:a16="http://schemas.microsoft.com/office/drawing/2014/main" id="{93BA087C-9E75-1F40-9B36-D38B1212B6FA}"/>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5483696" cy="1954766"/>
          </a:xfrm>
        </p:spPr>
        <p:txBody>
          <a:bodyPr/>
          <a:lstStyle/>
          <a:p>
            <a:r>
              <a:rPr lang="en-US" dirty="0"/>
              <a:t>Securing Resources for</a:t>
            </a:r>
            <a:br>
              <a:rPr lang="en-US" dirty="0"/>
            </a:br>
            <a:r>
              <a:rPr lang="en-US" dirty="0"/>
              <a:t>Growth and Greater Impact</a:t>
            </a:r>
            <a:br>
              <a:rPr lang="en-US" dirty="0"/>
            </a:br>
            <a:r>
              <a:rPr lang="en-US" sz="2000" dirty="0">
                <a:solidFill>
                  <a:schemeClr val="accent4"/>
                </a:solidFill>
              </a:rPr>
              <a:t>By cultivating broader financial support for the work of the Internet Society, we can do more, include more people, and ensure our work responds to people’s needs. </a:t>
            </a:r>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pPr/>
              <a:t>20</a:t>
            </a:fld>
            <a:endParaRPr lang="uk-UA" alt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76931" y="3114087"/>
            <a:ext cx="5411788" cy="801149"/>
          </a:xfrm>
        </p:spPr>
        <p:txBody>
          <a:bodyPr/>
          <a:lstStyle/>
          <a:p>
            <a:pPr marL="342900" indent="-342900">
              <a:buFont typeface="Arial" panose="020B0604020202020204" pitchFamily="34" charset="0"/>
              <a:buChar char="•"/>
            </a:pPr>
            <a:r>
              <a:rPr lang="en-GB" dirty="0">
                <a:latin typeface="Hind Light" panose="02000000000000000000" pitchFamily="2" charset="77"/>
                <a:cs typeface="Hind Light" panose="02000000000000000000" pitchFamily="2" charset="77"/>
              </a:rPr>
              <a:t>Targeting outreach for new, diversified funding and partnership </a:t>
            </a:r>
          </a:p>
        </p:txBody>
      </p:sp>
      <p:sp>
        <p:nvSpPr>
          <p:cNvPr id="5" name="TextBox 4">
            <a:extLst>
              <a:ext uri="{FF2B5EF4-FFF2-40B4-BE49-F238E27FC236}">
                <a16:creationId xmlns:a16="http://schemas.microsoft.com/office/drawing/2014/main" id="{A08BAA13-F2F4-ED48-B773-0B030E9D3664}"/>
              </a:ext>
            </a:extLst>
          </p:cNvPr>
          <p:cNvSpPr txBox="1"/>
          <p:nvPr/>
        </p:nvSpPr>
        <p:spPr>
          <a:xfrm>
            <a:off x="1632667" y="4364316"/>
            <a:ext cx="3417315" cy="577081"/>
          </a:xfrm>
          <a:prstGeom prst="rect">
            <a:avLst/>
          </a:prstGeom>
          <a:noFill/>
        </p:spPr>
        <p:txBody>
          <a:bodyPr wrap="square" rtlCol="0">
            <a:spAutoFit/>
          </a:bodyPr>
          <a:lstStyle/>
          <a:p>
            <a:r>
              <a:rPr lang="en-US" sz="1050" dirty="0"/>
              <a:t>Through this outreach, which complements our member contributions, we will secure 10 new funding sources and 50 new partners who actively participate in our work. </a:t>
            </a:r>
            <a:endParaRPr lang="en-GB" sz="1050" dirty="0"/>
          </a:p>
        </p:txBody>
      </p:sp>
      <p:sp>
        <p:nvSpPr>
          <p:cNvPr id="6" name="TextBox 5">
            <a:extLst>
              <a:ext uri="{FF2B5EF4-FFF2-40B4-BE49-F238E27FC236}">
                <a16:creationId xmlns:a16="http://schemas.microsoft.com/office/drawing/2014/main" id="{F40FA1CE-9EA1-CF4B-930D-3208ED6FF40A}"/>
              </a:ext>
            </a:extLst>
          </p:cNvPr>
          <p:cNvSpPr txBox="1"/>
          <p:nvPr/>
        </p:nvSpPr>
        <p:spPr>
          <a:xfrm>
            <a:off x="2221992" y="6390134"/>
            <a:ext cx="3801154" cy="215444"/>
          </a:xfrm>
          <a:prstGeom prst="rect">
            <a:avLst/>
          </a:prstGeom>
          <a:noFill/>
        </p:spPr>
        <p:txBody>
          <a:bodyPr wrap="square" rtlCol="0">
            <a:spAutoFit/>
          </a:bodyPr>
          <a:lstStyle/>
          <a:p>
            <a:pPr algn="r"/>
            <a:r>
              <a:rPr lang="en-US" sz="800" dirty="0"/>
              <a:t>© Internet Society / </a:t>
            </a:r>
            <a:r>
              <a:rPr lang="en-US" sz="800" dirty="0" err="1"/>
              <a:t>Nyani</a:t>
            </a:r>
            <a:r>
              <a:rPr lang="en-US" sz="800" dirty="0"/>
              <a:t> </a:t>
            </a:r>
            <a:r>
              <a:rPr lang="en-US" sz="800" dirty="0" err="1"/>
              <a:t>Quarmyne</a:t>
            </a:r>
            <a:r>
              <a:rPr lang="en-US" sz="800" dirty="0"/>
              <a:t> / </a:t>
            </a:r>
            <a:r>
              <a:rPr lang="en-US" sz="800" dirty="0" err="1"/>
              <a:t>Panos</a:t>
            </a:r>
            <a:r>
              <a:rPr lang="en-US" sz="800" dirty="0"/>
              <a:t> Pictures</a:t>
            </a:r>
          </a:p>
        </p:txBody>
      </p:sp>
      <p:grpSp>
        <p:nvGrpSpPr>
          <p:cNvPr id="8" name="Group 7">
            <a:extLst>
              <a:ext uri="{FF2B5EF4-FFF2-40B4-BE49-F238E27FC236}">
                <a16:creationId xmlns:a16="http://schemas.microsoft.com/office/drawing/2014/main" id="{4A0D3874-30BB-C24B-B291-D6CC55686326}"/>
              </a:ext>
            </a:extLst>
          </p:cNvPr>
          <p:cNvGrpSpPr/>
          <p:nvPr/>
        </p:nvGrpSpPr>
        <p:grpSpPr>
          <a:xfrm>
            <a:off x="938855" y="4324561"/>
            <a:ext cx="833006" cy="555337"/>
            <a:chOff x="938855" y="4324561"/>
            <a:chExt cx="833006" cy="555337"/>
          </a:xfrm>
        </p:grpSpPr>
        <p:pic>
          <p:nvPicPr>
            <p:cNvPr id="23" name="Picture 22">
              <a:extLst>
                <a:ext uri="{FF2B5EF4-FFF2-40B4-BE49-F238E27FC236}">
                  <a16:creationId xmlns:a16="http://schemas.microsoft.com/office/drawing/2014/main" id="{36479C81-6171-2D4D-A1DC-002F24B33E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6524" y="4324561"/>
              <a:ext cx="555337" cy="555337"/>
            </a:xfrm>
            <a:prstGeom prst="rect">
              <a:avLst/>
            </a:prstGeom>
          </p:spPr>
        </p:pic>
        <p:pic>
          <p:nvPicPr>
            <p:cNvPr id="12" name="Picture 11">
              <a:extLst>
                <a:ext uri="{FF2B5EF4-FFF2-40B4-BE49-F238E27FC236}">
                  <a16:creationId xmlns:a16="http://schemas.microsoft.com/office/drawing/2014/main" id="{8C5ADF47-76CE-7C49-9B62-1D4572D52D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855" y="4324561"/>
              <a:ext cx="555337" cy="555337"/>
            </a:xfrm>
            <a:prstGeom prst="rect">
              <a:avLst/>
            </a:prstGeom>
          </p:spPr>
        </p:pic>
      </p:grpSp>
    </p:spTree>
    <p:extLst>
      <p:ext uri="{BB962C8B-B14F-4D97-AF65-F5344CB8AC3E}">
        <p14:creationId xmlns:p14="http://schemas.microsoft.com/office/powerpoint/2010/main" val="3653314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A2ABC0-7975-F34A-BF89-B3A78120FF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0" name="Rectangle 9">
            <a:extLst>
              <a:ext uri="{FF2B5EF4-FFF2-40B4-BE49-F238E27FC236}">
                <a16:creationId xmlns:a16="http://schemas.microsoft.com/office/drawing/2014/main" id="{9EEE1C95-9616-3E47-8B33-583A29A66E86}"/>
              </a:ext>
            </a:extLst>
          </p:cNvPr>
          <p:cNvSpPr/>
          <p:nvPr/>
        </p:nvSpPr>
        <p:spPr>
          <a:xfrm>
            <a:off x="441064" y="1667435"/>
            <a:ext cx="7519595" cy="419548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15"/>
          </p:nvPr>
        </p:nvSpPr>
        <p:spPr/>
        <p:txBody>
          <a:bodyPr/>
          <a:lstStyle/>
          <a:p>
            <a:fld id="{9EE1D23A-55C4-7542-8A1B-C225D7430AAE}" type="slidenum">
              <a:rPr lang="uk-UA" altLang="en-US" smtClean="0">
                <a:solidFill>
                  <a:schemeClr val="bg1"/>
                </a:solidFill>
              </a:rPr>
              <a:pPr/>
              <a:t>21</a:t>
            </a:fld>
            <a:endParaRPr lang="uk-UA" altLang="en-US" dirty="0">
              <a:solidFill>
                <a:schemeClr val="bg1"/>
              </a:solidFill>
            </a:endParaRPr>
          </a:p>
        </p:txBody>
      </p:sp>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p:txBody>
          <a:bodyPr/>
          <a:lstStyle/>
          <a:p>
            <a:r>
              <a:rPr lang="en-US" dirty="0">
                <a:solidFill>
                  <a:schemeClr val="bg1"/>
                </a:solidFill>
              </a:rPr>
              <a:t>Conclusion</a:t>
            </a:r>
            <a:br>
              <a:rPr lang="en-US" dirty="0">
                <a:solidFill>
                  <a:schemeClr val="bg1"/>
                </a:solidFill>
              </a:rPr>
            </a:br>
            <a:r>
              <a:rPr lang="en-US" dirty="0">
                <a:solidFill>
                  <a:schemeClr val="bg1"/>
                </a:solidFill>
              </a:rPr>
              <a:t> </a:t>
            </a:r>
            <a:endParaRPr lang="en-GB" dirty="0">
              <a:solidFill>
                <a:schemeClr val="bg1"/>
              </a:solidFill>
            </a:endParaRPr>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16"/>
          </p:nvPr>
        </p:nvSpPr>
        <p:spPr>
          <a:xfrm>
            <a:off x="541338" y="1916511"/>
            <a:ext cx="7264930" cy="4228764"/>
          </a:xfrm>
        </p:spPr>
        <p:txBody>
          <a:bodyPr/>
          <a:lstStyle/>
          <a:p>
            <a:r>
              <a:rPr lang="en-US" dirty="0">
                <a:solidFill>
                  <a:schemeClr val="bg1"/>
                </a:solidFill>
              </a:rPr>
              <a:t>This Action Plan represents our focus on achieving tangible outcomes that make a positive difference for the Internet. </a:t>
            </a:r>
          </a:p>
          <a:p>
            <a:endParaRPr lang="en-US" dirty="0">
              <a:solidFill>
                <a:schemeClr val="bg1"/>
              </a:solidFill>
              <a:latin typeface="Hind Light" panose="02000000000000000000" pitchFamily="2" charset="77"/>
              <a:cs typeface="Hind Light" panose="02000000000000000000" pitchFamily="2" charset="77"/>
            </a:endParaRPr>
          </a:p>
          <a:p>
            <a:pPr marL="342900" indent="-342900">
              <a:buFont typeface="Arial" panose="020B0604020202020204" pitchFamily="34" charset="0"/>
              <a:buChar char="•"/>
            </a:pPr>
            <a:r>
              <a:rPr lang="en-US" sz="1800" dirty="0">
                <a:solidFill>
                  <a:schemeClr val="bg1"/>
                </a:solidFill>
                <a:latin typeface="Hind Light" panose="02000000000000000000" pitchFamily="2" charset="77"/>
                <a:cs typeface="Hind Light" panose="02000000000000000000" pitchFamily="2" charset="77"/>
              </a:rPr>
              <a:t>We will work directly in areas that affect Internet access, and the security of the Internet.</a:t>
            </a:r>
          </a:p>
          <a:p>
            <a:pPr marL="342900" indent="-342900">
              <a:buFont typeface="Arial" panose="020B0604020202020204" pitchFamily="34" charset="0"/>
              <a:buChar char="•"/>
            </a:pPr>
            <a:r>
              <a:rPr lang="en-US" sz="1800" dirty="0">
                <a:solidFill>
                  <a:schemeClr val="bg1"/>
                </a:solidFill>
                <a:latin typeface="Hind Light" panose="02000000000000000000" pitchFamily="2" charset="77"/>
                <a:cs typeface="Hind Light" panose="02000000000000000000" pitchFamily="2" charset="77"/>
              </a:rPr>
              <a:t>We will advocate for the true, global Internet through sustained and focused communications efforts that link to our objectives.</a:t>
            </a:r>
          </a:p>
          <a:p>
            <a:pPr marL="342900" indent="-342900">
              <a:buFont typeface="Arial" panose="020B0604020202020204" pitchFamily="34" charset="0"/>
              <a:buChar char="•"/>
            </a:pPr>
            <a:r>
              <a:rPr lang="en-US" sz="1800" dirty="0">
                <a:solidFill>
                  <a:schemeClr val="bg1"/>
                </a:solidFill>
                <a:latin typeface="Hind Light" panose="02000000000000000000" pitchFamily="2" charset="77"/>
                <a:cs typeface="Hind Light" panose="02000000000000000000" pitchFamily="2" charset="77"/>
              </a:rPr>
              <a:t>We will work to strengthen our standing as an influencer in Internet decision-making around the world, and as a trusted source of balanced insight and opinion.</a:t>
            </a:r>
          </a:p>
          <a:p>
            <a:pPr marL="342900" indent="-342900">
              <a:buFont typeface="Arial" panose="020B0604020202020204" pitchFamily="34" charset="0"/>
              <a:buChar char="•"/>
            </a:pPr>
            <a:r>
              <a:rPr lang="en-US" sz="1800" dirty="0">
                <a:solidFill>
                  <a:schemeClr val="bg1"/>
                </a:solidFill>
                <a:latin typeface="Hind Light" panose="02000000000000000000" pitchFamily="2" charset="77"/>
                <a:cs typeface="Hind Light" panose="02000000000000000000" pitchFamily="2" charset="77"/>
              </a:rPr>
              <a:t>We will make improvements and drive initiatives to help us be more effective in our work.</a:t>
            </a:r>
          </a:p>
        </p:txBody>
      </p:sp>
      <p:pic>
        <p:nvPicPr>
          <p:cNvPr id="8" name="Picture 8">
            <a:extLst>
              <a:ext uri="{FF2B5EF4-FFF2-40B4-BE49-F238E27FC236}">
                <a16:creationId xmlns:a16="http://schemas.microsoft.com/office/drawing/2014/main" id="{003D1D97-9994-1C47-A485-F77613EDA6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EE6C8C1-AF16-AF4B-AEB9-16FBE0D41F94}"/>
              </a:ext>
            </a:extLst>
          </p:cNvPr>
          <p:cNvSpPr txBox="1"/>
          <p:nvPr/>
        </p:nvSpPr>
        <p:spPr>
          <a:xfrm>
            <a:off x="8734958" y="6320859"/>
            <a:ext cx="2602310" cy="215444"/>
          </a:xfrm>
          <a:prstGeom prst="rect">
            <a:avLst/>
          </a:prstGeom>
          <a:noFill/>
        </p:spPr>
        <p:txBody>
          <a:bodyPr wrap="square" rtlCol="0">
            <a:spAutoFit/>
          </a:bodyPr>
          <a:lstStyle/>
          <a:p>
            <a:pPr algn="r"/>
            <a:r>
              <a:rPr lang="en-US" sz="800" dirty="0">
                <a:solidFill>
                  <a:schemeClr val="bg1"/>
                </a:solidFill>
              </a:rPr>
              <a:t>© Elyse Butler</a:t>
            </a:r>
          </a:p>
        </p:txBody>
      </p:sp>
    </p:spTree>
    <p:extLst>
      <p:ext uri="{BB962C8B-B14F-4D97-AF65-F5344CB8AC3E}">
        <p14:creationId xmlns:p14="http://schemas.microsoft.com/office/powerpoint/2010/main" val="2581446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F74EF2-4ED4-F741-9BB7-9A6D09C6E7DB}"/>
              </a:ext>
            </a:extLst>
          </p:cNvPr>
          <p:cNvSpPr>
            <a:spLocks noGrp="1"/>
          </p:cNvSpPr>
          <p:nvPr>
            <p:ph idx="1"/>
          </p:nvPr>
        </p:nvSpPr>
        <p:spPr/>
        <p:txBody>
          <a:bodyPr>
            <a:normAutofit/>
          </a:bodyPr>
          <a:lstStyle/>
          <a:p>
            <a:r>
              <a:rPr lang="en-US" dirty="0"/>
              <a:t>We will do more for the Internet.</a:t>
            </a:r>
          </a:p>
          <a:p>
            <a:r>
              <a:rPr lang="en-US" dirty="0"/>
              <a:t>And we will work with, and alongside our global community, building our reputation as a movement of people who are driven by the shared vision:</a:t>
            </a:r>
          </a:p>
          <a:p>
            <a:r>
              <a:rPr lang="en-US" dirty="0"/>
              <a:t> </a:t>
            </a:r>
            <a:r>
              <a:rPr lang="en-US" b="1" dirty="0">
                <a:latin typeface="Hind SemiBold" panose="02000000000000000000" pitchFamily="2" charset="77"/>
                <a:cs typeface="Hind SemiBold" panose="02000000000000000000" pitchFamily="2" charset="77"/>
              </a:rPr>
              <a:t>The Internet is for everyone.</a:t>
            </a:r>
            <a:endParaRPr lang="en-GB" b="1" dirty="0">
              <a:latin typeface="Hind SemiBold" panose="02000000000000000000" pitchFamily="2" charset="77"/>
              <a:cs typeface="Hind SemiBold" panose="02000000000000000000" pitchFamily="2" charset="77"/>
            </a:endParaRPr>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11"/>
          </p:nvPr>
        </p:nvSpPr>
        <p:spPr/>
        <p:txBody>
          <a:bodyPr/>
          <a:lstStyle/>
          <a:p>
            <a:fld id="{9EE1D23A-55C4-7542-8A1B-C225D7430AAE}" type="slidenum">
              <a:rPr lang="uk-UA" altLang="en-US" smtClean="0"/>
              <a:pPr/>
              <a:t>22</a:t>
            </a:fld>
            <a:endParaRPr lang="uk-UA" altLang="en-US" dirty="0"/>
          </a:p>
        </p:txBody>
      </p:sp>
    </p:spTree>
    <p:extLst>
      <p:ext uri="{BB962C8B-B14F-4D97-AF65-F5344CB8AC3E}">
        <p14:creationId xmlns:p14="http://schemas.microsoft.com/office/powerpoint/2010/main" val="1596843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017CA5-50C3-7642-88E0-1DF9F77D462C}"/>
              </a:ext>
            </a:extLst>
          </p:cNvPr>
          <p:cNvSpPr>
            <a:spLocks noGrp="1"/>
          </p:cNvSpPr>
          <p:nvPr>
            <p:ph type="sldNum" sz="quarter" idx="15"/>
          </p:nvPr>
        </p:nvSpPr>
        <p:spPr/>
        <p:txBody>
          <a:bodyPr/>
          <a:lstStyle/>
          <a:p>
            <a:fld id="{9EE1D23A-55C4-7542-8A1B-C225D7430AAE}" type="slidenum">
              <a:rPr lang="uk-UA" altLang="en-US" smtClean="0"/>
              <a:pPr/>
              <a:t>23</a:t>
            </a:fld>
            <a:endParaRPr lang="uk-UA" altLang="en-US" dirty="0"/>
          </a:p>
        </p:txBody>
      </p:sp>
      <p:sp>
        <p:nvSpPr>
          <p:cNvPr id="3" name="Title 2">
            <a:extLst>
              <a:ext uri="{FF2B5EF4-FFF2-40B4-BE49-F238E27FC236}">
                <a16:creationId xmlns:a16="http://schemas.microsoft.com/office/drawing/2014/main" id="{4506D5F1-7269-E04D-A689-180578410080}"/>
              </a:ext>
            </a:extLst>
          </p:cNvPr>
          <p:cNvSpPr>
            <a:spLocks noGrp="1"/>
          </p:cNvSpPr>
          <p:nvPr>
            <p:ph type="title"/>
          </p:nvPr>
        </p:nvSpPr>
        <p:spPr>
          <a:xfrm>
            <a:off x="541339" y="342900"/>
            <a:ext cx="11109600" cy="783035"/>
          </a:xfrm>
        </p:spPr>
        <p:txBody>
          <a:bodyPr/>
          <a:lstStyle/>
          <a:p>
            <a:r>
              <a:rPr lang="en-US" dirty="0"/>
              <a:t>Call to Action</a:t>
            </a:r>
          </a:p>
        </p:txBody>
      </p:sp>
      <p:sp>
        <p:nvSpPr>
          <p:cNvPr id="9" name="Content Placeholder 8">
            <a:extLst>
              <a:ext uri="{FF2B5EF4-FFF2-40B4-BE49-F238E27FC236}">
                <a16:creationId xmlns:a16="http://schemas.microsoft.com/office/drawing/2014/main" id="{D20A2D99-D37C-1C44-91BB-45D335B39F3B}"/>
              </a:ext>
            </a:extLst>
          </p:cNvPr>
          <p:cNvSpPr>
            <a:spLocks noGrp="1"/>
          </p:cNvSpPr>
          <p:nvPr>
            <p:ph sz="quarter" idx="16"/>
          </p:nvPr>
        </p:nvSpPr>
        <p:spPr>
          <a:xfrm>
            <a:off x="541339" y="1604120"/>
            <a:ext cx="4814433" cy="3931920"/>
          </a:xfrm>
        </p:spPr>
        <p:txBody>
          <a:bodyPr/>
          <a:lstStyle/>
          <a:p>
            <a:r>
              <a:rPr lang="en-GB" sz="1800" dirty="0">
                <a:solidFill>
                  <a:schemeClr val="accent4"/>
                </a:solidFill>
              </a:rPr>
              <a:t>Would you like to be involved in any of our projects! </a:t>
            </a:r>
          </a:p>
          <a:p>
            <a:endParaRPr lang="en-GB" dirty="0"/>
          </a:p>
          <a:p>
            <a:endParaRPr lang="en-GB" b="1" dirty="0"/>
          </a:p>
          <a:p>
            <a:endParaRPr lang="en-GB" b="1" dirty="0"/>
          </a:p>
          <a:p>
            <a:endParaRPr lang="en-GB" b="1" dirty="0"/>
          </a:p>
          <a:p>
            <a:endParaRPr lang="en-GB" b="1" dirty="0">
              <a:hlinkClick r:id="rId3"/>
            </a:endParaRPr>
          </a:p>
          <a:p>
            <a:endParaRPr lang="en-GB" b="1" dirty="0"/>
          </a:p>
          <a:p>
            <a:r>
              <a:rPr lang="en-GB" sz="1800" dirty="0"/>
              <a:t>You can follow the instructions here: </a:t>
            </a:r>
            <a:r>
              <a:rPr lang="en-GB" sz="1800" dirty="0">
                <a:hlinkClick r:id="rId4"/>
              </a:rPr>
              <a:t>https://www.internetsociety.org/take-action/2021-projects/</a:t>
            </a:r>
            <a:endParaRPr lang="en-GB" sz="1800" dirty="0"/>
          </a:p>
          <a:p>
            <a:endParaRPr lang="en-GB" sz="1200" dirty="0"/>
          </a:p>
          <a:p>
            <a:endParaRPr lang="en-UG" b="1" dirty="0"/>
          </a:p>
        </p:txBody>
      </p:sp>
      <p:sp>
        <p:nvSpPr>
          <p:cNvPr id="10" name="Rounded Rectangle 9">
            <a:extLst>
              <a:ext uri="{FF2B5EF4-FFF2-40B4-BE49-F238E27FC236}">
                <a16:creationId xmlns:a16="http://schemas.microsoft.com/office/drawing/2014/main" id="{24A5EC3E-35A1-4A49-B0CF-2DE053FFB91C}"/>
              </a:ext>
            </a:extLst>
          </p:cNvPr>
          <p:cNvSpPr/>
          <p:nvPr/>
        </p:nvSpPr>
        <p:spPr>
          <a:xfrm>
            <a:off x="541339" y="2674661"/>
            <a:ext cx="4043725" cy="1177576"/>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Update your profile in our member portal and let us know where you’d like to contribute</a:t>
            </a:r>
          </a:p>
        </p:txBody>
      </p:sp>
      <p:pic>
        <p:nvPicPr>
          <p:cNvPr id="8" name="Picture 7" descr="Graphical user interface, application&#10;&#10;Description automatically generated">
            <a:extLst>
              <a:ext uri="{FF2B5EF4-FFF2-40B4-BE49-F238E27FC236}">
                <a16:creationId xmlns:a16="http://schemas.microsoft.com/office/drawing/2014/main" id="{D793EB92-2CFF-5444-9A8D-431F3B75A526}"/>
              </a:ext>
            </a:extLst>
          </p:cNvPr>
          <p:cNvPicPr>
            <a:picLocks noChangeAspect="1"/>
          </p:cNvPicPr>
          <p:nvPr/>
        </p:nvPicPr>
        <p:blipFill>
          <a:blip r:embed="rId5"/>
          <a:stretch>
            <a:fillRect/>
          </a:stretch>
        </p:blipFill>
        <p:spPr>
          <a:xfrm>
            <a:off x="5081451" y="1380574"/>
            <a:ext cx="7123611" cy="4214081"/>
          </a:xfrm>
          <a:prstGeom prst="rect">
            <a:avLst/>
          </a:prstGeom>
        </p:spPr>
      </p:pic>
    </p:spTree>
    <p:extLst>
      <p:ext uri="{BB962C8B-B14F-4D97-AF65-F5344CB8AC3E}">
        <p14:creationId xmlns:p14="http://schemas.microsoft.com/office/powerpoint/2010/main" val="1791953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2"/>
          <p:cNvSpPr>
            <a:spLocks noGrp="1"/>
          </p:cNvSpPr>
          <p:nvPr>
            <p:ph type="sldNum" sz="quarter" idx="12"/>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CDAEE6C3-4240-A546-A11D-82311338D72F}" type="slidenum">
              <a:rPr lang="uk-UA" altLang="en-US" smtClean="0">
                <a:solidFill>
                  <a:schemeClr val="bg1"/>
                </a:solidFill>
              </a:rPr>
              <a:pPr/>
              <a:t>24</a:t>
            </a:fld>
            <a:endParaRPr lang="uk-UA"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9A93730-1060-CB44-8A10-A4B92D5C923C}"/>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3" name="Title 2">
            <a:extLst>
              <a:ext uri="{FF2B5EF4-FFF2-40B4-BE49-F238E27FC236}">
                <a16:creationId xmlns:a16="http://schemas.microsoft.com/office/drawing/2014/main" id="{BADC6FEC-5264-7B41-8B15-0C21B1DBFB28}"/>
              </a:ext>
            </a:extLst>
          </p:cNvPr>
          <p:cNvSpPr>
            <a:spLocks noGrp="1"/>
          </p:cNvSpPr>
          <p:nvPr>
            <p:ph type="title"/>
          </p:nvPr>
        </p:nvSpPr>
        <p:spPr/>
        <p:txBody>
          <a:bodyPr/>
          <a:lstStyle/>
          <a:p>
            <a:r>
              <a:rPr lang="en-US" dirty="0"/>
              <a:t>The Internet Endures</a:t>
            </a:r>
            <a:endParaRPr lang="en-GB" dirty="0"/>
          </a:p>
        </p:txBody>
      </p:sp>
      <p:sp>
        <p:nvSpPr>
          <p:cNvPr id="2" name="Slide Number Placeholder 1">
            <a:extLst>
              <a:ext uri="{FF2B5EF4-FFF2-40B4-BE49-F238E27FC236}">
                <a16:creationId xmlns:a16="http://schemas.microsoft.com/office/drawing/2014/main" id="{30EC7CEB-4090-FF45-A92F-364CBF5B2A38}"/>
              </a:ext>
            </a:extLst>
          </p:cNvPr>
          <p:cNvSpPr>
            <a:spLocks noGrp="1"/>
          </p:cNvSpPr>
          <p:nvPr>
            <p:ph type="sldNum" sz="quarter" idx="21"/>
          </p:nvPr>
        </p:nvSpPr>
        <p:spPr/>
        <p:txBody>
          <a:bodyPr/>
          <a:lstStyle/>
          <a:p>
            <a:fld id="{9EE1D23A-55C4-7542-8A1B-C225D7430AAE}" type="slidenum">
              <a:rPr lang="uk-UA" altLang="en-US" smtClean="0"/>
              <a:pPr/>
              <a:t>3</a:t>
            </a:fld>
            <a:endParaRPr lang="uk-UA" altLang="en-US" dirty="0"/>
          </a:p>
        </p:txBody>
      </p:sp>
      <p:sp>
        <p:nvSpPr>
          <p:cNvPr id="4" name="Content Placeholder 3">
            <a:extLst>
              <a:ext uri="{FF2B5EF4-FFF2-40B4-BE49-F238E27FC236}">
                <a16:creationId xmlns:a16="http://schemas.microsoft.com/office/drawing/2014/main" id="{ED085DE4-EE26-694A-933D-2BDB9DC5AF71}"/>
              </a:ext>
            </a:extLst>
          </p:cNvPr>
          <p:cNvSpPr>
            <a:spLocks noGrp="1"/>
          </p:cNvSpPr>
          <p:nvPr>
            <p:ph sz="quarter" idx="22"/>
          </p:nvPr>
        </p:nvSpPr>
        <p:spPr>
          <a:xfrm>
            <a:off x="540582" y="1572769"/>
            <a:ext cx="5092775" cy="4425696"/>
          </a:xfrm>
        </p:spPr>
        <p:txBody>
          <a:bodyPr>
            <a:normAutofit/>
          </a:bodyPr>
          <a:lstStyle/>
          <a:p>
            <a:r>
              <a:rPr lang="en-US" sz="1800" dirty="0"/>
              <a:t>No one could have predicted the events of 2020. </a:t>
            </a:r>
          </a:p>
          <a:p>
            <a:endParaRPr lang="en-US" sz="1800" dirty="0"/>
          </a:p>
          <a:p>
            <a:r>
              <a:rPr lang="en-US" sz="1800" dirty="0"/>
              <a:t>Through it all, the Internet has been the one constant in many people’s lives. It has been our unwavering connection to the world around us. </a:t>
            </a:r>
          </a:p>
          <a:p>
            <a:endParaRPr lang="en-US" sz="1800" dirty="0"/>
          </a:p>
          <a:p>
            <a:r>
              <a:rPr lang="en-US" sz="1800" dirty="0"/>
              <a:t>Because of its underpinnings, the Internet has remained reliable, and resilient - a lifeline for so many people throughout the globe.</a:t>
            </a:r>
            <a:r>
              <a:rPr lang="en-GB" sz="1800" dirty="0"/>
              <a:t> </a:t>
            </a:r>
          </a:p>
          <a:p>
            <a:endParaRPr lang="en-GB" sz="1800" dirty="0"/>
          </a:p>
          <a:p>
            <a:r>
              <a:rPr lang="en-GB" sz="1800" dirty="0"/>
              <a:t>More than any other year, 2020 has reminded us of the importance of our mission.</a:t>
            </a:r>
            <a:endParaRPr lang="en-GB" sz="1800" b="1" dirty="0">
              <a:solidFill>
                <a:schemeClr val="accent4"/>
              </a:solidFill>
            </a:endParaRPr>
          </a:p>
        </p:txBody>
      </p:sp>
      <p:sp>
        <p:nvSpPr>
          <p:cNvPr id="8" name="TextBox 7">
            <a:extLst>
              <a:ext uri="{FF2B5EF4-FFF2-40B4-BE49-F238E27FC236}">
                <a16:creationId xmlns:a16="http://schemas.microsoft.com/office/drawing/2014/main" id="{5D65950C-2F96-8C4C-AAC6-6B45ADC3C4F8}"/>
              </a:ext>
            </a:extLst>
          </p:cNvPr>
          <p:cNvSpPr txBox="1"/>
          <p:nvPr/>
        </p:nvSpPr>
        <p:spPr>
          <a:xfrm>
            <a:off x="3931920" y="6390134"/>
            <a:ext cx="2091226" cy="215444"/>
          </a:xfrm>
          <a:prstGeom prst="rect">
            <a:avLst/>
          </a:prstGeom>
          <a:noFill/>
        </p:spPr>
        <p:txBody>
          <a:bodyPr wrap="square" rtlCol="0">
            <a:spAutoFit/>
          </a:bodyPr>
          <a:lstStyle/>
          <a:p>
            <a:pPr algn="r"/>
            <a:r>
              <a:rPr lang="en-US" sz="800" dirty="0"/>
              <a:t>Photo by </a:t>
            </a:r>
            <a:r>
              <a:rPr lang="en-US" sz="800" dirty="0">
                <a:hlinkClick r:id="rId3"/>
              </a:rPr>
              <a:t>Pradnyal Gandhi</a:t>
            </a:r>
            <a:r>
              <a:rPr lang="en-US" sz="800" dirty="0"/>
              <a:t> on </a:t>
            </a:r>
            <a:r>
              <a:rPr lang="en-US" sz="800" dirty="0">
                <a:hlinkClick r:id="rId4"/>
              </a:rPr>
              <a:t>Unsplash</a:t>
            </a:r>
            <a:endParaRPr lang="en-GB" sz="800" dirty="0"/>
          </a:p>
        </p:txBody>
      </p:sp>
    </p:spTree>
    <p:extLst>
      <p:ext uri="{BB962C8B-B14F-4D97-AF65-F5344CB8AC3E}">
        <p14:creationId xmlns:p14="http://schemas.microsoft.com/office/powerpoint/2010/main" val="207703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085DE4-EE26-694A-933D-2BDB9DC5AF71}"/>
              </a:ext>
            </a:extLst>
          </p:cNvPr>
          <p:cNvSpPr>
            <a:spLocks noGrp="1"/>
          </p:cNvSpPr>
          <p:nvPr>
            <p:ph idx="1"/>
          </p:nvPr>
        </p:nvSpPr>
        <p:spPr>
          <a:xfrm>
            <a:off x="1243369" y="525600"/>
            <a:ext cx="9476512" cy="5572800"/>
          </a:xfrm>
        </p:spPr>
        <p:txBody>
          <a:bodyPr/>
          <a:lstStyle/>
          <a:p>
            <a:r>
              <a:rPr lang="en-US" b="1" dirty="0">
                <a:solidFill>
                  <a:schemeClr val="accent6"/>
                </a:solidFill>
              </a:rPr>
              <a:t>We need to keep working to ensure the Internet is there for everyone. </a:t>
            </a:r>
          </a:p>
        </p:txBody>
      </p:sp>
      <p:sp>
        <p:nvSpPr>
          <p:cNvPr id="2" name="Slide Number Placeholder 1">
            <a:extLst>
              <a:ext uri="{FF2B5EF4-FFF2-40B4-BE49-F238E27FC236}">
                <a16:creationId xmlns:a16="http://schemas.microsoft.com/office/drawing/2014/main" id="{30EC7CEB-4090-FF45-A92F-364CBF5B2A38}"/>
              </a:ext>
            </a:extLst>
          </p:cNvPr>
          <p:cNvSpPr>
            <a:spLocks noGrp="1"/>
          </p:cNvSpPr>
          <p:nvPr>
            <p:ph type="sldNum" sz="quarter" idx="11"/>
          </p:nvPr>
        </p:nvSpPr>
        <p:spPr/>
        <p:txBody>
          <a:bodyPr/>
          <a:lstStyle/>
          <a:p>
            <a:fld id="{9EE1D23A-55C4-7542-8A1B-C225D7430AAE}" type="slidenum">
              <a:rPr lang="uk-UA" altLang="en-US" smtClean="0"/>
              <a:pPr/>
              <a:t>4</a:t>
            </a:fld>
            <a:endParaRPr lang="uk-UA" altLang="en-US" dirty="0"/>
          </a:p>
        </p:txBody>
      </p:sp>
    </p:spTree>
    <p:extLst>
      <p:ext uri="{BB962C8B-B14F-4D97-AF65-F5344CB8AC3E}">
        <p14:creationId xmlns:p14="http://schemas.microsoft.com/office/powerpoint/2010/main" val="319817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390953-D1B2-9A45-AD7E-684B7DF1B868}"/>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168855" y="0"/>
            <a:ext cx="6023145" cy="6857999"/>
          </a:xfrm>
        </p:spPr>
      </p:pic>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p:txBody>
          <a:bodyPr/>
          <a:lstStyle/>
          <a:p>
            <a:r>
              <a:rPr lang="en-US" dirty="0"/>
              <a:t>Continuing on the path to 2025</a:t>
            </a:r>
            <a:endParaRPr lang="en-GB" dirty="0"/>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pPr/>
              <a:t>5</a:t>
            </a:fld>
            <a:endParaRPr lang="uk-UA" altLang="en-US"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583" y="1572769"/>
            <a:ext cx="5215238" cy="4425696"/>
          </a:xfrm>
        </p:spPr>
        <p:txBody>
          <a:bodyPr/>
          <a:lstStyle/>
          <a:p>
            <a:r>
              <a:rPr lang="en-GB" sz="1800" dirty="0"/>
              <a:t>As we do so, we are marching toward our strategic goals for the Internet to be </a:t>
            </a:r>
            <a:r>
              <a:rPr lang="en-US" sz="1800" dirty="0">
                <a:solidFill>
                  <a:schemeClr val="accent4"/>
                </a:solidFill>
              </a:rPr>
              <a:t>open, globally-connected, secure, and trustworthy</a:t>
            </a:r>
            <a:r>
              <a:rPr lang="en-US" sz="1800" dirty="0"/>
              <a:t>. </a:t>
            </a:r>
          </a:p>
          <a:p>
            <a:endParaRPr lang="en-GB" sz="1800" dirty="0"/>
          </a:p>
          <a:p>
            <a:r>
              <a:rPr lang="en-US" sz="1800" dirty="0"/>
              <a:t>Our Action Plan for 2021 is the next step in this journey. </a:t>
            </a:r>
          </a:p>
          <a:p>
            <a:endParaRPr lang="en-GB" sz="1800" dirty="0"/>
          </a:p>
          <a:p>
            <a:r>
              <a:rPr lang="en-GB" sz="1800" dirty="0"/>
              <a:t>We will stay focused on </a:t>
            </a:r>
            <a:r>
              <a:rPr lang="en-GB" sz="1800" dirty="0">
                <a:solidFill>
                  <a:schemeClr val="accent4"/>
                </a:solidFill>
              </a:rPr>
              <a:t>building, promoting and defending </a:t>
            </a:r>
            <a:r>
              <a:rPr lang="en-GB" sz="1800" dirty="0"/>
              <a:t>the Internet alongside our community and partners in the areas where we can make the most difference, so that it remains a force for good in the world, and brings opportunity to all.   </a:t>
            </a:r>
          </a:p>
          <a:p>
            <a:endParaRPr lang="en-GB" sz="1800" dirty="0"/>
          </a:p>
        </p:txBody>
      </p:sp>
      <p:sp>
        <p:nvSpPr>
          <p:cNvPr id="8" name="TextBox 7">
            <a:extLst>
              <a:ext uri="{FF2B5EF4-FFF2-40B4-BE49-F238E27FC236}">
                <a16:creationId xmlns:a16="http://schemas.microsoft.com/office/drawing/2014/main" id="{F9213750-4CEC-3544-BEB1-80BB1C517050}"/>
              </a:ext>
            </a:extLst>
          </p:cNvPr>
          <p:cNvSpPr txBox="1"/>
          <p:nvPr/>
        </p:nvSpPr>
        <p:spPr>
          <a:xfrm>
            <a:off x="2221992" y="6390134"/>
            <a:ext cx="3801154" cy="215444"/>
          </a:xfrm>
          <a:prstGeom prst="rect">
            <a:avLst/>
          </a:prstGeom>
          <a:noFill/>
        </p:spPr>
        <p:txBody>
          <a:bodyPr wrap="square" rtlCol="0">
            <a:spAutoFit/>
          </a:bodyPr>
          <a:lstStyle/>
          <a:p>
            <a:pPr algn="r"/>
            <a:r>
              <a:rPr lang="en-US" sz="800" dirty="0"/>
              <a:t>© Elliot </a:t>
            </a:r>
            <a:r>
              <a:rPr lang="en-US" sz="800" dirty="0" err="1"/>
              <a:t>Adombila</a:t>
            </a:r>
            <a:r>
              <a:rPr lang="en-US" sz="800" dirty="0"/>
              <a:t>, Internet Society Ghana Chapter</a:t>
            </a:r>
          </a:p>
        </p:txBody>
      </p:sp>
    </p:spTree>
    <p:extLst>
      <p:ext uri="{BB962C8B-B14F-4D97-AF65-F5344CB8AC3E}">
        <p14:creationId xmlns:p14="http://schemas.microsoft.com/office/powerpoint/2010/main" val="307756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5D9AA-C02B-E44C-B6CB-7524F2389C0E}"/>
              </a:ext>
            </a:extLst>
          </p:cNvPr>
          <p:cNvSpPr>
            <a:spLocks noGrp="1"/>
          </p:cNvSpPr>
          <p:nvPr>
            <p:ph type="ctrTitle"/>
          </p:nvPr>
        </p:nvSpPr>
        <p:spPr/>
        <p:txBody>
          <a:bodyPr/>
          <a:lstStyle/>
          <a:p>
            <a:r>
              <a:rPr lang="en-US" dirty="0"/>
              <a:t>A renewed sense of purpose and urgency</a:t>
            </a:r>
            <a:endParaRPr lang="en-GB" dirty="0"/>
          </a:p>
        </p:txBody>
      </p:sp>
      <p:sp>
        <p:nvSpPr>
          <p:cNvPr id="4" name="Slide Number Placeholder 3">
            <a:extLst>
              <a:ext uri="{FF2B5EF4-FFF2-40B4-BE49-F238E27FC236}">
                <a16:creationId xmlns:a16="http://schemas.microsoft.com/office/drawing/2014/main" id="{1A463275-353B-C545-9F48-CC24D3AE88F7}"/>
              </a:ext>
            </a:extLst>
          </p:cNvPr>
          <p:cNvSpPr>
            <a:spLocks noGrp="1"/>
          </p:cNvSpPr>
          <p:nvPr>
            <p:ph type="sldNum" sz="quarter" idx="11"/>
          </p:nvPr>
        </p:nvSpPr>
        <p:spPr/>
        <p:txBody>
          <a:bodyPr/>
          <a:lstStyle/>
          <a:p>
            <a:fld id="{4B8AB820-61DF-364A-B4AF-D19149734C14}" type="slidenum">
              <a:rPr lang="uk-UA" altLang="en-US" smtClean="0"/>
              <a:pPr/>
              <a:t>6</a:t>
            </a:fld>
            <a:endParaRPr lang="uk-UA" altLang="en-US" dirty="0"/>
          </a:p>
        </p:txBody>
      </p:sp>
    </p:spTree>
    <p:extLst>
      <p:ext uri="{BB962C8B-B14F-4D97-AF65-F5344CB8AC3E}">
        <p14:creationId xmlns:p14="http://schemas.microsoft.com/office/powerpoint/2010/main" val="39530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p:txBody>
          <a:bodyPr/>
          <a:lstStyle/>
          <a:p>
            <a:r>
              <a:rPr lang="en-US" dirty="0"/>
              <a:t>Overview of our work</a:t>
            </a:r>
            <a:endParaRPr lang="en-GB" dirty="0"/>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11"/>
          </p:nvPr>
        </p:nvSpPr>
        <p:spPr/>
        <p:txBody>
          <a:bodyPr/>
          <a:lstStyle/>
          <a:p>
            <a:fld id="{9EE1D23A-55C4-7542-8A1B-C225D7430AAE}" type="slidenum">
              <a:rPr lang="uk-UA" altLang="en-US" smtClean="0"/>
              <a:pPr/>
              <a:t>7</a:t>
            </a:fld>
            <a:endParaRPr lang="uk-UA" altLang="en-US" dirty="0"/>
          </a:p>
        </p:txBody>
      </p:sp>
      <p:pic>
        <p:nvPicPr>
          <p:cNvPr id="6" name="Picture 5">
            <a:extLst>
              <a:ext uri="{FF2B5EF4-FFF2-40B4-BE49-F238E27FC236}">
                <a16:creationId xmlns:a16="http://schemas.microsoft.com/office/drawing/2014/main" id="{65E6AE79-24AF-6746-8946-8D748FC123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48" t="8139" r="4393" b="9415"/>
          <a:stretch/>
        </p:blipFill>
        <p:spPr>
          <a:xfrm>
            <a:off x="833378" y="1168459"/>
            <a:ext cx="10336192" cy="4953965"/>
          </a:xfrm>
          <a:prstGeom prst="rect">
            <a:avLst/>
          </a:prstGeom>
        </p:spPr>
      </p:pic>
      <p:sp>
        <p:nvSpPr>
          <p:cNvPr id="11" name="TextBox 10">
            <a:extLst>
              <a:ext uri="{FF2B5EF4-FFF2-40B4-BE49-F238E27FC236}">
                <a16:creationId xmlns:a16="http://schemas.microsoft.com/office/drawing/2014/main" id="{145D2F21-8051-E04C-8A9E-839753797134}"/>
              </a:ext>
            </a:extLst>
          </p:cNvPr>
          <p:cNvSpPr txBox="1"/>
          <p:nvPr/>
        </p:nvSpPr>
        <p:spPr>
          <a:xfrm>
            <a:off x="1273216" y="4315855"/>
            <a:ext cx="3275636" cy="1661993"/>
          </a:xfrm>
          <a:prstGeom prst="rect">
            <a:avLst/>
          </a:prstGeom>
          <a:noFill/>
        </p:spPr>
        <p:txBody>
          <a:bodyPr wrap="square" rtlCol="0">
            <a:spAutoFit/>
          </a:bodyPr>
          <a:lstStyle/>
          <a:p>
            <a:pPr algn="ctr"/>
            <a:r>
              <a:rPr lang="en-US" sz="2200" b="1" dirty="0">
                <a:solidFill>
                  <a:schemeClr val="bg1"/>
                </a:solidFill>
              </a:rPr>
              <a:t>We need to make the Internet stronger.</a:t>
            </a:r>
          </a:p>
          <a:p>
            <a:pPr algn="ctr"/>
            <a:r>
              <a:rPr lang="en-US" dirty="0">
                <a:solidFill>
                  <a:schemeClr val="bg1"/>
                </a:solidFill>
              </a:rPr>
              <a:t>The Internet needs our help to maintain its critical properties and be there for everyone.</a:t>
            </a:r>
          </a:p>
        </p:txBody>
      </p:sp>
      <p:sp>
        <p:nvSpPr>
          <p:cNvPr id="12" name="Content Placeholder 3">
            <a:extLst>
              <a:ext uri="{FF2B5EF4-FFF2-40B4-BE49-F238E27FC236}">
                <a16:creationId xmlns:a16="http://schemas.microsoft.com/office/drawing/2014/main" id="{47BF12BC-82E7-074B-AF91-839C0F683FBE}"/>
              </a:ext>
            </a:extLst>
          </p:cNvPr>
          <p:cNvSpPr txBox="1">
            <a:spLocks/>
          </p:cNvSpPr>
          <p:nvPr/>
        </p:nvSpPr>
        <p:spPr>
          <a:xfrm>
            <a:off x="4653024" y="2890707"/>
            <a:ext cx="2696900" cy="2043536"/>
          </a:xfrm>
          <a:prstGeom prst="rect">
            <a:avLst/>
          </a:prstGeom>
        </p:spPr>
        <p:txBody>
          <a:bodyPr vert="horz" lIns="91440" tIns="45720" rIns="91440" bIns="45720" rtlCol="0">
            <a:noAutofit/>
          </a:bodyPr>
          <a:lstStyle>
            <a:lvl1pPr algn="l" rtl="0" eaLnBrk="1" fontAlgn="base" hangingPunct="1">
              <a:lnSpc>
                <a:spcPct val="106000"/>
              </a:lnSpc>
              <a:spcBef>
                <a:spcPct val="0"/>
              </a:spcBef>
              <a:spcAft>
                <a:spcPts val="0"/>
              </a:spcAft>
              <a:buFont typeface="Arial" charset="0"/>
              <a:defRPr sz="2000" kern="1200" spc="20">
                <a:solidFill>
                  <a:schemeClr val="tx1"/>
                </a:solidFill>
                <a:latin typeface="+mn-lt"/>
                <a:ea typeface="Hind Medium" charset="0"/>
                <a:cs typeface="Hind Medium" charset="0"/>
              </a:defRPr>
            </a:lvl1pPr>
            <a:lvl2pPr marL="285750" indent="-285750" algn="l" rtl="0" eaLnBrk="1" fontAlgn="base" hangingPunct="1">
              <a:lnSpc>
                <a:spcPct val="113000"/>
              </a:lnSpc>
              <a:spcBef>
                <a:spcPct val="0"/>
              </a:spcBef>
              <a:spcAft>
                <a:spcPct val="0"/>
              </a:spcAft>
              <a:buFont typeface="Arial" panose="020B0604020202020204" pitchFamily="34" charset="0"/>
              <a:buChar char="•"/>
              <a:defRPr sz="1800" kern="1200" spc="20">
                <a:solidFill>
                  <a:schemeClr val="tx1"/>
                </a:solidFill>
                <a:latin typeface="+mn-lt"/>
                <a:ea typeface="ＭＳ Ｐゴシック" charset="-128"/>
                <a:cs typeface="+mn-cs"/>
              </a:defRPr>
            </a:lvl2pPr>
            <a:lvl3pPr marL="285750" indent="-285750" algn="l" rtl="0" eaLnBrk="1" fontAlgn="base" hangingPunct="1">
              <a:lnSpc>
                <a:spcPct val="113000"/>
              </a:lnSpc>
              <a:spcBef>
                <a:spcPct val="0"/>
              </a:spcBef>
              <a:spcAft>
                <a:spcPts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3pPr>
            <a:lvl4pPr marL="411480" indent="-228600" algn="l" rtl="0" eaLnBrk="1" fontAlgn="base" hangingPunct="1">
              <a:lnSpc>
                <a:spcPct val="113000"/>
              </a:lnSpc>
              <a:spcBef>
                <a:spcPct val="0"/>
              </a:spcBef>
              <a:spcAft>
                <a:spcPct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4pPr>
            <a:lvl5pPr marL="734745" indent="-228600" algn="l" rtl="0" eaLnBrk="1" fontAlgn="base" hangingPunct="1">
              <a:lnSpc>
                <a:spcPct val="112000"/>
              </a:lnSpc>
              <a:spcBef>
                <a:spcPct val="0"/>
              </a:spcBef>
              <a:spcAft>
                <a:spcPts val="0"/>
              </a:spcAft>
              <a:buSzPct val="100000"/>
              <a:buFont typeface="Arial" panose="020B0604020202020204" pitchFamily="34" charset="0"/>
              <a:buChar char="•"/>
              <a:defRPr sz="1800" kern="1200" spc="20">
                <a:solidFill>
                  <a:schemeClr val="tx1"/>
                </a:solidFill>
                <a:latin typeface="+mn-lt"/>
                <a:ea typeface="ＭＳ Ｐゴシック" charset="-128"/>
                <a:cs typeface="+mn-cs"/>
              </a:defRPr>
            </a:lvl5pPr>
            <a:lvl6pPr marL="101727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mn-lt"/>
                <a:ea typeface="+mn-ea"/>
                <a:cs typeface="+mn-cs"/>
              </a:defRPr>
            </a:lvl6pPr>
            <a:lvl7pPr marL="141732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200" b="1" dirty="0">
                <a:solidFill>
                  <a:schemeClr val="bg1"/>
                </a:solidFill>
              </a:rPr>
              <a:t>We need to grow the Internet.</a:t>
            </a:r>
          </a:p>
          <a:p>
            <a:pPr algn="ctr"/>
            <a:r>
              <a:rPr lang="en-US" sz="1800" dirty="0">
                <a:solidFill>
                  <a:schemeClr val="bg1"/>
                </a:solidFill>
              </a:rPr>
              <a:t>Nearly half the </a:t>
            </a:r>
            <a:br>
              <a:rPr lang="en-US" sz="1800" dirty="0">
                <a:solidFill>
                  <a:schemeClr val="bg1"/>
                </a:solidFill>
              </a:rPr>
            </a:br>
            <a:r>
              <a:rPr lang="en-US" sz="1800" dirty="0">
                <a:solidFill>
                  <a:schemeClr val="bg1"/>
                </a:solidFill>
              </a:rPr>
              <a:t>world’s population </a:t>
            </a:r>
            <a:br>
              <a:rPr lang="en-US" sz="1800" dirty="0">
                <a:solidFill>
                  <a:schemeClr val="bg1"/>
                </a:solidFill>
              </a:rPr>
            </a:br>
            <a:r>
              <a:rPr lang="en-US" sz="1800" dirty="0">
                <a:solidFill>
                  <a:schemeClr val="bg1"/>
                </a:solidFill>
              </a:rPr>
              <a:t>is not </a:t>
            </a:r>
            <a:br>
              <a:rPr lang="en-US" sz="1800" dirty="0">
                <a:solidFill>
                  <a:schemeClr val="bg1"/>
                </a:solidFill>
              </a:rPr>
            </a:br>
            <a:r>
              <a:rPr lang="en-US" sz="1800" dirty="0">
                <a:solidFill>
                  <a:schemeClr val="bg1"/>
                </a:solidFill>
              </a:rPr>
              <a:t>connected.</a:t>
            </a:r>
          </a:p>
        </p:txBody>
      </p:sp>
      <p:sp>
        <p:nvSpPr>
          <p:cNvPr id="13" name="Content Placeholder 3">
            <a:extLst>
              <a:ext uri="{FF2B5EF4-FFF2-40B4-BE49-F238E27FC236}">
                <a16:creationId xmlns:a16="http://schemas.microsoft.com/office/drawing/2014/main" id="{4CFC6145-BEFC-A74D-B7B1-4F1121775A48}"/>
              </a:ext>
            </a:extLst>
          </p:cNvPr>
          <p:cNvSpPr txBox="1">
            <a:spLocks/>
          </p:cNvSpPr>
          <p:nvPr/>
        </p:nvSpPr>
        <p:spPr>
          <a:xfrm>
            <a:off x="7349924" y="4315855"/>
            <a:ext cx="3275636" cy="1676054"/>
          </a:xfrm>
          <a:prstGeom prst="rect">
            <a:avLst/>
          </a:prstGeom>
        </p:spPr>
        <p:txBody>
          <a:bodyPr/>
          <a:lstStyle>
            <a:lvl1pPr algn="l" rtl="0" eaLnBrk="1" fontAlgn="base" hangingPunct="1">
              <a:lnSpc>
                <a:spcPct val="106000"/>
              </a:lnSpc>
              <a:spcBef>
                <a:spcPct val="0"/>
              </a:spcBef>
              <a:spcAft>
                <a:spcPts val="0"/>
              </a:spcAft>
              <a:buFont typeface="Arial" charset="0"/>
              <a:defRPr sz="2000" kern="1200" spc="20">
                <a:solidFill>
                  <a:schemeClr val="tx1"/>
                </a:solidFill>
                <a:latin typeface="+mn-lt"/>
                <a:ea typeface="Hind Medium" charset="0"/>
                <a:cs typeface="Hind Medium" charset="0"/>
              </a:defRPr>
            </a:lvl1pPr>
            <a:lvl2pPr marL="285750" indent="-285750" algn="l" rtl="0" eaLnBrk="1" fontAlgn="base" hangingPunct="1">
              <a:lnSpc>
                <a:spcPct val="113000"/>
              </a:lnSpc>
              <a:spcBef>
                <a:spcPct val="0"/>
              </a:spcBef>
              <a:spcAft>
                <a:spcPct val="0"/>
              </a:spcAft>
              <a:buFont typeface="Arial" panose="020B0604020202020204" pitchFamily="34" charset="0"/>
              <a:buChar char="•"/>
              <a:defRPr sz="1800" kern="1200" spc="20">
                <a:solidFill>
                  <a:schemeClr val="tx1"/>
                </a:solidFill>
                <a:latin typeface="+mn-lt"/>
                <a:ea typeface="ＭＳ Ｐゴシック" charset="-128"/>
                <a:cs typeface="+mn-cs"/>
              </a:defRPr>
            </a:lvl2pPr>
            <a:lvl3pPr marL="285750" indent="-285750" algn="l" rtl="0" eaLnBrk="1" fontAlgn="base" hangingPunct="1">
              <a:lnSpc>
                <a:spcPct val="113000"/>
              </a:lnSpc>
              <a:spcBef>
                <a:spcPct val="0"/>
              </a:spcBef>
              <a:spcAft>
                <a:spcPts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3pPr>
            <a:lvl4pPr marL="411480" indent="-228600" algn="l" rtl="0" eaLnBrk="1" fontAlgn="base" hangingPunct="1">
              <a:lnSpc>
                <a:spcPct val="113000"/>
              </a:lnSpc>
              <a:spcBef>
                <a:spcPct val="0"/>
              </a:spcBef>
              <a:spcAft>
                <a:spcPct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4pPr>
            <a:lvl5pPr marL="734745" indent="-228600" algn="l" rtl="0" eaLnBrk="1" fontAlgn="base" hangingPunct="1">
              <a:lnSpc>
                <a:spcPct val="112000"/>
              </a:lnSpc>
              <a:spcBef>
                <a:spcPct val="0"/>
              </a:spcBef>
              <a:spcAft>
                <a:spcPts val="0"/>
              </a:spcAft>
              <a:buSzPct val="100000"/>
              <a:buFont typeface="Arial" panose="020B0604020202020204" pitchFamily="34" charset="0"/>
              <a:buChar char="•"/>
              <a:defRPr sz="1800" kern="1200" spc="20">
                <a:solidFill>
                  <a:schemeClr val="tx1"/>
                </a:solidFill>
                <a:latin typeface="+mn-lt"/>
                <a:ea typeface="ＭＳ Ｐゴシック" charset="-128"/>
                <a:cs typeface="+mn-cs"/>
              </a:defRPr>
            </a:lvl5pPr>
            <a:lvl6pPr marL="101727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mn-lt"/>
                <a:ea typeface="+mn-ea"/>
                <a:cs typeface="+mn-cs"/>
              </a:defRPr>
            </a:lvl6pPr>
            <a:lvl7pPr marL="1417320" indent="-228600" algn="l" defTabSz="914400" rtl="0" eaLnBrk="1" latinLnBrk="0" hangingPunct="1">
              <a:lnSpc>
                <a:spcPct val="112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200" b="1" dirty="0">
                <a:solidFill>
                  <a:schemeClr val="bg1"/>
                </a:solidFill>
              </a:rPr>
              <a:t>We need to</a:t>
            </a:r>
            <a:br>
              <a:rPr lang="en-US" sz="2200" b="1" dirty="0">
                <a:solidFill>
                  <a:schemeClr val="bg1"/>
                </a:solidFill>
              </a:rPr>
            </a:br>
            <a:r>
              <a:rPr lang="en-US" sz="2200" b="1" dirty="0">
                <a:solidFill>
                  <a:schemeClr val="bg1"/>
                </a:solidFill>
              </a:rPr>
              <a:t>empower people.</a:t>
            </a:r>
          </a:p>
          <a:p>
            <a:pPr algn="ctr"/>
            <a:r>
              <a:rPr lang="en-US" sz="1800" dirty="0">
                <a:solidFill>
                  <a:schemeClr val="bg1"/>
                </a:solidFill>
              </a:rPr>
              <a:t>Attract, engage,</a:t>
            </a:r>
            <a:br>
              <a:rPr lang="en-US" sz="1800" dirty="0">
                <a:solidFill>
                  <a:schemeClr val="bg1"/>
                </a:solidFill>
              </a:rPr>
            </a:br>
            <a:r>
              <a:rPr lang="en-US" sz="1800" dirty="0">
                <a:solidFill>
                  <a:schemeClr val="bg1"/>
                </a:solidFill>
              </a:rPr>
              <a:t>and strengthen our</a:t>
            </a:r>
            <a:br>
              <a:rPr lang="en-US" sz="1800" dirty="0">
                <a:solidFill>
                  <a:schemeClr val="bg1"/>
                </a:solidFill>
              </a:rPr>
            </a:br>
            <a:r>
              <a:rPr lang="en-US" sz="1800" dirty="0">
                <a:solidFill>
                  <a:schemeClr val="bg1"/>
                </a:solidFill>
              </a:rPr>
              <a:t>whole community.</a:t>
            </a:r>
          </a:p>
        </p:txBody>
      </p:sp>
      <p:pic>
        <p:nvPicPr>
          <p:cNvPr id="15" name="Picture 14">
            <a:extLst>
              <a:ext uri="{FF2B5EF4-FFF2-40B4-BE49-F238E27FC236}">
                <a16:creationId xmlns:a16="http://schemas.microsoft.com/office/drawing/2014/main" id="{54A1F5E7-A7EC-4C4D-A252-51F3BD62D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2549" y="2766401"/>
            <a:ext cx="1461304" cy="1461304"/>
          </a:xfrm>
          <a:prstGeom prst="rect">
            <a:avLst/>
          </a:prstGeom>
        </p:spPr>
      </p:pic>
      <p:pic>
        <p:nvPicPr>
          <p:cNvPr id="17" name="Picture 16">
            <a:extLst>
              <a:ext uri="{FF2B5EF4-FFF2-40B4-BE49-F238E27FC236}">
                <a16:creationId xmlns:a16="http://schemas.microsoft.com/office/drawing/2014/main" id="{6C7D0C76-7F61-3942-82BE-D61BB5DA73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0548" y="2766401"/>
            <a:ext cx="1676054" cy="1676054"/>
          </a:xfrm>
          <a:prstGeom prst="rect">
            <a:avLst/>
          </a:prstGeom>
        </p:spPr>
      </p:pic>
      <p:pic>
        <p:nvPicPr>
          <p:cNvPr id="19" name="Picture 18">
            <a:extLst>
              <a:ext uri="{FF2B5EF4-FFF2-40B4-BE49-F238E27FC236}">
                <a16:creationId xmlns:a16="http://schemas.microsoft.com/office/drawing/2014/main" id="{0AB59B5B-2163-704C-8C66-9D8E928438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5348" y="1320124"/>
            <a:ext cx="1461304" cy="1461304"/>
          </a:xfrm>
          <a:prstGeom prst="rect">
            <a:avLst/>
          </a:prstGeom>
        </p:spPr>
      </p:pic>
    </p:spTree>
    <p:extLst>
      <p:ext uri="{BB962C8B-B14F-4D97-AF65-F5344CB8AC3E}">
        <p14:creationId xmlns:p14="http://schemas.microsoft.com/office/powerpoint/2010/main" val="429396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45945-241D-364B-876E-99F2F2F1BA7C}"/>
              </a:ext>
            </a:extLst>
          </p:cNvPr>
          <p:cNvSpPr>
            <a:spLocks noGrp="1"/>
          </p:cNvSpPr>
          <p:nvPr>
            <p:ph type="ctrTitle"/>
          </p:nvPr>
        </p:nvSpPr>
        <p:spPr/>
        <p:txBody>
          <a:bodyPr/>
          <a:lstStyle/>
          <a:p>
            <a:r>
              <a:rPr lang="en-GB" dirty="0"/>
              <a:t>Growing the Internet</a:t>
            </a:r>
            <a:endParaRPr lang="en-GB" dirty="0">
              <a:solidFill>
                <a:srgbClr val="FF0000"/>
              </a:solidFill>
            </a:endParaRPr>
          </a:p>
        </p:txBody>
      </p:sp>
      <p:sp>
        <p:nvSpPr>
          <p:cNvPr id="4" name="Slide Number Placeholder 3">
            <a:extLst>
              <a:ext uri="{FF2B5EF4-FFF2-40B4-BE49-F238E27FC236}">
                <a16:creationId xmlns:a16="http://schemas.microsoft.com/office/drawing/2014/main" id="{B649DFD3-7734-854C-AFDE-ADBCEE352184}"/>
              </a:ext>
            </a:extLst>
          </p:cNvPr>
          <p:cNvSpPr>
            <a:spLocks noGrp="1"/>
          </p:cNvSpPr>
          <p:nvPr>
            <p:ph type="sldNum" sz="quarter" idx="11"/>
          </p:nvPr>
        </p:nvSpPr>
        <p:spPr/>
        <p:txBody>
          <a:bodyPr/>
          <a:lstStyle/>
          <a:p>
            <a:fld id="{68C4A143-42F1-CD4D-A024-23DD4025078D}" type="slidenum">
              <a:rPr lang="uk-UA" altLang="en-US" smtClean="0"/>
              <a:pPr/>
              <a:t>8</a:t>
            </a:fld>
            <a:endParaRPr lang="uk-UA" altLang="en-US" dirty="0"/>
          </a:p>
        </p:txBody>
      </p:sp>
    </p:spTree>
    <p:extLst>
      <p:ext uri="{BB962C8B-B14F-4D97-AF65-F5344CB8AC3E}">
        <p14:creationId xmlns:p14="http://schemas.microsoft.com/office/powerpoint/2010/main" val="3541419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D3DBA07-EC16-9B40-8A41-4E609A7105A7}"/>
              </a:ext>
            </a:extLst>
          </p:cNvPr>
          <p:cNvSpPr/>
          <p:nvPr/>
        </p:nvSpPr>
        <p:spPr>
          <a:xfrm>
            <a:off x="703708" y="4749793"/>
            <a:ext cx="4700588" cy="1317701"/>
          </a:xfrm>
          <a:prstGeom prst="roundRect">
            <a:avLst>
              <a:gd name="adj" fmla="val 60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987B4F3-DBDA-BC4B-8132-F5A41BF5A26B}"/>
              </a:ext>
            </a:extLst>
          </p:cNvPr>
          <p:cNvSpPr>
            <a:spLocks noGrp="1"/>
          </p:cNvSpPr>
          <p:nvPr>
            <p:ph type="title"/>
          </p:nvPr>
        </p:nvSpPr>
        <p:spPr>
          <a:xfrm>
            <a:off x="540977" y="567101"/>
            <a:ext cx="5084319" cy="1144106"/>
          </a:xfrm>
        </p:spPr>
        <p:txBody>
          <a:bodyPr/>
          <a:lstStyle/>
          <a:p>
            <a:r>
              <a:rPr lang="en-US" dirty="0"/>
              <a:t>Building Community Networks</a:t>
            </a:r>
            <a:br>
              <a:rPr lang="en-US" dirty="0"/>
            </a:br>
            <a:r>
              <a:rPr lang="en-US" sz="2000" dirty="0">
                <a:solidFill>
                  <a:schemeClr val="accent4"/>
                </a:solidFill>
                <a:latin typeface="Hind Light" panose="02000000000000000000" pitchFamily="2" charset="77"/>
                <a:cs typeface="Hind Light" panose="02000000000000000000" pitchFamily="2" charset="77"/>
              </a:rPr>
              <a:t>Each day without Internet connectivity is a day of lost opportunity. </a:t>
            </a:r>
            <a:endParaRPr lang="en-US" sz="2800" dirty="0"/>
          </a:p>
        </p:txBody>
      </p:sp>
      <p:sp>
        <p:nvSpPr>
          <p:cNvPr id="4" name="Content Placeholder 3">
            <a:extLst>
              <a:ext uri="{FF2B5EF4-FFF2-40B4-BE49-F238E27FC236}">
                <a16:creationId xmlns:a16="http://schemas.microsoft.com/office/drawing/2014/main" id="{54F74EF2-4ED4-F741-9BB7-9A6D09C6E7DB}"/>
              </a:ext>
            </a:extLst>
          </p:cNvPr>
          <p:cNvSpPr>
            <a:spLocks noGrp="1"/>
          </p:cNvSpPr>
          <p:nvPr>
            <p:ph sz="quarter" idx="22"/>
          </p:nvPr>
        </p:nvSpPr>
        <p:spPr>
          <a:xfrm>
            <a:off x="540582" y="1802831"/>
            <a:ext cx="5555417" cy="2990049"/>
          </a:xfrm>
        </p:spPr>
        <p:txBody>
          <a:bodyPr>
            <a:normAutofit/>
          </a:bodyPr>
          <a:lstStyle/>
          <a:p>
            <a:r>
              <a:rPr lang="en-US" sz="1800" dirty="0">
                <a:latin typeface="Hind Light" panose="02000000000000000000" pitchFamily="2" charset="77"/>
                <a:cs typeface="Hind Light" panose="02000000000000000000" pitchFamily="2" charset="77"/>
              </a:rPr>
              <a:t>We plan to bring more people online by</a:t>
            </a:r>
          </a:p>
          <a:p>
            <a:pPr marL="342900" indent="-342900">
              <a:buFont typeface="Arial" panose="020B0604020202020204" pitchFamily="34" charset="0"/>
              <a:buChar char="•"/>
            </a:pPr>
            <a:r>
              <a:rPr lang="en-US" sz="1700" dirty="0">
                <a:latin typeface="Hind Light" panose="02000000000000000000" pitchFamily="2" charset="77"/>
                <a:cs typeface="Hind Light" panose="02000000000000000000" pitchFamily="2" charset="77"/>
              </a:rPr>
              <a:t>Bridging the connectivity gap and expanding access </a:t>
            </a:r>
          </a:p>
          <a:p>
            <a:pPr marL="342900" indent="-342900">
              <a:buFont typeface="Arial" panose="020B0604020202020204" pitchFamily="34" charset="0"/>
              <a:buChar char="•"/>
            </a:pPr>
            <a:r>
              <a:rPr lang="en-US" sz="1700" dirty="0">
                <a:latin typeface="Hind Light" panose="02000000000000000000" pitchFamily="2" charset="77"/>
                <a:cs typeface="Hind Light" panose="02000000000000000000" pitchFamily="2" charset="77"/>
              </a:rPr>
              <a:t>Supporting the human networks </a:t>
            </a:r>
          </a:p>
          <a:p>
            <a:pPr marL="342900" indent="-342900">
              <a:buFont typeface="Arial" panose="020B0604020202020204" pitchFamily="34" charset="0"/>
              <a:buChar char="•"/>
            </a:pPr>
            <a:r>
              <a:rPr lang="en-US" sz="1700" dirty="0">
                <a:latin typeface="Hind Light" panose="02000000000000000000" pitchFamily="2" charset="77"/>
                <a:cs typeface="Hind Light" panose="02000000000000000000" pitchFamily="2" charset="77"/>
              </a:rPr>
              <a:t>Supporting new and existing Community Networks (CNs)</a:t>
            </a:r>
          </a:p>
          <a:p>
            <a:pPr marL="342900" indent="-342900">
              <a:buFont typeface="Arial" panose="020B0604020202020204" pitchFamily="34" charset="0"/>
              <a:buChar char="•"/>
            </a:pPr>
            <a:r>
              <a:rPr lang="en-US" sz="1700" dirty="0">
                <a:latin typeface="Hind Light" panose="02000000000000000000" pitchFamily="2" charset="77"/>
                <a:cs typeface="Hind Light" panose="02000000000000000000" pitchFamily="2" charset="77"/>
              </a:rPr>
              <a:t>Building a global network of CN champions</a:t>
            </a:r>
          </a:p>
          <a:p>
            <a:pPr marL="342900" indent="-342900">
              <a:buFont typeface="Arial" panose="020B0604020202020204" pitchFamily="34" charset="0"/>
              <a:buChar char="•"/>
            </a:pPr>
            <a:r>
              <a:rPr lang="en-US" sz="1700" dirty="0">
                <a:latin typeface="Hind Light" panose="02000000000000000000" pitchFamily="2" charset="77"/>
                <a:cs typeface="Hind Light" panose="02000000000000000000" pitchFamily="2" charset="77"/>
              </a:rPr>
              <a:t>Focusing on local capacity  </a:t>
            </a:r>
          </a:p>
          <a:p>
            <a:pPr marL="342900" indent="-342900">
              <a:buFont typeface="Arial" panose="020B0604020202020204" pitchFamily="34" charset="0"/>
              <a:buChar char="•"/>
            </a:pPr>
            <a:r>
              <a:rPr lang="en-US" sz="1700" dirty="0">
                <a:latin typeface="Hind Light" panose="02000000000000000000" pitchFamily="2" charset="77"/>
                <a:cs typeface="Hind Light" panose="02000000000000000000" pitchFamily="2" charset="77"/>
              </a:rPr>
              <a:t>Advocating for countries or international organizations to introduce policy or regulatory language enabling the deployment of CNs</a:t>
            </a:r>
          </a:p>
        </p:txBody>
      </p:sp>
      <p:sp>
        <p:nvSpPr>
          <p:cNvPr id="9" name="TextBox 8">
            <a:extLst>
              <a:ext uri="{FF2B5EF4-FFF2-40B4-BE49-F238E27FC236}">
                <a16:creationId xmlns:a16="http://schemas.microsoft.com/office/drawing/2014/main" id="{DEE4FAC4-47F5-E84A-B172-521EE30E4106}"/>
              </a:ext>
            </a:extLst>
          </p:cNvPr>
          <p:cNvSpPr txBox="1"/>
          <p:nvPr/>
        </p:nvSpPr>
        <p:spPr>
          <a:xfrm>
            <a:off x="3420836" y="6390134"/>
            <a:ext cx="2602310" cy="215444"/>
          </a:xfrm>
          <a:prstGeom prst="rect">
            <a:avLst/>
          </a:prstGeom>
          <a:noFill/>
        </p:spPr>
        <p:txBody>
          <a:bodyPr wrap="square" rtlCol="0">
            <a:spAutoFit/>
          </a:bodyPr>
          <a:lstStyle/>
          <a:p>
            <a:pPr algn="r"/>
            <a:r>
              <a:rPr lang="en-US" sz="800" dirty="0"/>
              <a:t>© Elise Butler</a:t>
            </a:r>
          </a:p>
        </p:txBody>
      </p:sp>
      <p:sp>
        <p:nvSpPr>
          <p:cNvPr id="10" name="TextBox 9">
            <a:extLst>
              <a:ext uri="{FF2B5EF4-FFF2-40B4-BE49-F238E27FC236}">
                <a16:creationId xmlns:a16="http://schemas.microsoft.com/office/drawing/2014/main" id="{6E8C7C44-A58B-9548-9122-6FE6615AE435}"/>
              </a:ext>
            </a:extLst>
          </p:cNvPr>
          <p:cNvSpPr txBox="1"/>
          <p:nvPr/>
        </p:nvSpPr>
        <p:spPr>
          <a:xfrm>
            <a:off x="1469605" y="4964146"/>
            <a:ext cx="1085014" cy="430887"/>
          </a:xfrm>
          <a:prstGeom prst="rect">
            <a:avLst/>
          </a:prstGeom>
          <a:noFill/>
        </p:spPr>
        <p:txBody>
          <a:bodyPr wrap="square" rtlCol="0">
            <a:spAutoFit/>
          </a:bodyPr>
          <a:lstStyle/>
          <a:p>
            <a:r>
              <a:rPr lang="en-GB" sz="1050" dirty="0"/>
              <a:t>Support 10 new or existing CNs</a:t>
            </a:r>
          </a:p>
        </p:txBody>
      </p:sp>
      <p:grpSp>
        <p:nvGrpSpPr>
          <p:cNvPr id="17" name="Group 16">
            <a:extLst>
              <a:ext uri="{FF2B5EF4-FFF2-40B4-BE49-F238E27FC236}">
                <a16:creationId xmlns:a16="http://schemas.microsoft.com/office/drawing/2014/main" id="{9C5D85E7-E951-7542-A3EA-6E8F2CD00576}"/>
              </a:ext>
            </a:extLst>
          </p:cNvPr>
          <p:cNvGrpSpPr/>
          <p:nvPr/>
        </p:nvGrpSpPr>
        <p:grpSpPr>
          <a:xfrm>
            <a:off x="836695" y="4779024"/>
            <a:ext cx="755828" cy="555338"/>
            <a:chOff x="6497154" y="1309320"/>
            <a:chExt cx="2489042" cy="1828800"/>
          </a:xfrm>
        </p:grpSpPr>
        <p:pic>
          <p:nvPicPr>
            <p:cNvPr id="11" name="Picture 10">
              <a:extLst>
                <a:ext uri="{FF2B5EF4-FFF2-40B4-BE49-F238E27FC236}">
                  <a16:creationId xmlns:a16="http://schemas.microsoft.com/office/drawing/2014/main" id="{3E98DE5A-0349-494D-8167-FFC4ED319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7396" y="1309320"/>
              <a:ext cx="1828800" cy="1828800"/>
            </a:xfrm>
            <a:prstGeom prst="rect">
              <a:avLst/>
            </a:prstGeom>
          </p:spPr>
        </p:pic>
        <p:pic>
          <p:nvPicPr>
            <p:cNvPr id="12" name="Picture 11">
              <a:extLst>
                <a:ext uri="{FF2B5EF4-FFF2-40B4-BE49-F238E27FC236}">
                  <a16:creationId xmlns:a16="http://schemas.microsoft.com/office/drawing/2014/main" id="{C4106954-6019-F84E-850E-D76108B1D6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7154" y="1309320"/>
              <a:ext cx="1828800" cy="1828800"/>
            </a:xfrm>
            <a:prstGeom prst="rect">
              <a:avLst/>
            </a:prstGeom>
          </p:spPr>
        </p:pic>
      </p:grpSp>
      <p:grpSp>
        <p:nvGrpSpPr>
          <p:cNvPr id="6" name="Group 5">
            <a:extLst>
              <a:ext uri="{FF2B5EF4-FFF2-40B4-BE49-F238E27FC236}">
                <a16:creationId xmlns:a16="http://schemas.microsoft.com/office/drawing/2014/main" id="{5A239436-BA13-654F-8692-6F360B8960F2}"/>
              </a:ext>
            </a:extLst>
          </p:cNvPr>
          <p:cNvGrpSpPr/>
          <p:nvPr/>
        </p:nvGrpSpPr>
        <p:grpSpPr>
          <a:xfrm>
            <a:off x="1009186" y="5383050"/>
            <a:ext cx="961867" cy="555337"/>
            <a:chOff x="2623149" y="5256468"/>
            <a:chExt cx="961867" cy="555337"/>
          </a:xfrm>
        </p:grpSpPr>
        <p:pic>
          <p:nvPicPr>
            <p:cNvPr id="14" name="Picture 13">
              <a:extLst>
                <a:ext uri="{FF2B5EF4-FFF2-40B4-BE49-F238E27FC236}">
                  <a16:creationId xmlns:a16="http://schemas.microsoft.com/office/drawing/2014/main" id="{FEEE2601-1F4D-B64D-ADC4-82DA3336EA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9679" y="5256468"/>
              <a:ext cx="555337" cy="555337"/>
            </a:xfrm>
            <a:prstGeom prst="rect">
              <a:avLst/>
            </a:prstGeom>
          </p:spPr>
        </p:pic>
        <p:pic>
          <p:nvPicPr>
            <p:cNvPr id="15" name="Picture 14">
              <a:extLst>
                <a:ext uri="{FF2B5EF4-FFF2-40B4-BE49-F238E27FC236}">
                  <a16:creationId xmlns:a16="http://schemas.microsoft.com/office/drawing/2014/main" id="{C1EAD051-25A9-5A4F-A324-FBA1E03FCB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0984" y="5256468"/>
              <a:ext cx="555337" cy="555337"/>
            </a:xfrm>
            <a:prstGeom prst="rect">
              <a:avLst/>
            </a:prstGeom>
          </p:spPr>
        </p:pic>
        <p:pic>
          <p:nvPicPr>
            <p:cNvPr id="13" name="Picture 12">
              <a:extLst>
                <a:ext uri="{FF2B5EF4-FFF2-40B4-BE49-F238E27FC236}">
                  <a16:creationId xmlns:a16="http://schemas.microsoft.com/office/drawing/2014/main" id="{40470984-B747-754A-938E-485556259C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23149" y="5256468"/>
              <a:ext cx="555337" cy="555337"/>
            </a:xfrm>
            <a:prstGeom prst="rect">
              <a:avLst/>
            </a:prstGeom>
          </p:spPr>
        </p:pic>
      </p:grpSp>
      <p:sp>
        <p:nvSpPr>
          <p:cNvPr id="22" name="TextBox 21">
            <a:extLst>
              <a:ext uri="{FF2B5EF4-FFF2-40B4-BE49-F238E27FC236}">
                <a16:creationId xmlns:a16="http://schemas.microsoft.com/office/drawing/2014/main" id="{445DB1E5-0358-944F-9230-7C1569B08B61}"/>
              </a:ext>
            </a:extLst>
          </p:cNvPr>
          <p:cNvSpPr txBox="1"/>
          <p:nvPr/>
        </p:nvSpPr>
        <p:spPr>
          <a:xfrm>
            <a:off x="3802772" y="5520720"/>
            <a:ext cx="1154936" cy="430887"/>
          </a:xfrm>
          <a:prstGeom prst="rect">
            <a:avLst/>
          </a:prstGeom>
          <a:noFill/>
        </p:spPr>
        <p:txBody>
          <a:bodyPr wrap="square" rtlCol="0">
            <a:spAutoFit/>
          </a:bodyPr>
          <a:lstStyle/>
          <a:p>
            <a:r>
              <a:rPr lang="en-GB" sz="1050" dirty="0"/>
              <a:t>Collaborate with 5 new partners</a:t>
            </a:r>
          </a:p>
        </p:txBody>
      </p:sp>
      <p:sp>
        <p:nvSpPr>
          <p:cNvPr id="23" name="TextBox 22">
            <a:extLst>
              <a:ext uri="{FF2B5EF4-FFF2-40B4-BE49-F238E27FC236}">
                <a16:creationId xmlns:a16="http://schemas.microsoft.com/office/drawing/2014/main" id="{B9B61D85-C51D-034F-BAE6-FF893AAB036B}"/>
              </a:ext>
            </a:extLst>
          </p:cNvPr>
          <p:cNvSpPr txBox="1"/>
          <p:nvPr/>
        </p:nvSpPr>
        <p:spPr>
          <a:xfrm>
            <a:off x="1880208" y="5423831"/>
            <a:ext cx="1646938" cy="577081"/>
          </a:xfrm>
          <a:prstGeom prst="rect">
            <a:avLst/>
          </a:prstGeom>
          <a:noFill/>
        </p:spPr>
        <p:txBody>
          <a:bodyPr wrap="square" rtlCol="0">
            <a:spAutoFit/>
          </a:bodyPr>
          <a:lstStyle/>
          <a:p>
            <a:r>
              <a:rPr lang="en-GB" sz="1050" dirty="0"/>
              <a:t>Train 300 individuals and deliver more advanced training to 15 CN Leaders </a:t>
            </a:r>
          </a:p>
        </p:txBody>
      </p:sp>
      <p:sp>
        <p:nvSpPr>
          <p:cNvPr id="2" name="Slide Number Placeholder 1">
            <a:extLst>
              <a:ext uri="{FF2B5EF4-FFF2-40B4-BE49-F238E27FC236}">
                <a16:creationId xmlns:a16="http://schemas.microsoft.com/office/drawing/2014/main" id="{07C17DA4-EB65-5147-A783-DE37269A4BBC}"/>
              </a:ext>
            </a:extLst>
          </p:cNvPr>
          <p:cNvSpPr>
            <a:spLocks noGrp="1"/>
          </p:cNvSpPr>
          <p:nvPr>
            <p:ph type="sldNum" sz="quarter" idx="21"/>
          </p:nvPr>
        </p:nvSpPr>
        <p:spPr/>
        <p:txBody>
          <a:bodyPr/>
          <a:lstStyle/>
          <a:p>
            <a:fld id="{9EE1D23A-55C4-7542-8A1B-C225D7430AAE}" type="slidenum">
              <a:rPr lang="uk-UA" altLang="en-US" smtClean="0">
                <a:solidFill>
                  <a:schemeClr val="bg1"/>
                </a:solidFill>
              </a:rPr>
              <a:pPr/>
              <a:t>9</a:t>
            </a:fld>
            <a:endParaRPr lang="uk-UA" altLang="en-US" dirty="0">
              <a:solidFill>
                <a:schemeClr val="bg1"/>
              </a:solidFill>
            </a:endParaRPr>
          </a:p>
        </p:txBody>
      </p:sp>
      <p:sp>
        <p:nvSpPr>
          <p:cNvPr id="5" name="TextBox 4">
            <a:extLst>
              <a:ext uri="{FF2B5EF4-FFF2-40B4-BE49-F238E27FC236}">
                <a16:creationId xmlns:a16="http://schemas.microsoft.com/office/drawing/2014/main" id="{3D468A6C-6B72-5E44-9BCF-F7FE25059668}"/>
              </a:ext>
            </a:extLst>
          </p:cNvPr>
          <p:cNvSpPr txBox="1"/>
          <p:nvPr/>
        </p:nvSpPr>
        <p:spPr>
          <a:xfrm>
            <a:off x="2831536" y="4869332"/>
            <a:ext cx="2374617" cy="577081"/>
          </a:xfrm>
          <a:prstGeom prst="rect">
            <a:avLst/>
          </a:prstGeom>
          <a:noFill/>
        </p:spPr>
        <p:txBody>
          <a:bodyPr wrap="square" rtlCol="0">
            <a:spAutoFit/>
          </a:bodyPr>
          <a:lstStyle/>
          <a:p>
            <a:r>
              <a:rPr lang="en-US" sz="1050" dirty="0"/>
              <a:t>Number of countries and organizations that change policies, regulations, rules, or projects to support CNs</a:t>
            </a:r>
            <a:endParaRPr lang="en-US" sz="1050" dirty="0">
              <a:latin typeface="Hind Regular" panose="02000000000000000000" pitchFamily="2" charset="77"/>
              <a:cs typeface="Hind Regular" panose="02000000000000000000" pitchFamily="2" charset="77"/>
            </a:endParaRPr>
          </a:p>
        </p:txBody>
      </p:sp>
      <p:pic>
        <p:nvPicPr>
          <p:cNvPr id="26" name="Picture 25">
            <a:extLst>
              <a:ext uri="{FF2B5EF4-FFF2-40B4-BE49-F238E27FC236}">
                <a16:creationId xmlns:a16="http://schemas.microsoft.com/office/drawing/2014/main" id="{7B23817C-B88D-614D-B59C-A5D0B61EA4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43134" y="4811437"/>
            <a:ext cx="555337" cy="555337"/>
          </a:xfrm>
          <a:prstGeom prst="rect">
            <a:avLst/>
          </a:prstGeom>
        </p:spPr>
      </p:pic>
      <p:pic>
        <p:nvPicPr>
          <p:cNvPr id="16" name="Picture 15">
            <a:extLst>
              <a:ext uri="{FF2B5EF4-FFF2-40B4-BE49-F238E27FC236}">
                <a16:creationId xmlns:a16="http://schemas.microsoft.com/office/drawing/2014/main" id="{57D4F603-8D4C-2048-AD45-1C57CB5EB7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36301" y="5383050"/>
            <a:ext cx="555337" cy="555337"/>
          </a:xfrm>
          <a:prstGeom prst="rect">
            <a:avLst/>
          </a:prstGeom>
        </p:spPr>
      </p:pic>
      <p:pic>
        <p:nvPicPr>
          <p:cNvPr id="19" name="Picture Placeholder 18" descr="A picture containing person, wall, indoor, playing&#10;&#10;Description automatically generated">
            <a:extLst>
              <a:ext uri="{FF2B5EF4-FFF2-40B4-BE49-F238E27FC236}">
                <a16:creationId xmlns:a16="http://schemas.microsoft.com/office/drawing/2014/main" id="{9F3F63B5-4257-4443-AF41-52590391E9D8}"/>
              </a:ext>
            </a:extLst>
          </p:cNvPr>
          <p:cNvPicPr>
            <a:picLocks noGrp="1" noChangeAspect="1"/>
          </p:cNvPicPr>
          <p:nvPr>
            <p:ph type="pic" sz="quarter" idx="19"/>
          </p:nvPr>
        </p:nvPicPr>
        <p:blipFill>
          <a:blip r:embed="rId9"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450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020 Master-Blu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47C17BFA-036C-5748-BD76-BAC23B00690D}" vid="{C0E6E7A0-5B1C-7B4B-A370-1361185A07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Master-Blue</Template>
  <TotalTime>1653</TotalTime>
  <Words>1679</Words>
  <Application>Microsoft Macintosh PowerPoint</Application>
  <PresentationFormat>Widescreen</PresentationFormat>
  <Paragraphs>182</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Hind Light</vt:lpstr>
      <vt:lpstr>Hind Medium</vt:lpstr>
      <vt:lpstr>Hind Regular</vt:lpstr>
      <vt:lpstr>Hind SemiBold</vt:lpstr>
      <vt:lpstr>2020 Master-Blue</vt:lpstr>
      <vt:lpstr>Special Edition Community Event</vt:lpstr>
      <vt:lpstr>Housekeeping Rules</vt:lpstr>
      <vt:lpstr>The Internet Endures</vt:lpstr>
      <vt:lpstr>PowerPoint Presentation</vt:lpstr>
      <vt:lpstr>Continuing on the path to 2025</vt:lpstr>
      <vt:lpstr>A renewed sense of purpose and urgency</vt:lpstr>
      <vt:lpstr>Overview of our work</vt:lpstr>
      <vt:lpstr>Growing the Internet</vt:lpstr>
      <vt:lpstr>Building Community Networks Each day without Internet connectivity is a day of lost opportunity. </vt:lpstr>
      <vt:lpstr>Fostering Infrastructure and Community Development In many places, Internet access is marked by slow speeds, high costs, and unreliable service. </vt:lpstr>
      <vt:lpstr>Measuring the Internet We can be a leader in helping the world to understand how the Internet is changing. </vt:lpstr>
      <vt:lpstr>Strengthening the Internet</vt:lpstr>
      <vt:lpstr>Promoting the Internet Way of Networking If we don’t consider how our actions could harm the Internet, we risk breaking the underlying foundation that makes it work for everyone. </vt:lpstr>
      <vt:lpstr>Extending Encryption The Internet is under threat - governments around the world are finding new and unique ways to undermine the use of strong encryption.  </vt:lpstr>
      <vt:lpstr>Securing Global Routing Mutually Agreed Norms for Routing Security (MANRS) are vital to our trust of the Internet. </vt:lpstr>
      <vt:lpstr>Preserving the Open Internet Model Open standards are as critical now as they were in the early development of the Internet.</vt:lpstr>
      <vt:lpstr>Empowering People to  Take Action </vt:lpstr>
      <vt:lpstr>Supporting Community Participation People who champion the Internet are at the heart of what we do. </vt:lpstr>
      <vt:lpstr>Building Expertise and Capacity We can build up those who support our mission with knowledge-sharing and learning opportunities. </vt:lpstr>
      <vt:lpstr>Securing Resources for Growth and Greater Impact By cultivating broader financial support for the work of the Internet Society, we can do more, include more people, and ensure our work responds to people’s needs. </vt:lpstr>
      <vt:lpstr>Conclusion  </vt:lpstr>
      <vt:lpstr>PowerPoint Presentation</vt:lpstr>
      <vt:lpstr>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2021</dc:title>
  <dc:creator>Beth Gombala</dc:creator>
  <cp:lastModifiedBy>Ashlyn Elizabeth Wittwer</cp:lastModifiedBy>
  <cp:revision>138</cp:revision>
  <cp:lastPrinted>2016-06-14T17:50:38Z</cp:lastPrinted>
  <dcterms:created xsi:type="dcterms:W3CDTF">2020-11-04T19:01:02Z</dcterms:created>
  <dcterms:modified xsi:type="dcterms:W3CDTF">2021-01-28T11:12:32Z</dcterms:modified>
</cp:coreProperties>
</file>