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0" r:id="rId4"/>
    <p:sldId id="267" r:id="rId5"/>
    <p:sldId id="269" r:id="rId6"/>
    <p:sldId id="268" r:id="rId7"/>
    <p:sldId id="265" r:id="rId8"/>
    <p:sldId id="270" r:id="rId9"/>
    <p:sldId id="271" r:id="rId10"/>
    <p:sldId id="273" r:id="rId11"/>
    <p:sldId id="280" r:id="rId12"/>
    <p:sldId id="272" r:id="rId13"/>
    <p:sldId id="274" r:id="rId14"/>
    <p:sldId id="275" r:id="rId15"/>
    <p:sldId id="281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ind Bold" panose="02000000000000000000" pitchFamily="2" charset="77"/>
      <p:regular r:id="rId22"/>
      <p:bold r:id="rId23"/>
    </p:embeddedFont>
    <p:embeddedFont>
      <p:font typeface="Hind Light" panose="02000000000000000000" pitchFamily="2" charset="77"/>
      <p:regular r:id="rId24"/>
    </p:embeddedFont>
    <p:embeddedFont>
      <p:font typeface="Hind Medium" panose="02000000000000000000" pitchFamily="2" charset="77"/>
      <p:regular r:id="rId25"/>
    </p:embeddedFont>
    <p:embeddedFont>
      <p:font typeface="Hind Medium Bold" panose="02000000000000000000" pitchFamily="2" charset="77"/>
      <p:regular r:id="rId26"/>
    </p:embeddedFont>
    <p:embeddedFont>
      <p:font typeface="Hind Regular" panose="02000000000000000000" pitchFamily="2" charset="77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28"/>
    <a:srgbClr val="00694A"/>
    <a:srgbClr val="00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73187-56A3-1D4F-87D1-649CFDEAB7CB}" type="datetimeFigureOut">
              <a:rPr lang="en-KE" smtClean="0"/>
              <a:t>25/11/2020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719BA-D3A7-5D49-A2C5-92179963DAFC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92983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719BA-D3A7-5D49-A2C5-92179963DAFC}" type="slidenum">
              <a:rPr lang="en-KE" smtClean="0"/>
              <a:t>9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305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19BA-D3A7-5D49-A2C5-92179963DAFC}" type="slidenum">
              <a:rPr lang="en-KE" smtClean="0"/>
              <a:t>15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50858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171575"/>
            <a:ext cx="10518751" cy="209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EFF2EC"/>
                </a:solidFill>
                <a:latin typeface="Hind Bold"/>
              </a:rPr>
              <a:t>Public Funding for Community Networks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32666" y="1028700"/>
            <a:ext cx="2873232" cy="39562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9458" y="1687297"/>
            <a:ext cx="3009842" cy="311094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377690"/>
            <a:ext cx="750570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EFF2EC"/>
                </a:solidFill>
                <a:latin typeface="Hind Light"/>
              </a:rPr>
              <a:t>12:00 – 14:00 UTC</a:t>
            </a:r>
          </a:p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EFF2EC"/>
                </a:solidFill>
                <a:latin typeface="Hind Light"/>
              </a:rPr>
              <a:t>Wednesday 25 November 2020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8B25B24B-64B5-B946-9A1D-1A0EE075A1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F5CAB74-6904-0541-A5D7-9757DA3CB2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8E9FF4E-ECF4-634E-BD1C-1F9FD6B1659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rcRect/>
          <a:stretch>
            <a:fillRect/>
          </a:stretch>
        </p:blipFill>
        <p:spPr>
          <a:xfrm>
            <a:off x="9656534" y="8770150"/>
            <a:ext cx="2764066" cy="1531774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90ABEC8E-0370-49B4-A39A-5079F113C8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334C3E8-0F98-A24A-9074-28A72F0DC6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F9D86A9C-4E2E-784F-A493-233E8D11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B316134-0461-1A49-B14C-4B56283A32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9504134" y="8770150"/>
            <a:ext cx="2764066" cy="1531774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FE61E630-A080-DD4F-AF09-104549DAE83F}"/>
              </a:ext>
            </a:extLst>
          </p:cNvPr>
          <p:cNvGrpSpPr/>
          <p:nvPr/>
        </p:nvGrpSpPr>
        <p:grpSpPr>
          <a:xfrm>
            <a:off x="6212633" y="598613"/>
            <a:ext cx="6500061" cy="1105903"/>
            <a:chOff x="0" y="0"/>
            <a:chExt cx="2198786" cy="374095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665EB0EA-8C5A-E346-B4AE-A3EEA1C4F9D5}"/>
                </a:ext>
              </a:extLst>
            </p:cNvPr>
            <p:cNvSpPr/>
            <p:nvPr/>
          </p:nvSpPr>
          <p:spPr>
            <a:xfrm>
              <a:off x="0" y="0"/>
              <a:ext cx="2198786" cy="374095"/>
            </a:xfrm>
            <a:custGeom>
              <a:avLst/>
              <a:gdLst/>
              <a:ahLst/>
              <a:cxnLst/>
              <a:rect l="l" t="t" r="r" b="b"/>
              <a:pathLst>
                <a:path w="2198786" h="374095">
                  <a:moveTo>
                    <a:pt x="0" y="0"/>
                  </a:moveTo>
                  <a:lnTo>
                    <a:pt x="2198786" y="0"/>
                  </a:lnTo>
                  <a:lnTo>
                    <a:pt x="2198786" y="374095"/>
                  </a:lnTo>
                  <a:lnTo>
                    <a:pt x="0" y="374095"/>
                  </a:lnTo>
                  <a:close/>
                </a:path>
              </a:pathLst>
            </a:custGeom>
            <a:solidFill>
              <a:srgbClr val="EFF2EC"/>
            </a:solidFill>
          </p:spPr>
        </p:sp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7DC3D314-E737-AF48-B7A5-91D491318460}"/>
              </a:ext>
            </a:extLst>
          </p:cNvPr>
          <p:cNvSpPr txBox="1"/>
          <p:nvPr/>
        </p:nvSpPr>
        <p:spPr>
          <a:xfrm>
            <a:off x="1524000" y="3461717"/>
            <a:ext cx="124968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GB" sz="4000" dirty="0">
                <a:solidFill>
                  <a:schemeClr val="bg1"/>
                </a:solidFill>
              </a:rPr>
              <a:t>Your questions to the </a:t>
            </a:r>
            <a:r>
              <a:rPr lang="en-GB" sz="4000" dirty="0" err="1">
                <a:solidFill>
                  <a:schemeClr val="bg1"/>
                </a:solidFill>
              </a:rPr>
              <a:t>panelists</a:t>
            </a:r>
            <a:r>
              <a:rPr lang="en-GB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59EF1B73-27C2-354C-8543-269158DAC703}"/>
              </a:ext>
            </a:extLst>
          </p:cNvPr>
          <p:cNvSpPr txBox="1"/>
          <p:nvPr/>
        </p:nvSpPr>
        <p:spPr>
          <a:xfrm>
            <a:off x="6133743" y="576555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Q &amp; A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421D4797-8EF9-BB4D-8DD4-96B4CA354F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0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334C3E8-0F98-A24A-9074-28A72F0DC6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F9D86A9C-4E2E-784F-A493-233E8D11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B316134-0461-1A49-B14C-4B56283A32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9351734" y="8770150"/>
            <a:ext cx="2764066" cy="1531774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20AB6402-3760-6C44-A0C8-2214FD7FE6B6}"/>
              </a:ext>
            </a:extLst>
          </p:cNvPr>
          <p:cNvSpPr/>
          <p:nvPr/>
        </p:nvSpPr>
        <p:spPr>
          <a:xfrm>
            <a:off x="6096000" y="4037597"/>
            <a:ext cx="6096000" cy="1105903"/>
          </a:xfrm>
          <a:custGeom>
            <a:avLst/>
            <a:gdLst/>
            <a:ahLst/>
            <a:cxnLst/>
            <a:rect l="l" t="t" r="r" b="b"/>
            <a:pathLst>
              <a:path w="2198786" h="374095">
                <a:moveTo>
                  <a:pt x="0" y="0"/>
                </a:moveTo>
                <a:lnTo>
                  <a:pt x="2198786" y="0"/>
                </a:lnTo>
                <a:lnTo>
                  <a:pt x="2198786" y="374095"/>
                </a:lnTo>
                <a:lnTo>
                  <a:pt x="0" y="374095"/>
                </a:lnTo>
                <a:close/>
              </a:path>
            </a:pathLst>
          </a:custGeom>
          <a:solidFill>
            <a:srgbClr val="EFF2EC"/>
          </a:solidFill>
        </p:spPr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2BF005A-138E-0248-8D7A-0C05994140C1}"/>
              </a:ext>
            </a:extLst>
          </p:cNvPr>
          <p:cNvSpPr txBox="1"/>
          <p:nvPr/>
        </p:nvSpPr>
        <p:spPr>
          <a:xfrm>
            <a:off x="5902455" y="4082527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Thank You!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4E57DC5-F668-D645-AF7D-281FDB738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334C3E8-0F98-A24A-9074-28A72F0DC6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13960243" y="8953500"/>
            <a:ext cx="3337157" cy="1112386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F9D86A9C-4E2E-784F-A493-233E8D11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B316134-0461-1A49-B14C-4B56283A32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9732734" y="8770150"/>
            <a:ext cx="2764066" cy="1531774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4C6579E6-6600-1341-BD88-BAD2718FE6C5}"/>
              </a:ext>
            </a:extLst>
          </p:cNvPr>
          <p:cNvGrpSpPr/>
          <p:nvPr/>
        </p:nvGrpSpPr>
        <p:grpSpPr>
          <a:xfrm>
            <a:off x="6212633" y="598613"/>
            <a:ext cx="6500061" cy="1105903"/>
            <a:chOff x="0" y="0"/>
            <a:chExt cx="2198786" cy="374095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05AD154E-4B98-5745-A45A-4352F6642BBC}"/>
                </a:ext>
              </a:extLst>
            </p:cNvPr>
            <p:cNvSpPr/>
            <p:nvPr/>
          </p:nvSpPr>
          <p:spPr>
            <a:xfrm>
              <a:off x="0" y="0"/>
              <a:ext cx="2198786" cy="374095"/>
            </a:xfrm>
            <a:custGeom>
              <a:avLst/>
              <a:gdLst/>
              <a:ahLst/>
              <a:cxnLst/>
              <a:rect l="l" t="t" r="r" b="b"/>
              <a:pathLst>
                <a:path w="2198786" h="374095">
                  <a:moveTo>
                    <a:pt x="0" y="0"/>
                  </a:moveTo>
                  <a:lnTo>
                    <a:pt x="2198786" y="0"/>
                  </a:lnTo>
                  <a:lnTo>
                    <a:pt x="2198786" y="374095"/>
                  </a:lnTo>
                  <a:lnTo>
                    <a:pt x="0" y="374095"/>
                  </a:lnTo>
                  <a:close/>
                </a:path>
              </a:pathLst>
            </a:custGeom>
            <a:solidFill>
              <a:srgbClr val="EFF2EC"/>
            </a:solidFill>
          </p:spPr>
        </p:sp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CE59EBA5-8DFA-F046-BB25-020F65F90F94}"/>
              </a:ext>
            </a:extLst>
          </p:cNvPr>
          <p:cNvSpPr txBox="1"/>
          <p:nvPr/>
        </p:nvSpPr>
        <p:spPr>
          <a:xfrm>
            <a:off x="1524000" y="3461717"/>
            <a:ext cx="16154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en-GB" sz="4000" b="1" dirty="0">
                <a:solidFill>
                  <a:schemeClr val="bg1"/>
                </a:solidFill>
              </a:rPr>
              <a:t>Session 4: Sustainability Models for Community Networks, 27 January 2021</a:t>
            </a:r>
          </a:p>
          <a:p>
            <a:pPr algn="ctr" fontAlgn="base"/>
            <a:endParaRPr lang="en-GB" sz="4000" dirty="0">
              <a:solidFill>
                <a:schemeClr val="bg1"/>
              </a:solidFill>
            </a:endParaRPr>
          </a:p>
          <a:p>
            <a:pPr algn="ctr" fontAlgn="base"/>
            <a:r>
              <a:rPr lang="en-GB" sz="4000" dirty="0">
                <a:solidFill>
                  <a:schemeClr val="bg1"/>
                </a:solidFill>
              </a:rPr>
              <a:t>Registration link will be posted in the Chat-room.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8A6F4CF4-7FC6-D644-B0D7-69106DA24DB0}"/>
              </a:ext>
            </a:extLst>
          </p:cNvPr>
          <p:cNvSpPr txBox="1"/>
          <p:nvPr/>
        </p:nvSpPr>
        <p:spPr>
          <a:xfrm>
            <a:off x="6133743" y="576555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Next Session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667221EF-5830-AB4E-83D5-E5724CFB7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2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334C3E8-0F98-A24A-9074-28A72F0DC6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13884043" y="8953500"/>
            <a:ext cx="3337157" cy="1112386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F9D86A9C-4E2E-784F-A493-233E8D11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B316134-0461-1A49-B14C-4B56283A32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9427934" y="8770150"/>
            <a:ext cx="2764066" cy="153177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25760F5-8826-6C47-A383-2BF38778C1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95800" y="1921736"/>
            <a:ext cx="9296400" cy="6751509"/>
          </a:xfrm>
          <a:prstGeom prst="rect">
            <a:avLst/>
          </a:prstGeom>
          <a:noFill/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60BAC915-53D5-0745-BD14-011C9EA1E0C4}"/>
              </a:ext>
            </a:extLst>
          </p:cNvPr>
          <p:cNvSpPr/>
          <p:nvPr/>
        </p:nvSpPr>
        <p:spPr>
          <a:xfrm>
            <a:off x="228600" y="652714"/>
            <a:ext cx="17907000" cy="1105903"/>
          </a:xfrm>
          <a:custGeom>
            <a:avLst/>
            <a:gdLst/>
            <a:ahLst/>
            <a:cxnLst/>
            <a:rect l="l" t="t" r="r" b="b"/>
            <a:pathLst>
              <a:path w="2198786" h="374095">
                <a:moveTo>
                  <a:pt x="0" y="0"/>
                </a:moveTo>
                <a:lnTo>
                  <a:pt x="2198786" y="0"/>
                </a:lnTo>
                <a:lnTo>
                  <a:pt x="2198786" y="374095"/>
                </a:lnTo>
                <a:lnTo>
                  <a:pt x="0" y="374095"/>
                </a:lnTo>
                <a:close/>
              </a:path>
            </a:pathLst>
          </a:custGeom>
          <a:solidFill>
            <a:srgbClr val="EFF2EC"/>
          </a:solidFill>
        </p:spPr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DC6DE0AC-7896-834E-9A74-C14E8E213A40}"/>
              </a:ext>
            </a:extLst>
          </p:cNvPr>
          <p:cNvSpPr txBox="1"/>
          <p:nvPr/>
        </p:nvSpPr>
        <p:spPr>
          <a:xfrm>
            <a:off x="228600" y="658637"/>
            <a:ext cx="178308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Virtual Social for Community Networks in Africa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031A453-D046-4A43-B502-D679EDCC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6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334C3E8-0F98-A24A-9074-28A72F0DC6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14341243" y="8953500"/>
            <a:ext cx="3337157" cy="1112386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F9D86A9C-4E2E-784F-A493-233E8D11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B316134-0461-1A49-B14C-4B56283A32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9504134" y="8770150"/>
            <a:ext cx="2764066" cy="1531774"/>
          </a:xfrm>
          <a:prstGeom prst="rect">
            <a:avLst/>
          </a:prstGeom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FEC08BD9-6A92-1644-986C-BAE74E979F35}"/>
              </a:ext>
            </a:extLst>
          </p:cNvPr>
          <p:cNvGrpSpPr>
            <a:grpSpLocks noChangeAspect="1"/>
          </p:cNvGrpSpPr>
          <p:nvPr/>
        </p:nvGrpSpPr>
        <p:grpSpPr>
          <a:xfrm>
            <a:off x="6781800" y="1965803"/>
            <a:ext cx="5250171" cy="5250150"/>
            <a:chOff x="0" y="0"/>
            <a:chExt cx="6350000" cy="6349975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B7B66AC-A6F0-5447-BE29-F9C31F4758D6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100" b="-100"/>
              </a:stretch>
            </a:blipFill>
          </p:spPr>
        </p:sp>
      </p:grpSp>
      <p:sp>
        <p:nvSpPr>
          <p:cNvPr id="12" name="TextBox 8">
            <a:extLst>
              <a:ext uri="{FF2B5EF4-FFF2-40B4-BE49-F238E27FC236}">
                <a16:creationId xmlns:a16="http://schemas.microsoft.com/office/drawing/2014/main" id="{6C33C91D-52FF-6046-9986-70DC22A19AA1}"/>
              </a:ext>
            </a:extLst>
          </p:cNvPr>
          <p:cNvSpPr txBox="1"/>
          <p:nvPr/>
        </p:nvSpPr>
        <p:spPr>
          <a:xfrm>
            <a:off x="7507111" y="7418677"/>
            <a:ext cx="4181024" cy="60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64"/>
              </a:lnSpc>
            </a:pPr>
            <a:r>
              <a:rPr lang="en-US" sz="4564" spc="-45" dirty="0" err="1">
                <a:solidFill>
                  <a:srgbClr val="FFFFFF"/>
                </a:solidFill>
                <a:latin typeface="Hind Medium"/>
              </a:rPr>
              <a:t>Michuki</a:t>
            </a:r>
            <a:r>
              <a:rPr lang="en-US" sz="4564" spc="-45" dirty="0">
                <a:solidFill>
                  <a:srgbClr val="FFFFFF"/>
                </a:solidFill>
                <a:latin typeface="Hind Medium"/>
              </a:rPr>
              <a:t> Mwangi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84D4DEAA-7498-1144-8300-FE215342688B}"/>
              </a:ext>
            </a:extLst>
          </p:cNvPr>
          <p:cNvSpPr txBox="1"/>
          <p:nvPr/>
        </p:nvSpPr>
        <p:spPr>
          <a:xfrm>
            <a:off x="7011037" y="8028720"/>
            <a:ext cx="4952363" cy="62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5"/>
              </a:lnSpc>
            </a:pPr>
            <a:r>
              <a:rPr lang="en-US" sz="2355" spc="-23" dirty="0">
                <a:solidFill>
                  <a:srgbClr val="FFFFFF"/>
                </a:solidFill>
                <a:latin typeface="Hind Light"/>
              </a:rPr>
              <a:t>Senior Director, Internet Technology and Development, Internet Society</a:t>
            </a: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23FA337F-3042-0C41-83D4-4BA77E5914D0}"/>
              </a:ext>
            </a:extLst>
          </p:cNvPr>
          <p:cNvSpPr/>
          <p:nvPr/>
        </p:nvSpPr>
        <p:spPr>
          <a:xfrm>
            <a:off x="228600" y="652714"/>
            <a:ext cx="17907000" cy="1105903"/>
          </a:xfrm>
          <a:custGeom>
            <a:avLst/>
            <a:gdLst/>
            <a:ahLst/>
            <a:cxnLst/>
            <a:rect l="l" t="t" r="r" b="b"/>
            <a:pathLst>
              <a:path w="2198786" h="374095">
                <a:moveTo>
                  <a:pt x="0" y="0"/>
                </a:moveTo>
                <a:lnTo>
                  <a:pt x="2198786" y="0"/>
                </a:lnTo>
                <a:lnTo>
                  <a:pt x="2198786" y="374095"/>
                </a:lnTo>
                <a:lnTo>
                  <a:pt x="0" y="374095"/>
                </a:lnTo>
                <a:close/>
              </a:path>
            </a:pathLst>
          </a:custGeom>
          <a:solidFill>
            <a:srgbClr val="EFF2EC"/>
          </a:solidFill>
        </p:spPr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F3827C2-B5C1-1A4E-ADD4-51EB6F1AB5E6}"/>
              </a:ext>
            </a:extLst>
          </p:cNvPr>
          <p:cNvSpPr txBox="1"/>
          <p:nvPr/>
        </p:nvSpPr>
        <p:spPr>
          <a:xfrm>
            <a:off x="228600" y="658637"/>
            <a:ext cx="178308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Virtual Social for Community Networks in Africa</a:t>
            </a: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506B7A7D-3427-7A4B-B6BC-E79091B96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6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334C3E8-0F98-A24A-9074-28A72F0DC6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4112643" y="8953500"/>
            <a:ext cx="3337157" cy="1112386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F9D86A9C-4E2E-784F-A493-233E8D11D2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B316134-0461-1A49-B14C-4B56283A32D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rcRect/>
          <a:stretch>
            <a:fillRect/>
          </a:stretch>
        </p:blipFill>
        <p:spPr>
          <a:xfrm>
            <a:off x="9808934" y="8770150"/>
            <a:ext cx="2764066" cy="1531774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20AB6402-3760-6C44-A0C8-2214FD7FE6B6}"/>
              </a:ext>
            </a:extLst>
          </p:cNvPr>
          <p:cNvSpPr/>
          <p:nvPr/>
        </p:nvSpPr>
        <p:spPr>
          <a:xfrm>
            <a:off x="6096000" y="4037597"/>
            <a:ext cx="6096000" cy="1105903"/>
          </a:xfrm>
          <a:custGeom>
            <a:avLst/>
            <a:gdLst/>
            <a:ahLst/>
            <a:cxnLst/>
            <a:rect l="l" t="t" r="r" b="b"/>
            <a:pathLst>
              <a:path w="2198786" h="374095">
                <a:moveTo>
                  <a:pt x="0" y="0"/>
                </a:moveTo>
                <a:lnTo>
                  <a:pt x="2198786" y="0"/>
                </a:lnTo>
                <a:lnTo>
                  <a:pt x="2198786" y="374095"/>
                </a:lnTo>
                <a:lnTo>
                  <a:pt x="0" y="374095"/>
                </a:lnTo>
                <a:close/>
              </a:path>
            </a:pathLst>
          </a:custGeom>
          <a:solidFill>
            <a:srgbClr val="EFF2EC"/>
          </a:solidFill>
        </p:spPr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2BF005A-138E-0248-8D7A-0C05994140C1}"/>
              </a:ext>
            </a:extLst>
          </p:cNvPr>
          <p:cNvSpPr txBox="1"/>
          <p:nvPr/>
        </p:nvSpPr>
        <p:spPr>
          <a:xfrm>
            <a:off x="5902455" y="4082527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Thank You!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6DF753B6-5EC3-524A-AFCD-8A32714E6F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7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EBE9DE-7B32-9943-B85A-F47B3B17C163}"/>
              </a:ext>
            </a:extLst>
          </p:cNvPr>
          <p:cNvSpPr/>
          <p:nvPr/>
        </p:nvSpPr>
        <p:spPr>
          <a:xfrm>
            <a:off x="1012658" y="2448574"/>
            <a:ext cx="163059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GB" sz="3200" b="1" dirty="0">
                <a:solidFill>
                  <a:schemeClr val="bg1"/>
                </a:solidFill>
                <a:latin typeface="Hind Bold" panose="02000000000000000000" pitchFamily="2" charset="-18"/>
                <a:cs typeface="Hind Bold" panose="02000000000000000000" pitchFamily="2" charset="-18"/>
              </a:rPr>
              <a:t>Welcome Session 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– </a:t>
            </a:r>
            <a:r>
              <a:rPr lang="en-GB" sz="3200" dirty="0" err="1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Verengai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 Mabika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Hind Bold" panose="02000000000000000000" pitchFamily="2" charset="-18"/>
                <a:cs typeface="Hind Bold" panose="02000000000000000000" pitchFamily="2" charset="-18"/>
              </a:rPr>
              <a:t>Opening Session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– Eleanor Sarpong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Hind Bold" panose="02000000000000000000" pitchFamily="2" charset="-18"/>
                <a:cs typeface="Hind Bold" panose="02000000000000000000" pitchFamily="2" charset="-18"/>
              </a:rPr>
              <a:t>Panel Discussion: Public Funding for Community Networks 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– Eleanor Sarpong</a:t>
            </a:r>
          </a:p>
          <a:p>
            <a:pPr fontAlgn="base"/>
            <a:b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</a:br>
            <a:r>
              <a:rPr lang="en-GB" sz="3200" b="1" dirty="0" err="1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Panelists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:</a:t>
            </a:r>
          </a:p>
          <a:p>
            <a:pPr marL="971550" lvl="1" indent="-514350" fontAlgn="base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Dr.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 Charley Lewis </a:t>
            </a:r>
          </a:p>
          <a:p>
            <a:pPr marL="971550" lvl="1" indent="-51435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Nthabiseng Pule</a:t>
            </a:r>
          </a:p>
          <a:p>
            <a:pPr marL="971550" lvl="1" indent="-51435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Victor Asante</a:t>
            </a:r>
          </a:p>
          <a:p>
            <a:pPr lvl="1" fontAlgn="base"/>
            <a:endParaRPr lang="en-GB" sz="3200" dirty="0">
              <a:solidFill>
                <a:schemeClr val="bg1"/>
              </a:solidFill>
              <a:latin typeface="Hind Regular" panose="02000000000000000000" pitchFamily="2" charset="77"/>
              <a:cs typeface="Hind Regular" panose="02000000000000000000" pitchFamily="2" charset="77"/>
            </a:endParaRPr>
          </a:p>
          <a:p>
            <a:pPr marL="514350" indent="-514350" fontAlgn="base">
              <a:buAutoNum type="arabicPeriod" startAt="4"/>
            </a:pPr>
            <a:r>
              <a:rPr lang="en-GB" sz="3200" dirty="0">
                <a:solidFill>
                  <a:schemeClr val="bg1"/>
                </a:solidFill>
                <a:latin typeface="Hind Bold" panose="02000000000000000000" pitchFamily="2" charset="-18"/>
                <a:cs typeface="Hind Bold" panose="02000000000000000000" pitchFamily="2" charset="-18"/>
              </a:rPr>
              <a:t>Q&amp;A Session 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– Eleanor Sarpong</a:t>
            </a:r>
          </a:p>
          <a:p>
            <a:pPr marL="514350" indent="-514350" fontAlgn="base">
              <a:buAutoNum type="arabicPeriod" startAt="4"/>
            </a:pPr>
            <a:r>
              <a:rPr lang="en-GB" sz="3200" dirty="0">
                <a:solidFill>
                  <a:schemeClr val="bg1"/>
                </a:solidFill>
                <a:latin typeface="Hind Bold" panose="02000000000000000000" pitchFamily="2" charset="-18"/>
                <a:cs typeface="Hind Bold" panose="02000000000000000000" pitchFamily="2" charset="-18"/>
              </a:rPr>
              <a:t>Closing Session 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– </a:t>
            </a:r>
            <a:r>
              <a:rPr lang="en-GB" sz="3200" dirty="0" err="1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Verengai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 Mabika</a:t>
            </a:r>
          </a:p>
          <a:p>
            <a:pPr marL="514350" indent="-514350" fontAlgn="base">
              <a:buAutoNum type="arabicPeriod" startAt="4"/>
            </a:pPr>
            <a:r>
              <a:rPr lang="en-GB" sz="3200" dirty="0">
                <a:solidFill>
                  <a:schemeClr val="bg1"/>
                </a:solidFill>
                <a:latin typeface="Hind Bold" panose="02000000000000000000" pitchFamily="2" charset="-18"/>
                <a:cs typeface="Hind Bold" panose="02000000000000000000" pitchFamily="2" charset="-18"/>
              </a:rPr>
              <a:t>Virtual Social Event 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– </a:t>
            </a:r>
            <a:r>
              <a:rPr lang="en-GB" sz="3200" dirty="0" err="1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Michuki</a:t>
            </a: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 Mwangi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8837F70-F9EE-7B41-81E9-6A82F17A0602}"/>
              </a:ext>
            </a:extLst>
          </p:cNvPr>
          <p:cNvSpPr txBox="1"/>
          <p:nvPr/>
        </p:nvSpPr>
        <p:spPr>
          <a:xfrm>
            <a:off x="6133743" y="576555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chemeClr val="bg1">
                    <a:lumMod val="95000"/>
                  </a:schemeClr>
                </a:solidFill>
                <a:latin typeface="Hind Bold Bold"/>
              </a:rPr>
              <a:t>Agenda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BCD8DA6B-976F-154E-835E-41156D031C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8E0DFA96-02DB-994A-87FA-90933BF4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EAC98D7C-9D67-2448-BACA-30A548BDD56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9504134" y="8770150"/>
            <a:ext cx="2764066" cy="1531774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FD9AE62-119E-5945-98D1-16318EB1A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00800" y="7048500"/>
            <a:ext cx="5810682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3600" dirty="0" err="1">
                <a:solidFill>
                  <a:srgbClr val="EFF2EC"/>
                </a:solidFill>
                <a:latin typeface="Hind Medium Bold"/>
              </a:rPr>
              <a:t>Verengai</a:t>
            </a:r>
            <a:r>
              <a:rPr lang="en-US" sz="3600" dirty="0">
                <a:solidFill>
                  <a:srgbClr val="EFF2EC"/>
                </a:solidFill>
                <a:latin typeface="Hind Medium Bold"/>
              </a:rPr>
              <a:t> Mabika </a:t>
            </a:r>
          </a:p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EFF2EC"/>
                </a:solidFill>
                <a:latin typeface="Hind Light" panose="02000000000000000000" pitchFamily="2" charset="77"/>
                <a:cs typeface="Hind Light" panose="02000000000000000000" pitchFamily="2" charset="77"/>
              </a:rPr>
              <a:t>Senior Policy Advisor, Internet Society 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685637" y="2167022"/>
            <a:ext cx="4916726" cy="491670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547D6365-67D7-1341-A43A-5991F53FF5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F93ED2F5-89E0-2043-9CCD-2AF9D7DDA5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DE497DE-5422-7343-847D-4F5BE0CC117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rcRect/>
          <a:stretch>
            <a:fillRect/>
          </a:stretch>
        </p:blipFill>
        <p:spPr>
          <a:xfrm>
            <a:off x="9656534" y="8770150"/>
            <a:ext cx="2764066" cy="1531774"/>
          </a:xfrm>
          <a:prstGeom prst="rect">
            <a:avLst/>
          </a:prstGeom>
        </p:spPr>
      </p:pic>
      <p:grpSp>
        <p:nvGrpSpPr>
          <p:cNvPr id="16" name="Group 3">
            <a:extLst>
              <a:ext uri="{FF2B5EF4-FFF2-40B4-BE49-F238E27FC236}">
                <a16:creationId xmlns:a16="http://schemas.microsoft.com/office/drawing/2014/main" id="{C93A8138-3B4D-F04D-99FF-7D6E4ADEBA62}"/>
              </a:ext>
            </a:extLst>
          </p:cNvPr>
          <p:cNvGrpSpPr/>
          <p:nvPr/>
        </p:nvGrpSpPr>
        <p:grpSpPr>
          <a:xfrm>
            <a:off x="5939455" y="684797"/>
            <a:ext cx="7186427" cy="1105903"/>
            <a:chOff x="0" y="0"/>
            <a:chExt cx="2198786" cy="374095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A58E5265-37BF-9C45-9FDB-BBEFCD439ADB}"/>
                </a:ext>
              </a:extLst>
            </p:cNvPr>
            <p:cNvSpPr/>
            <p:nvPr/>
          </p:nvSpPr>
          <p:spPr>
            <a:xfrm>
              <a:off x="0" y="0"/>
              <a:ext cx="2198786" cy="374095"/>
            </a:xfrm>
            <a:custGeom>
              <a:avLst/>
              <a:gdLst/>
              <a:ahLst/>
              <a:cxnLst/>
              <a:rect l="l" t="t" r="r" b="b"/>
              <a:pathLst>
                <a:path w="2198786" h="374095">
                  <a:moveTo>
                    <a:pt x="0" y="0"/>
                  </a:moveTo>
                  <a:lnTo>
                    <a:pt x="2198786" y="0"/>
                  </a:lnTo>
                  <a:lnTo>
                    <a:pt x="2198786" y="374095"/>
                  </a:lnTo>
                  <a:lnTo>
                    <a:pt x="0" y="374095"/>
                  </a:lnTo>
                  <a:close/>
                </a:path>
              </a:pathLst>
            </a:custGeom>
            <a:solidFill>
              <a:srgbClr val="EFF2EC"/>
            </a:solidFill>
          </p:spPr>
        </p:sp>
      </p:grpSp>
      <p:sp>
        <p:nvSpPr>
          <p:cNvPr id="18" name="TextBox 5">
            <a:extLst>
              <a:ext uri="{FF2B5EF4-FFF2-40B4-BE49-F238E27FC236}">
                <a16:creationId xmlns:a16="http://schemas.microsoft.com/office/drawing/2014/main" id="{7B090C1D-6AF3-C34B-9B58-B9E6D65ACFDF}"/>
              </a:ext>
            </a:extLst>
          </p:cNvPr>
          <p:cNvSpPr txBox="1"/>
          <p:nvPr/>
        </p:nvSpPr>
        <p:spPr>
          <a:xfrm>
            <a:off x="6133743" y="576555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Welcome Session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839FCE-5309-E74C-BA9A-13ED56DA7B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">
            <a:extLst>
              <a:ext uri="{FF2B5EF4-FFF2-40B4-BE49-F238E27FC236}">
                <a16:creationId xmlns:a16="http://schemas.microsoft.com/office/drawing/2014/main" id="{63D97BFC-8F5C-F649-876D-824C8A771C32}"/>
              </a:ext>
            </a:extLst>
          </p:cNvPr>
          <p:cNvGrpSpPr/>
          <p:nvPr/>
        </p:nvGrpSpPr>
        <p:grpSpPr>
          <a:xfrm>
            <a:off x="5410200" y="598613"/>
            <a:ext cx="8112967" cy="1105903"/>
            <a:chOff x="0" y="0"/>
            <a:chExt cx="2198786" cy="374095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A84CDCA5-BDCD-794C-85BF-844722F27A7B}"/>
                </a:ext>
              </a:extLst>
            </p:cNvPr>
            <p:cNvSpPr/>
            <p:nvPr/>
          </p:nvSpPr>
          <p:spPr>
            <a:xfrm>
              <a:off x="0" y="0"/>
              <a:ext cx="2198786" cy="374095"/>
            </a:xfrm>
            <a:custGeom>
              <a:avLst/>
              <a:gdLst/>
              <a:ahLst/>
              <a:cxnLst/>
              <a:rect l="l" t="t" r="r" b="b"/>
              <a:pathLst>
                <a:path w="2198786" h="374095">
                  <a:moveTo>
                    <a:pt x="0" y="0"/>
                  </a:moveTo>
                  <a:lnTo>
                    <a:pt x="2198786" y="0"/>
                  </a:lnTo>
                  <a:lnTo>
                    <a:pt x="2198786" y="374095"/>
                  </a:lnTo>
                  <a:lnTo>
                    <a:pt x="0" y="374095"/>
                  </a:lnTo>
                  <a:close/>
                </a:path>
              </a:pathLst>
            </a:custGeom>
            <a:solidFill>
              <a:srgbClr val="EFF2EC"/>
            </a:solidFill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21823E8-62D3-1E4C-8AC4-B64D71B6F458}"/>
              </a:ext>
            </a:extLst>
          </p:cNvPr>
          <p:cNvSpPr/>
          <p:nvPr/>
        </p:nvSpPr>
        <p:spPr>
          <a:xfrm>
            <a:off x="1676400" y="2324100"/>
            <a:ext cx="155289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</a:rPr>
              <a:t>This session is being recorded and the recording will be made available after the session. It is also streamed live on social media (Facebook, Twitch and Periscope).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Hind Regular" panose="02000000000000000000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</a:rPr>
              <a:t>Engage respectfully and responsibly.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Hind Regular" panose="02000000000000000000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</a:rPr>
              <a:t>When asking questions or speaking, please keep it short, straight to the point and simple.</a:t>
            </a:r>
            <a:b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</a:rPr>
            </a:br>
            <a:endParaRPr lang="en-GB" sz="3200" dirty="0">
              <a:solidFill>
                <a:schemeClr val="bg1"/>
              </a:solidFill>
              <a:latin typeface="Hind Regular" panose="02000000000000000000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</a:rPr>
              <a:t>Kindly format your questions with your first name and country (Emily, Ethiopia; Jesinta, Uganda; Theo, Mali, etc.).</a:t>
            </a:r>
            <a:b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</a:rPr>
            </a:br>
            <a:endParaRPr lang="en-GB" sz="3200" dirty="0">
              <a:solidFill>
                <a:schemeClr val="bg1"/>
              </a:solidFill>
              <a:latin typeface="Hind Regular" panose="02000000000000000000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Hind Regular" panose="02000000000000000000" pitchFamily="2" charset="77"/>
              </a:rPr>
              <a:t>Get familiar with the Internet Society’s Code of Conduct: https://www.internetsociety.org/become-a-member/code-of-conduct/ 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72A0C66F-A0EB-D54B-9926-B216814A3ACC}"/>
              </a:ext>
            </a:extLst>
          </p:cNvPr>
          <p:cNvSpPr txBox="1"/>
          <p:nvPr/>
        </p:nvSpPr>
        <p:spPr>
          <a:xfrm>
            <a:off x="5599354" y="603535"/>
            <a:ext cx="773465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Housekeeping Rules</a:t>
            </a:r>
          </a:p>
        </p:txBody>
      </p:sp>
      <p:pic>
        <p:nvPicPr>
          <p:cNvPr id="31" name="Picture 10">
            <a:extLst>
              <a:ext uri="{FF2B5EF4-FFF2-40B4-BE49-F238E27FC236}">
                <a16:creationId xmlns:a16="http://schemas.microsoft.com/office/drawing/2014/main" id="{913C781E-97C8-164E-AE62-D824E125FD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32" name="Picture 11">
            <a:extLst>
              <a:ext uri="{FF2B5EF4-FFF2-40B4-BE49-F238E27FC236}">
                <a16:creationId xmlns:a16="http://schemas.microsoft.com/office/drawing/2014/main" id="{5D5172D3-3FB1-324A-AC03-1D7361938E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33" name="Picture 12">
            <a:extLst>
              <a:ext uri="{FF2B5EF4-FFF2-40B4-BE49-F238E27FC236}">
                <a16:creationId xmlns:a16="http://schemas.microsoft.com/office/drawing/2014/main" id="{00316F24-4940-3B4E-BA5E-BFE110335E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9525000" y="8770150"/>
            <a:ext cx="2764066" cy="1531774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B3FAAFB-580E-7C41-BB86-3A75E56EA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EE2FF77-C241-8E44-A611-9125BE721A20}"/>
              </a:ext>
            </a:extLst>
          </p:cNvPr>
          <p:cNvSpPr txBox="1"/>
          <p:nvPr/>
        </p:nvSpPr>
        <p:spPr>
          <a:xfrm>
            <a:off x="1012658" y="2475798"/>
            <a:ext cx="9807742" cy="4473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Hind Bold" panose="02000000000000000000" pitchFamily="2" charset="-18"/>
                <a:cs typeface="Hind Bold" panose="02000000000000000000" pitchFamily="2" charset="-18"/>
              </a:rPr>
              <a:t>Social Media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Hind Light" panose="02000000000000000000" pitchFamily="2" charset="-18"/>
                <a:cs typeface="Hind Light" panose="02000000000000000000" pitchFamily="2" charset="-18"/>
              </a:rPr>
              <a:t>#</a:t>
            </a:r>
            <a:r>
              <a:rPr lang="en-US" sz="3200" dirty="0" err="1">
                <a:solidFill>
                  <a:srgbClr val="FFFFFF"/>
                </a:solidFill>
                <a:latin typeface="Hind Light" panose="02000000000000000000" pitchFamily="2" charset="-18"/>
                <a:cs typeface="Hind Light" panose="02000000000000000000" pitchFamily="2" charset="-18"/>
              </a:rPr>
              <a:t>CommunityNetworks</a:t>
            </a:r>
            <a:r>
              <a:rPr lang="en-US" sz="3200" dirty="0">
                <a:solidFill>
                  <a:srgbClr val="FFFFFF"/>
                </a:solidFill>
                <a:latin typeface="Hind Light" panose="02000000000000000000" pitchFamily="2" charset="-18"/>
                <a:cs typeface="Hind Light" panose="02000000000000000000" pitchFamily="2" charset="-18"/>
              </a:rPr>
              <a:t> #</a:t>
            </a:r>
            <a:r>
              <a:rPr lang="en-US" sz="3200" dirty="0" err="1">
                <a:solidFill>
                  <a:srgbClr val="FFFFFF"/>
                </a:solidFill>
                <a:latin typeface="Hind Light" panose="02000000000000000000" pitchFamily="2" charset="-18"/>
                <a:cs typeface="Hind Light" panose="02000000000000000000" pitchFamily="2" charset="-18"/>
              </a:rPr>
              <a:t>SwitchItOn</a:t>
            </a:r>
            <a:endParaRPr lang="en-US" sz="3200" dirty="0">
              <a:solidFill>
                <a:srgbClr val="FFFFFF"/>
              </a:solidFill>
              <a:latin typeface="Hind Light" panose="02000000000000000000" pitchFamily="2" charset="-18"/>
              <a:cs typeface="Hind Light" panose="02000000000000000000" pitchFamily="2" charset="-18"/>
            </a:endParaRP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Hind Bold" panose="02000000000000000000" pitchFamily="2" charset="-18"/>
                <a:cs typeface="Hind Bold" panose="02000000000000000000" pitchFamily="2" charset="-18"/>
              </a:rPr>
              <a:t>Interpretation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Hind Light" panose="02000000000000000000" pitchFamily="2" charset="-18"/>
                <a:cs typeface="Hind Light" panose="02000000000000000000" pitchFamily="2" charset="-18"/>
              </a:rPr>
              <a:t>Audio languages supported: English and French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Hind Bold" panose="02000000000000000000" pitchFamily="2" charset="-18"/>
                <a:cs typeface="Hind Bold" panose="02000000000000000000" pitchFamily="2" charset="-18"/>
              </a:rPr>
              <a:t>Captioning</a:t>
            </a:r>
          </a:p>
          <a:p>
            <a:pPr>
              <a:lnSpc>
                <a:spcPts val="5880"/>
              </a:lnSpc>
            </a:pPr>
            <a:r>
              <a:rPr lang="en-US" sz="3200" dirty="0">
                <a:solidFill>
                  <a:srgbClr val="FFFFFF"/>
                </a:solidFill>
                <a:latin typeface="Hind Light" panose="02000000000000000000" pitchFamily="2" charset="-18"/>
                <a:cs typeface="Hind Light" panose="02000000000000000000" pitchFamily="2" charset="-18"/>
              </a:rPr>
              <a:t>Captioning available in English.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4177623-CEB7-F34B-B024-6595F40F8753}"/>
              </a:ext>
            </a:extLst>
          </p:cNvPr>
          <p:cNvGrpSpPr/>
          <p:nvPr/>
        </p:nvGrpSpPr>
        <p:grpSpPr>
          <a:xfrm>
            <a:off x="6212633" y="598613"/>
            <a:ext cx="6500061" cy="1105903"/>
            <a:chOff x="0" y="0"/>
            <a:chExt cx="2198786" cy="37409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AEAAEED-95C6-5141-8618-CD9D1C8AAE73}"/>
                </a:ext>
              </a:extLst>
            </p:cNvPr>
            <p:cNvSpPr/>
            <p:nvPr/>
          </p:nvSpPr>
          <p:spPr>
            <a:xfrm>
              <a:off x="0" y="0"/>
              <a:ext cx="2198786" cy="374095"/>
            </a:xfrm>
            <a:custGeom>
              <a:avLst/>
              <a:gdLst/>
              <a:ahLst/>
              <a:cxnLst/>
              <a:rect l="l" t="t" r="r" b="b"/>
              <a:pathLst>
                <a:path w="2198786" h="374095">
                  <a:moveTo>
                    <a:pt x="0" y="0"/>
                  </a:moveTo>
                  <a:lnTo>
                    <a:pt x="2198786" y="0"/>
                  </a:lnTo>
                  <a:lnTo>
                    <a:pt x="2198786" y="374095"/>
                  </a:lnTo>
                  <a:lnTo>
                    <a:pt x="0" y="374095"/>
                  </a:lnTo>
                  <a:close/>
                </a:path>
              </a:pathLst>
            </a:custGeom>
            <a:solidFill>
              <a:srgbClr val="EFF2EC"/>
            </a:solidFill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C16F5DB-BF72-0B49-BBF0-06563091A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2247900"/>
            <a:ext cx="7391400" cy="49955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38A9E3ED-86F3-5E48-AB4C-EB7F463C8C00}"/>
              </a:ext>
            </a:extLst>
          </p:cNvPr>
          <p:cNvSpPr txBox="1"/>
          <p:nvPr/>
        </p:nvSpPr>
        <p:spPr>
          <a:xfrm>
            <a:off x="6133743" y="576555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How to Engage</a:t>
            </a:r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253C39C-A1C2-FA49-9AFA-AC6136498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68198" r="7407" b="24559"/>
          <a:stretch/>
        </p:blipFill>
        <p:spPr>
          <a:xfrm>
            <a:off x="3505200" y="7751219"/>
            <a:ext cx="14630400" cy="745081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535EAA65-2DBC-E440-B88E-B8806253D1E7}"/>
              </a:ext>
            </a:extLst>
          </p:cNvPr>
          <p:cNvSpPr/>
          <p:nvPr/>
        </p:nvSpPr>
        <p:spPr>
          <a:xfrm>
            <a:off x="11925656" y="7887597"/>
            <a:ext cx="1104544" cy="608703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tx1"/>
              </a:solidFill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FA1894BB-3007-D94C-93D9-528628264A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88CCA0C5-9B4B-9146-A923-862ED7780C8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CB29BE02-4749-BC4F-863D-C88316C1AF3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rcRect/>
          <a:stretch>
            <a:fillRect/>
          </a:stretch>
        </p:blipFill>
        <p:spPr>
          <a:xfrm>
            <a:off x="9580334" y="8770150"/>
            <a:ext cx="2764066" cy="1531774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BBC1F30-0694-2349-8200-BAFBBEAD97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4F37DA4-E58D-7044-A52B-C9DB734A9157}"/>
              </a:ext>
            </a:extLst>
          </p:cNvPr>
          <p:cNvGrpSpPr/>
          <p:nvPr/>
        </p:nvGrpSpPr>
        <p:grpSpPr>
          <a:xfrm>
            <a:off x="9753600" y="6559004"/>
            <a:ext cx="9676015" cy="2362200"/>
            <a:chOff x="13489734" y="6591300"/>
            <a:chExt cx="9676015" cy="23622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7CFEE5-3FCA-EB4D-81A4-6F11142D1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734" y="6591300"/>
              <a:ext cx="9676015" cy="20952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B34E0E6-36E8-784D-871D-AC785E9FD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800" y="8572500"/>
              <a:ext cx="381000" cy="381000"/>
            </a:xfrm>
            <a:prstGeom prst="rect">
              <a:avLst/>
            </a:prstGeom>
          </p:spPr>
        </p:pic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BE560CC7-67A8-5A4C-8290-EC8BC48EB901}"/>
              </a:ext>
            </a:extLst>
          </p:cNvPr>
          <p:cNvSpPr txBox="1"/>
          <p:nvPr/>
        </p:nvSpPr>
        <p:spPr>
          <a:xfrm>
            <a:off x="1012658" y="2019300"/>
            <a:ext cx="16753973" cy="4539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Hind Bold"/>
              </a:rPr>
              <a:t>Chat-Room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Hind Light"/>
              </a:rPr>
              <a:t>Use the chatroom to discuss with other attendees. Please raise your hand if you want to speak. If not speaking, hit the button to deactivate it. </a:t>
            </a:r>
            <a:br>
              <a:rPr lang="en-US" sz="3200" dirty="0">
                <a:solidFill>
                  <a:schemeClr val="bg1"/>
                </a:solidFill>
                <a:latin typeface="Hind Light"/>
              </a:rPr>
            </a:br>
            <a:endParaRPr lang="en-US" sz="3200" dirty="0">
              <a:solidFill>
                <a:schemeClr val="bg1"/>
              </a:solidFill>
              <a:latin typeface="Hind Light"/>
            </a:endParaRP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Hind Bold"/>
              </a:rPr>
              <a:t>Questions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Hind Light"/>
              </a:rPr>
              <a:t>Post your questions in the Q &amp; A room, not in the Chat-room.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9062A11-7255-1840-A766-773B45ABC85D}"/>
              </a:ext>
            </a:extLst>
          </p:cNvPr>
          <p:cNvGrpSpPr/>
          <p:nvPr/>
        </p:nvGrpSpPr>
        <p:grpSpPr>
          <a:xfrm>
            <a:off x="6212633" y="598613"/>
            <a:ext cx="6500061" cy="1105903"/>
            <a:chOff x="0" y="0"/>
            <a:chExt cx="2198786" cy="37409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7EFE130-2C40-8F4D-B695-DAAC04E8671D}"/>
                </a:ext>
              </a:extLst>
            </p:cNvPr>
            <p:cNvSpPr/>
            <p:nvPr/>
          </p:nvSpPr>
          <p:spPr>
            <a:xfrm>
              <a:off x="0" y="0"/>
              <a:ext cx="2198786" cy="374095"/>
            </a:xfrm>
            <a:custGeom>
              <a:avLst/>
              <a:gdLst/>
              <a:ahLst/>
              <a:cxnLst/>
              <a:rect l="l" t="t" r="r" b="b"/>
              <a:pathLst>
                <a:path w="2198786" h="374095">
                  <a:moveTo>
                    <a:pt x="0" y="0"/>
                  </a:moveTo>
                  <a:lnTo>
                    <a:pt x="2198786" y="0"/>
                  </a:lnTo>
                  <a:lnTo>
                    <a:pt x="2198786" y="374095"/>
                  </a:lnTo>
                  <a:lnTo>
                    <a:pt x="0" y="374095"/>
                  </a:lnTo>
                  <a:close/>
                </a:path>
              </a:pathLst>
            </a:custGeom>
            <a:solidFill>
              <a:srgbClr val="EFF2EC"/>
            </a:solidFill>
          </p:spPr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125A790-9F2B-9442-91AD-96D9A3E13389}"/>
              </a:ext>
            </a:extLst>
          </p:cNvPr>
          <p:cNvSpPr txBox="1"/>
          <p:nvPr/>
        </p:nvSpPr>
        <p:spPr>
          <a:xfrm>
            <a:off x="6096000" y="543869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endParaRPr lang="en-US" sz="6600" dirty="0">
              <a:solidFill>
                <a:srgbClr val="000000"/>
              </a:solidFill>
              <a:latin typeface="Hind Bold" panose="02000000000000000000" pitchFamily="2" charset="-18"/>
              <a:cs typeface="Hind Bold" panose="02000000000000000000" pitchFamily="2" charset="-1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F12129-3DB6-B647-9FFA-5F19F82926F4}"/>
              </a:ext>
            </a:extLst>
          </p:cNvPr>
          <p:cNvGrpSpPr/>
          <p:nvPr/>
        </p:nvGrpSpPr>
        <p:grpSpPr>
          <a:xfrm>
            <a:off x="71862" y="6561250"/>
            <a:ext cx="9677400" cy="2362200"/>
            <a:chOff x="13489733" y="6591300"/>
            <a:chExt cx="9677400" cy="2362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8FF70A-FE82-0046-9777-70BE1B27A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733" y="6591300"/>
              <a:ext cx="9677400" cy="2095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C6094F-B873-5448-B415-974D8081B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800" y="8572500"/>
              <a:ext cx="381000" cy="381000"/>
            </a:xfrm>
            <a:prstGeom prst="rect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3490F3BC-3740-4145-B77B-BDE3D2B7FA5A}"/>
              </a:ext>
            </a:extLst>
          </p:cNvPr>
          <p:cNvSpPr/>
          <p:nvPr/>
        </p:nvSpPr>
        <p:spPr>
          <a:xfrm>
            <a:off x="4038600" y="8059838"/>
            <a:ext cx="1104544" cy="608703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tx1"/>
              </a:solidFill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6EC3858-F779-F541-8EE7-05AE98EC7038}"/>
              </a:ext>
            </a:extLst>
          </p:cNvPr>
          <p:cNvSpPr txBox="1"/>
          <p:nvPr/>
        </p:nvSpPr>
        <p:spPr>
          <a:xfrm>
            <a:off x="6133743" y="576555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How to Engage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840C8132-E525-AA4F-B785-A4E659F8DC5B}"/>
              </a:ext>
            </a:extLst>
          </p:cNvPr>
          <p:cNvSpPr/>
          <p:nvPr/>
        </p:nvSpPr>
        <p:spPr>
          <a:xfrm>
            <a:off x="14636023" y="8039100"/>
            <a:ext cx="1104544" cy="608703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tx1"/>
              </a:solidFill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7500B664-2E51-0143-A7AB-A62FB3FFBD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47740529-10FD-3F4B-92C4-151FAC4B96E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B96346FE-981D-AB4C-80F2-162C6FE9D58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rcRect/>
          <a:stretch>
            <a:fillRect/>
          </a:stretch>
        </p:blipFill>
        <p:spPr>
          <a:xfrm>
            <a:off x="9275534" y="8770150"/>
            <a:ext cx="2764066" cy="1531774"/>
          </a:xfrm>
          <a:prstGeom prst="rect">
            <a:avLst/>
          </a:prstGeom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E5168565-DF8F-8845-955F-F6C6DA0B23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3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75971" y="6978290"/>
            <a:ext cx="5973381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3600" dirty="0">
                <a:solidFill>
                  <a:srgbClr val="EFF2EC"/>
                </a:solidFill>
                <a:latin typeface="Hind Medium Bold"/>
              </a:rPr>
              <a:t>Eleanor Sarpong</a:t>
            </a:r>
          </a:p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EFF2EC"/>
                </a:solidFill>
                <a:latin typeface="Hind Light" panose="02000000000000000000" pitchFamily="2" charset="77"/>
                <a:cs typeface="Hind Light" panose="02000000000000000000" pitchFamily="2" charset="77"/>
              </a:rPr>
              <a:t>Deputy Director and Policy Lead, A4AI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818074" y="2095499"/>
            <a:ext cx="4916726" cy="491670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389" b="-27340"/>
              </a:stretch>
            </a:blipFill>
          </p:spPr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4334C3E8-0F98-A24A-9074-28A72F0DC6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F9D86A9C-4E2E-784F-A493-233E8D11D2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B316134-0461-1A49-B14C-4B56283A32D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rcRect/>
          <a:stretch>
            <a:fillRect/>
          </a:stretch>
        </p:blipFill>
        <p:spPr>
          <a:xfrm>
            <a:off x="9275534" y="8770150"/>
            <a:ext cx="2764066" cy="1531774"/>
          </a:xfrm>
          <a:prstGeom prst="rect">
            <a:avLst/>
          </a:prstGeom>
        </p:spPr>
      </p:pic>
      <p:grpSp>
        <p:nvGrpSpPr>
          <p:cNvPr id="16" name="Group 3">
            <a:extLst>
              <a:ext uri="{FF2B5EF4-FFF2-40B4-BE49-F238E27FC236}">
                <a16:creationId xmlns:a16="http://schemas.microsoft.com/office/drawing/2014/main" id="{7FE053FA-99BA-0042-8816-418061338DCF}"/>
              </a:ext>
            </a:extLst>
          </p:cNvPr>
          <p:cNvGrpSpPr/>
          <p:nvPr/>
        </p:nvGrpSpPr>
        <p:grpSpPr>
          <a:xfrm>
            <a:off x="5939455" y="684797"/>
            <a:ext cx="7186427" cy="1105903"/>
            <a:chOff x="0" y="0"/>
            <a:chExt cx="2198786" cy="374095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0B4EFDA-D6CC-014A-B84F-6E7797B8FDC7}"/>
                </a:ext>
              </a:extLst>
            </p:cNvPr>
            <p:cNvSpPr/>
            <p:nvPr/>
          </p:nvSpPr>
          <p:spPr>
            <a:xfrm>
              <a:off x="0" y="0"/>
              <a:ext cx="2198786" cy="374095"/>
            </a:xfrm>
            <a:custGeom>
              <a:avLst/>
              <a:gdLst/>
              <a:ahLst/>
              <a:cxnLst/>
              <a:rect l="l" t="t" r="r" b="b"/>
              <a:pathLst>
                <a:path w="2198786" h="374095">
                  <a:moveTo>
                    <a:pt x="0" y="0"/>
                  </a:moveTo>
                  <a:lnTo>
                    <a:pt x="2198786" y="0"/>
                  </a:lnTo>
                  <a:lnTo>
                    <a:pt x="2198786" y="374095"/>
                  </a:lnTo>
                  <a:lnTo>
                    <a:pt x="0" y="374095"/>
                  </a:lnTo>
                  <a:close/>
                </a:path>
              </a:pathLst>
            </a:custGeom>
            <a:solidFill>
              <a:srgbClr val="EFF2EC"/>
            </a:solidFill>
          </p:spPr>
        </p:sp>
      </p:grpSp>
      <p:sp>
        <p:nvSpPr>
          <p:cNvPr id="18" name="TextBox 5">
            <a:extLst>
              <a:ext uri="{FF2B5EF4-FFF2-40B4-BE49-F238E27FC236}">
                <a16:creationId xmlns:a16="http://schemas.microsoft.com/office/drawing/2014/main" id="{1D38B948-09C9-4546-8F2B-8955A2E74145}"/>
              </a:ext>
            </a:extLst>
          </p:cNvPr>
          <p:cNvSpPr txBox="1"/>
          <p:nvPr/>
        </p:nvSpPr>
        <p:spPr>
          <a:xfrm>
            <a:off x="6133743" y="576555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Opening Session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78445B-5F0A-B846-91EF-3F7066F431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1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B87906AC-BF7D-694E-826E-002E08D8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843AC886-95FB-EE49-90D0-A99CA778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0E4D6EB7-1FDC-054B-ACCD-CEC2AF1F07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>
            <a:off x="9351734" y="8770150"/>
            <a:ext cx="2764066" cy="1531774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AB4F73B-0841-F848-962D-0D081046CD6D}"/>
              </a:ext>
            </a:extLst>
          </p:cNvPr>
          <p:cNvSpPr txBox="1"/>
          <p:nvPr/>
        </p:nvSpPr>
        <p:spPr>
          <a:xfrm>
            <a:off x="1295400" y="2628900"/>
            <a:ext cx="16162384" cy="6809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GB" sz="40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The objectives of this third event is to expose community networks to the existence of public funding such as universal service/access funds, to facilitate community network development by:</a:t>
            </a:r>
            <a:endParaRPr lang="en-US" sz="2800" dirty="0">
              <a:solidFill>
                <a:schemeClr val="bg1"/>
              </a:solidFill>
              <a:latin typeface="Hind Regular" panose="02000000000000000000" pitchFamily="2" charset="77"/>
              <a:cs typeface="Hind Regular" panose="02000000000000000000" pitchFamily="2" charset="77"/>
            </a:endParaRP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Explaining the nature of such funds	</a:t>
            </a: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Exploring the mandates they have</a:t>
            </a: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Identifying case histories of interaction between funds and CNs</a:t>
            </a: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Hind Regular" panose="02000000000000000000" pitchFamily="2" charset="77"/>
                <a:cs typeface="Hind Regular" panose="02000000000000000000" pitchFamily="2" charset="77"/>
              </a:rPr>
              <a:t>Identifying possible existing partnerships.</a:t>
            </a:r>
          </a:p>
          <a:p>
            <a:pPr marL="571500" indent="-571500" algn="ctr">
              <a:lnSpc>
                <a:spcPts val="5880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Hind Regular" panose="02000000000000000000" pitchFamily="2" charset="77"/>
              <a:cs typeface="Hind Regular" panose="02000000000000000000" pitchFamily="2" charset="77"/>
            </a:endParaRPr>
          </a:p>
          <a:p>
            <a:pPr marL="571500" indent="-571500" algn="ctr">
              <a:lnSpc>
                <a:spcPts val="5880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Hind Regular" panose="02000000000000000000" pitchFamily="2" charset="77"/>
              <a:cs typeface="Hind Regular" panose="02000000000000000000" pitchFamily="2" charset="77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FB589A5C-9972-9E44-B782-6D0F69A229D5}"/>
              </a:ext>
            </a:extLst>
          </p:cNvPr>
          <p:cNvGrpSpPr/>
          <p:nvPr/>
        </p:nvGrpSpPr>
        <p:grpSpPr>
          <a:xfrm>
            <a:off x="5434741" y="598613"/>
            <a:ext cx="7277954" cy="1105903"/>
            <a:chOff x="0" y="0"/>
            <a:chExt cx="2198786" cy="374095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01E1F73-542C-8B42-AB7C-DD08AF6D94DC}"/>
                </a:ext>
              </a:extLst>
            </p:cNvPr>
            <p:cNvSpPr/>
            <p:nvPr/>
          </p:nvSpPr>
          <p:spPr>
            <a:xfrm>
              <a:off x="0" y="0"/>
              <a:ext cx="2198786" cy="374095"/>
            </a:xfrm>
            <a:custGeom>
              <a:avLst/>
              <a:gdLst/>
              <a:ahLst/>
              <a:cxnLst/>
              <a:rect l="l" t="t" r="r" b="b"/>
              <a:pathLst>
                <a:path w="2198786" h="374095">
                  <a:moveTo>
                    <a:pt x="0" y="0"/>
                  </a:moveTo>
                  <a:lnTo>
                    <a:pt x="2198786" y="0"/>
                  </a:lnTo>
                  <a:lnTo>
                    <a:pt x="2198786" y="374095"/>
                  </a:lnTo>
                  <a:lnTo>
                    <a:pt x="0" y="374095"/>
                  </a:lnTo>
                  <a:close/>
                </a:path>
              </a:pathLst>
            </a:custGeom>
            <a:solidFill>
              <a:srgbClr val="EFF2EC"/>
            </a:solidFill>
          </p:spPr>
        </p:sp>
      </p:grpSp>
      <p:sp>
        <p:nvSpPr>
          <p:cNvPr id="8" name="TextBox 5">
            <a:extLst>
              <a:ext uri="{FF2B5EF4-FFF2-40B4-BE49-F238E27FC236}">
                <a16:creationId xmlns:a16="http://schemas.microsoft.com/office/drawing/2014/main" id="{856BB138-C05A-9C4F-80EF-CC33982BCB28}"/>
              </a:ext>
            </a:extLst>
          </p:cNvPr>
          <p:cNvSpPr txBox="1"/>
          <p:nvPr/>
        </p:nvSpPr>
        <p:spPr>
          <a:xfrm>
            <a:off x="5434741" y="576555"/>
            <a:ext cx="735684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Session Objectives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90C4222C-A9C1-E949-8A2A-261093CB89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7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">
            <a:extLst>
              <a:ext uri="{FF2B5EF4-FFF2-40B4-BE49-F238E27FC236}">
                <a16:creationId xmlns:a16="http://schemas.microsoft.com/office/drawing/2014/main" id="{7FE053FA-99BA-0042-8816-418061338DCF}"/>
              </a:ext>
            </a:extLst>
          </p:cNvPr>
          <p:cNvGrpSpPr/>
          <p:nvPr/>
        </p:nvGrpSpPr>
        <p:grpSpPr>
          <a:xfrm>
            <a:off x="5939455" y="222542"/>
            <a:ext cx="7186427" cy="1105903"/>
            <a:chOff x="0" y="0"/>
            <a:chExt cx="2198786" cy="374095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0B4EFDA-D6CC-014A-B84F-6E7797B8FDC7}"/>
                </a:ext>
              </a:extLst>
            </p:cNvPr>
            <p:cNvSpPr/>
            <p:nvPr/>
          </p:nvSpPr>
          <p:spPr>
            <a:xfrm>
              <a:off x="0" y="0"/>
              <a:ext cx="2198786" cy="374095"/>
            </a:xfrm>
            <a:custGeom>
              <a:avLst/>
              <a:gdLst/>
              <a:ahLst/>
              <a:cxnLst/>
              <a:rect l="l" t="t" r="r" b="b"/>
              <a:pathLst>
                <a:path w="2198786" h="374095">
                  <a:moveTo>
                    <a:pt x="0" y="0"/>
                  </a:moveTo>
                  <a:lnTo>
                    <a:pt x="2198786" y="0"/>
                  </a:lnTo>
                  <a:lnTo>
                    <a:pt x="2198786" y="374095"/>
                  </a:lnTo>
                  <a:lnTo>
                    <a:pt x="0" y="374095"/>
                  </a:lnTo>
                  <a:close/>
                </a:path>
              </a:pathLst>
            </a:custGeom>
            <a:solidFill>
              <a:srgbClr val="EFF2EC"/>
            </a:solidFill>
          </p:spPr>
        </p:sp>
      </p:grpSp>
      <p:sp>
        <p:nvSpPr>
          <p:cNvPr id="18" name="TextBox 5">
            <a:extLst>
              <a:ext uri="{FF2B5EF4-FFF2-40B4-BE49-F238E27FC236}">
                <a16:creationId xmlns:a16="http://schemas.microsoft.com/office/drawing/2014/main" id="{1D38B948-09C9-4546-8F2B-8955A2E74145}"/>
              </a:ext>
            </a:extLst>
          </p:cNvPr>
          <p:cNvSpPr txBox="1"/>
          <p:nvPr/>
        </p:nvSpPr>
        <p:spPr>
          <a:xfrm>
            <a:off x="6133743" y="114300"/>
            <a:ext cx="665783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C1C2C"/>
                </a:solidFill>
                <a:latin typeface="Hind Bold Bold"/>
              </a:rPr>
              <a:t>Panel Discussion</a:t>
            </a: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9EC5D6D7-BCD2-0546-8352-9EEFFE08FD15}"/>
              </a:ext>
            </a:extLst>
          </p:cNvPr>
          <p:cNvGrpSpPr>
            <a:grpSpLocks noChangeAspect="1"/>
          </p:cNvGrpSpPr>
          <p:nvPr/>
        </p:nvGrpSpPr>
        <p:grpSpPr>
          <a:xfrm>
            <a:off x="1295400" y="3090399"/>
            <a:ext cx="3661913" cy="3661897"/>
            <a:chOff x="0" y="-528513"/>
            <a:chExt cx="6350000" cy="6349973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D34B641-CB38-B847-8390-717DBF75B1AC}"/>
                </a:ext>
              </a:extLst>
            </p:cNvPr>
            <p:cNvSpPr/>
            <p:nvPr/>
          </p:nvSpPr>
          <p:spPr>
            <a:xfrm>
              <a:off x="0" y="-528513"/>
              <a:ext cx="6350000" cy="6349973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2849" r="-54927"/>
              </a:stretch>
            </a:blipFill>
          </p:spPr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2E3D1D86-0BAA-8146-BDB2-454DAB982790}"/>
              </a:ext>
            </a:extLst>
          </p:cNvPr>
          <p:cNvGrpSpPr>
            <a:grpSpLocks noChangeAspect="1"/>
          </p:cNvGrpSpPr>
          <p:nvPr/>
        </p:nvGrpSpPr>
        <p:grpSpPr>
          <a:xfrm>
            <a:off x="7543800" y="3086100"/>
            <a:ext cx="3661913" cy="3661899"/>
            <a:chOff x="0" y="0"/>
            <a:chExt cx="6350000" cy="6349975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4406CB06-7121-2341-95BE-D79BCB42277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79" r="-1679"/>
              </a:stretch>
            </a:blipFill>
          </p:spPr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AEA5CB3E-BC9F-C24E-9CA9-EED85BC4075D}"/>
              </a:ext>
            </a:extLst>
          </p:cNvPr>
          <p:cNvGrpSpPr>
            <a:grpSpLocks noChangeAspect="1"/>
          </p:cNvGrpSpPr>
          <p:nvPr/>
        </p:nvGrpSpPr>
        <p:grpSpPr>
          <a:xfrm>
            <a:off x="13559288" y="3162302"/>
            <a:ext cx="3661912" cy="3661897"/>
            <a:chOff x="0" y="0"/>
            <a:chExt cx="6350000" cy="6349975"/>
          </a:xfrm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6C04BA3-DEA6-F44B-8E0C-36BC306703E9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3" name="TextBox 17">
            <a:extLst>
              <a:ext uri="{FF2B5EF4-FFF2-40B4-BE49-F238E27FC236}">
                <a16:creationId xmlns:a16="http://schemas.microsoft.com/office/drawing/2014/main" id="{E9153240-3EB5-A340-8FA3-F4900E44ADF5}"/>
              </a:ext>
            </a:extLst>
          </p:cNvPr>
          <p:cNvSpPr txBox="1"/>
          <p:nvPr/>
        </p:nvSpPr>
        <p:spPr>
          <a:xfrm>
            <a:off x="13335000" y="6899828"/>
            <a:ext cx="4809417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Hind Medium Bold"/>
              </a:rPr>
              <a:t>Dr. Charley Lewis </a:t>
            </a:r>
          </a:p>
          <a:p>
            <a:pPr algn="ctr">
              <a:lnSpc>
                <a:spcPts val="3359"/>
              </a:lnSpc>
            </a:pPr>
            <a:r>
              <a:rPr lang="en-US" sz="2799" dirty="0">
                <a:solidFill>
                  <a:schemeClr val="bg1">
                    <a:lumMod val="95000"/>
                  </a:schemeClr>
                </a:solidFill>
                <a:latin typeface="Hind Light" panose="02000000000000000000" pitchFamily="2" charset="77"/>
                <a:cs typeface="Hind Light" panose="02000000000000000000" pitchFamily="2" charset="77"/>
              </a:rPr>
              <a:t>Independent Analyst, Research and Educator 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EE2CF242-42B4-5E42-8522-932A3A6DB143}"/>
              </a:ext>
            </a:extLst>
          </p:cNvPr>
          <p:cNvSpPr txBox="1"/>
          <p:nvPr/>
        </p:nvSpPr>
        <p:spPr>
          <a:xfrm>
            <a:off x="200301" y="6824199"/>
            <a:ext cx="6276699" cy="1762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Hind Medium Bold"/>
              </a:rPr>
              <a:t>Victor Asante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Hind Medium Bold"/>
              </a:rPr>
              <a:t> </a:t>
            </a:r>
          </a:p>
          <a:p>
            <a:pPr algn="ctr">
              <a:lnSpc>
                <a:spcPts val="24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Hind Light"/>
              </a:rPr>
              <a:t>Senior manager, Research, Monitoring and Evaluation, Ghana’s Universal Service Fund-Ghana Investment Fund for Electronic Communications (GIFEC).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35BD0EC5-192B-7B49-A5FF-C8B1F9DE11F6}"/>
              </a:ext>
            </a:extLst>
          </p:cNvPr>
          <p:cNvSpPr txBox="1"/>
          <p:nvPr/>
        </p:nvSpPr>
        <p:spPr>
          <a:xfrm>
            <a:off x="6553200" y="6824199"/>
            <a:ext cx="6276699" cy="1454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Hind Medium Bold"/>
              </a:rPr>
              <a:t>Nthabiseng Pule </a:t>
            </a:r>
          </a:p>
          <a:p>
            <a:pPr algn="ctr">
              <a:lnSpc>
                <a:spcPts val="24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Hind Light" panose="02000000000000000000" pitchFamily="2" charset="77"/>
                <a:cs typeface="Hind Light" panose="02000000000000000000" pitchFamily="2" charset="77"/>
              </a:rPr>
              <a:t>Outreach Manager, the Cybersecurity Capacity Centre for Southern Africa (C3SA), former Head of Lesotho USF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49F19205-CFB2-FA4F-8312-CF1458164F64}"/>
              </a:ext>
            </a:extLst>
          </p:cNvPr>
          <p:cNvSpPr txBox="1"/>
          <p:nvPr/>
        </p:nvSpPr>
        <p:spPr>
          <a:xfrm>
            <a:off x="5073282" y="1532572"/>
            <a:ext cx="8778759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spc="230" dirty="0">
                <a:solidFill>
                  <a:srgbClr val="EFF2EC"/>
                </a:solidFill>
                <a:latin typeface="Hind Bold"/>
              </a:rPr>
              <a:t>Public Funding for Community Networks</a:t>
            </a: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E5B9E62A-8C26-1549-9F49-5175FCC0919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rcRect/>
          <a:stretch>
            <a:fillRect/>
          </a:stretch>
        </p:blipFill>
        <p:spPr>
          <a:xfrm>
            <a:off x="13663427" y="8953500"/>
            <a:ext cx="3337157" cy="1112386"/>
          </a:xfrm>
          <a:prstGeom prst="rect">
            <a:avLst/>
          </a:prstGeom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F7DCEB18-48AC-BC45-93B9-870F7535EDF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0000"/>
          </a:blip>
          <a:srcRect/>
          <a:stretch>
            <a:fillRect/>
          </a:stretch>
        </p:blipFill>
        <p:spPr>
          <a:xfrm>
            <a:off x="1012658" y="8961790"/>
            <a:ext cx="3102882" cy="1099964"/>
          </a:xfrm>
          <a:prstGeom prst="rect">
            <a:avLst/>
          </a:prstGeom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9A2E6130-E542-734E-B5CF-11F75F127D9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0"/>
          </a:blip>
          <a:srcRect/>
          <a:stretch>
            <a:fillRect/>
          </a:stretch>
        </p:blipFill>
        <p:spPr>
          <a:xfrm>
            <a:off x="9808934" y="8770150"/>
            <a:ext cx="2764066" cy="1531774"/>
          </a:xfrm>
          <a:prstGeom prst="rect">
            <a:avLst/>
          </a:prstGeom>
        </p:spPr>
      </p:pic>
      <p:pic>
        <p:nvPicPr>
          <p:cNvPr id="32" name="Picture 11">
            <a:extLst>
              <a:ext uri="{FF2B5EF4-FFF2-40B4-BE49-F238E27FC236}">
                <a16:creationId xmlns:a16="http://schemas.microsoft.com/office/drawing/2014/main" id="{13679613-0A54-0B48-A2C3-CE53B9FF8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9" y="8961790"/>
            <a:ext cx="4013071" cy="1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55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450</Words>
  <Application>Microsoft Macintosh PowerPoint</Application>
  <PresentationFormat>Custom</PresentationFormat>
  <Paragraphs>69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Hind Bold</vt:lpstr>
      <vt:lpstr>Hind Regular</vt:lpstr>
      <vt:lpstr>Hind Light</vt:lpstr>
      <vt:lpstr>Hind Medium Bold</vt:lpstr>
      <vt:lpstr>Hind Bold Bold</vt:lpstr>
      <vt:lpstr>Calibri</vt:lpstr>
      <vt:lpstr>Arial</vt:lpstr>
      <vt:lpstr>Hind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Holding Slide CN Summit</dc:title>
  <dc:creator>Marguerite Bertine PAPANA</dc:creator>
  <cp:lastModifiedBy>Israel Nyoh</cp:lastModifiedBy>
  <cp:revision>27</cp:revision>
  <dcterms:created xsi:type="dcterms:W3CDTF">2006-08-16T00:00:00Z</dcterms:created>
  <dcterms:modified xsi:type="dcterms:W3CDTF">2020-11-25T16:20:47Z</dcterms:modified>
  <dc:identifier>DAELVvAq9Jk</dc:identifier>
</cp:coreProperties>
</file>