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74" r:id="rId2"/>
    <p:sldId id="275" r:id="rId3"/>
    <p:sldId id="276" r:id="rId4"/>
    <p:sldId id="282" r:id="rId5"/>
    <p:sldId id="283" r:id="rId6"/>
    <p:sldId id="284" r:id="rId7"/>
    <p:sldId id="285" r:id="rId8"/>
    <p:sldId id="286" r:id="rId9"/>
  </p:sldIdLst>
  <p:sldSz cx="18288000" cy="10287000"/>
  <p:notesSz cx="6858000" cy="9144000"/>
  <p:embeddedFontLst>
    <p:embeddedFont>
      <p:font typeface="Hind Bold" panose="02000000000000000000" pitchFamily="2" charset="-18"/>
      <p:bold r:id="rId11"/>
    </p:embeddedFont>
    <p:embeddedFont>
      <p:font typeface="Hind Regular" panose="02000000000000000000" pitchFamily="2" charset="-18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0164" autoAdjust="0"/>
  </p:normalViewPr>
  <p:slideViewPr>
    <p:cSldViewPr>
      <p:cViewPr varScale="1">
        <p:scale>
          <a:sx n="63" d="100"/>
          <a:sy n="63" d="100"/>
        </p:scale>
        <p:origin x="750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73187-56A3-1D4F-87D1-649CFDEAB7CB}" type="datetimeFigureOut">
              <a:rPr lang="aa-ET" smtClean="0"/>
              <a:t>24/11/2020</a:t>
            </a:fld>
            <a:endParaRPr lang="aa-E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719BA-D3A7-5D49-A2C5-92179963DAFC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92983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719BA-D3A7-5D49-A2C5-92179963DAFC}" type="slidenum">
              <a:rPr lang="aa-ET" smtClean="0"/>
              <a:t>3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086484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719BA-D3A7-5D49-A2C5-92179963DAFC}" type="slidenum">
              <a:rPr lang="aa-ET" smtClean="0"/>
              <a:t>4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80645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719BA-D3A7-5D49-A2C5-92179963DAFC}" type="slidenum">
              <a:rPr lang="aa-ET" smtClean="0"/>
              <a:t>5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553649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719BA-D3A7-5D49-A2C5-92179963DAFC}" type="slidenum">
              <a:rPr lang="aa-ET" smtClean="0"/>
              <a:t>6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713079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719BA-D3A7-5D49-A2C5-92179963DAFC}" type="slidenum">
              <a:rPr lang="aa-ET" smtClean="0"/>
              <a:t>7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776050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719BA-D3A7-5D49-A2C5-92179963DAFC}" type="slidenum">
              <a:rPr lang="aa-ET" smtClean="0"/>
              <a:t>8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65476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mp4"/><Relationship Id="rId7" Type="http://schemas.openxmlformats.org/officeDocument/2006/relationships/image" Target="../media/image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video" Target="../media/media3.mp4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8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4334C3E8-0F98-A24A-9074-28A72F0DC6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>
          <a:xfrm>
            <a:off x="13663427" y="8953500"/>
            <a:ext cx="3337157" cy="1112386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F9D86A9C-4E2E-784F-A493-233E8D11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rcRect/>
          <a:stretch>
            <a:fillRect/>
          </a:stretch>
        </p:blipFill>
        <p:spPr>
          <a:xfrm>
            <a:off x="1012658" y="8961790"/>
            <a:ext cx="3102882" cy="1099964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3B316134-0461-1A49-B14C-4B56283A32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rcRect/>
          <a:stretch>
            <a:fillRect/>
          </a:stretch>
        </p:blipFill>
        <p:spPr>
          <a:xfrm>
            <a:off x="7772400" y="8770150"/>
            <a:ext cx="2764066" cy="1531774"/>
          </a:xfrm>
          <a:prstGeom prst="rect">
            <a:avLst/>
          </a:prstGeom>
        </p:spPr>
      </p:pic>
      <p:grpSp>
        <p:nvGrpSpPr>
          <p:cNvPr id="27" name="Group 3">
            <a:extLst>
              <a:ext uri="{FF2B5EF4-FFF2-40B4-BE49-F238E27FC236}">
                <a16:creationId xmlns:a16="http://schemas.microsoft.com/office/drawing/2014/main" xmlns="" id="{4C6579E6-6600-1341-BD88-BAD2718FE6C5}"/>
              </a:ext>
            </a:extLst>
          </p:cNvPr>
          <p:cNvGrpSpPr/>
          <p:nvPr/>
        </p:nvGrpSpPr>
        <p:grpSpPr>
          <a:xfrm>
            <a:off x="1317458" y="598613"/>
            <a:ext cx="15827542" cy="1105903"/>
            <a:chOff x="0" y="0"/>
            <a:chExt cx="2198786" cy="374095"/>
          </a:xfrm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xmlns="" id="{05AD154E-4B98-5745-A45A-4352F6642BBC}"/>
                </a:ext>
              </a:extLst>
            </p:cNvPr>
            <p:cNvSpPr/>
            <p:nvPr/>
          </p:nvSpPr>
          <p:spPr>
            <a:xfrm>
              <a:off x="0" y="0"/>
              <a:ext cx="2198786" cy="374095"/>
            </a:xfrm>
            <a:custGeom>
              <a:avLst/>
              <a:gdLst/>
              <a:ahLst/>
              <a:cxnLst/>
              <a:rect l="l" t="t" r="r" b="b"/>
              <a:pathLst>
                <a:path w="2198786" h="374095">
                  <a:moveTo>
                    <a:pt x="0" y="0"/>
                  </a:moveTo>
                  <a:lnTo>
                    <a:pt x="2198786" y="0"/>
                  </a:lnTo>
                  <a:lnTo>
                    <a:pt x="2198786" y="374095"/>
                  </a:lnTo>
                  <a:lnTo>
                    <a:pt x="0" y="374095"/>
                  </a:lnTo>
                  <a:close/>
                </a:path>
              </a:pathLst>
            </a:custGeom>
            <a:solidFill>
              <a:srgbClr val="EFF2EC"/>
            </a:solidFill>
          </p:spPr>
        </p:sp>
      </p:grpSp>
      <p:sp>
        <p:nvSpPr>
          <p:cNvPr id="30" name="TextBox 5">
            <a:extLst>
              <a:ext uri="{FF2B5EF4-FFF2-40B4-BE49-F238E27FC236}">
                <a16:creationId xmlns:a16="http://schemas.microsoft.com/office/drawing/2014/main" xmlns="" id="{8A6F4CF4-7FC6-D644-B0D7-69106DA24DB0}"/>
              </a:ext>
            </a:extLst>
          </p:cNvPr>
          <p:cNvSpPr txBox="1"/>
          <p:nvPr/>
        </p:nvSpPr>
        <p:spPr>
          <a:xfrm>
            <a:off x="228600" y="658637"/>
            <a:ext cx="17830800" cy="1073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5400" dirty="0">
                <a:solidFill>
                  <a:srgbClr val="0C1C2C"/>
                </a:solidFill>
                <a:latin typeface="Hind Bold" panose="02000000000000000000" pitchFamily="2" charset="-18"/>
                <a:cs typeface="Hind Bold" panose="02000000000000000000" pitchFamily="2" charset="-18"/>
              </a:rPr>
              <a:t>Virtual Social for Community Networks in Africa</a:t>
            </a:r>
            <a:endParaRPr lang="en-US" sz="5400" dirty="0">
              <a:solidFill>
                <a:srgbClr val="0C1C2C"/>
              </a:solidFill>
              <a:latin typeface="Hind Bold" panose="02000000000000000000" pitchFamily="2" charset="-18"/>
              <a:cs typeface="Hind Bold" panose="02000000000000000000" pitchFamily="2" charset="-18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025760F5-8826-6C47-A383-2BF38778C1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54995" y="1921736"/>
            <a:ext cx="9296400" cy="675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66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8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4334C3E8-0F98-A24A-9074-28A72F0DC6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>
          <a:xfrm>
            <a:off x="13663427" y="8953500"/>
            <a:ext cx="3337157" cy="1112386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F9D86A9C-4E2E-784F-A493-233E8D11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rcRect/>
          <a:stretch>
            <a:fillRect/>
          </a:stretch>
        </p:blipFill>
        <p:spPr>
          <a:xfrm>
            <a:off x="1012658" y="8961790"/>
            <a:ext cx="3102882" cy="1099964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3B316134-0461-1A49-B14C-4B56283A32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rcRect/>
          <a:stretch>
            <a:fillRect/>
          </a:stretch>
        </p:blipFill>
        <p:spPr>
          <a:xfrm>
            <a:off x="7772400" y="8770150"/>
            <a:ext cx="2764066" cy="1531774"/>
          </a:xfrm>
          <a:prstGeom prst="rect">
            <a:avLst/>
          </a:prstGeom>
        </p:spPr>
      </p:pic>
      <p:grpSp>
        <p:nvGrpSpPr>
          <p:cNvPr id="27" name="Group 3">
            <a:extLst>
              <a:ext uri="{FF2B5EF4-FFF2-40B4-BE49-F238E27FC236}">
                <a16:creationId xmlns:a16="http://schemas.microsoft.com/office/drawing/2014/main" xmlns="" id="{4C6579E6-6600-1341-BD88-BAD2718FE6C5}"/>
              </a:ext>
            </a:extLst>
          </p:cNvPr>
          <p:cNvGrpSpPr/>
          <p:nvPr/>
        </p:nvGrpSpPr>
        <p:grpSpPr>
          <a:xfrm>
            <a:off x="1317458" y="598613"/>
            <a:ext cx="15827542" cy="1105903"/>
            <a:chOff x="0" y="0"/>
            <a:chExt cx="2198786" cy="374095"/>
          </a:xfrm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xmlns="" id="{05AD154E-4B98-5745-A45A-4352F6642BBC}"/>
                </a:ext>
              </a:extLst>
            </p:cNvPr>
            <p:cNvSpPr/>
            <p:nvPr/>
          </p:nvSpPr>
          <p:spPr>
            <a:xfrm>
              <a:off x="0" y="0"/>
              <a:ext cx="2198786" cy="374095"/>
            </a:xfrm>
            <a:custGeom>
              <a:avLst/>
              <a:gdLst/>
              <a:ahLst/>
              <a:cxnLst/>
              <a:rect l="l" t="t" r="r" b="b"/>
              <a:pathLst>
                <a:path w="2198786" h="374095">
                  <a:moveTo>
                    <a:pt x="0" y="0"/>
                  </a:moveTo>
                  <a:lnTo>
                    <a:pt x="2198786" y="0"/>
                  </a:lnTo>
                  <a:lnTo>
                    <a:pt x="2198786" y="374095"/>
                  </a:lnTo>
                  <a:lnTo>
                    <a:pt x="0" y="374095"/>
                  </a:lnTo>
                  <a:close/>
                </a:path>
              </a:pathLst>
            </a:custGeom>
            <a:solidFill>
              <a:srgbClr val="EFF2EC"/>
            </a:solidFill>
          </p:spPr>
        </p:sp>
      </p:grpSp>
      <p:sp>
        <p:nvSpPr>
          <p:cNvPr id="30" name="TextBox 5">
            <a:extLst>
              <a:ext uri="{FF2B5EF4-FFF2-40B4-BE49-F238E27FC236}">
                <a16:creationId xmlns:a16="http://schemas.microsoft.com/office/drawing/2014/main" xmlns="" id="{8A6F4CF4-7FC6-D644-B0D7-69106DA24DB0}"/>
              </a:ext>
            </a:extLst>
          </p:cNvPr>
          <p:cNvSpPr txBox="1"/>
          <p:nvPr/>
        </p:nvSpPr>
        <p:spPr>
          <a:xfrm>
            <a:off x="228600" y="658637"/>
            <a:ext cx="17830800" cy="1073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5400" dirty="0">
                <a:solidFill>
                  <a:srgbClr val="0C1C2C"/>
                </a:solidFill>
                <a:latin typeface="Hind Bold" panose="02000000000000000000" pitchFamily="2" charset="-18"/>
                <a:cs typeface="Hind Bold" panose="02000000000000000000" pitchFamily="2" charset="-18"/>
              </a:rPr>
              <a:t>Virtual Social for Community Networks in Africa</a:t>
            </a:r>
            <a:endParaRPr lang="en-US" sz="5400" dirty="0">
              <a:solidFill>
                <a:srgbClr val="0C1C2C"/>
              </a:solidFill>
              <a:latin typeface="Hind Bold" panose="02000000000000000000" pitchFamily="2" charset="-18"/>
              <a:cs typeface="Hind Bold" panose="02000000000000000000" pitchFamily="2" charset="-18"/>
            </a:endParaRP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xmlns="" id="{FF2C6C04-02C7-BC42-8EE5-F4C68712D8C1}"/>
              </a:ext>
            </a:extLst>
          </p:cNvPr>
          <p:cNvSpPr txBox="1"/>
          <p:nvPr/>
        </p:nvSpPr>
        <p:spPr>
          <a:xfrm>
            <a:off x="846184" y="2234236"/>
            <a:ext cx="161544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base"/>
            <a:r>
              <a:rPr lang="en-GB" sz="4800" b="1" dirty="0" smtClean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What is </a:t>
            </a:r>
            <a:r>
              <a:rPr lang="en-GB" sz="4800" b="1" dirty="0" err="1" smtClean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Gather.town</a:t>
            </a:r>
            <a:r>
              <a:rPr lang="en-GB" sz="4800" b="1" dirty="0" smtClean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 Platform?</a:t>
            </a:r>
            <a:endParaRPr lang="en-GB" sz="4800" b="1" dirty="0">
              <a:solidFill>
                <a:schemeClr val="bg1"/>
              </a:solidFill>
              <a:latin typeface="Hind Regular" panose="02000000000000000000" pitchFamily="2" charset="77"/>
              <a:cs typeface="Hind Regular" panose="02000000000000000000" pitchFamily="2" charset="77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xmlns="" id="{8A8FD6B8-732E-D443-9736-5F10A1B72965}"/>
              </a:ext>
            </a:extLst>
          </p:cNvPr>
          <p:cNvSpPr txBox="1"/>
          <p:nvPr/>
        </p:nvSpPr>
        <p:spPr>
          <a:xfrm>
            <a:off x="821302" y="3290670"/>
            <a:ext cx="16704698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US" sz="4000" b="1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Gather.town (https://gather.town/) is a virtual </a:t>
            </a:r>
            <a:r>
              <a:rPr lang="en-US" sz="4000" b="1" dirty="0" smtClean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space </a:t>
            </a:r>
            <a:r>
              <a:rPr lang="en-US" sz="4000" b="1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for people to live and interact more effectively online. </a:t>
            </a:r>
          </a:p>
          <a:p>
            <a:pPr fontAlgn="base"/>
            <a:endParaRPr lang="en-US" sz="4000" b="1" dirty="0">
              <a:solidFill>
                <a:schemeClr val="bg1"/>
              </a:solidFill>
              <a:latin typeface="Hind Regular" panose="02000000000000000000" pitchFamily="2" charset="77"/>
              <a:cs typeface="Hind Regular" panose="02000000000000000000" pitchFamily="2" charset="77"/>
            </a:endParaRPr>
          </a:p>
          <a:p>
            <a:pPr fontAlgn="base"/>
            <a:r>
              <a:rPr lang="en-US" sz="4000" b="1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It is a web-based virtual platform that also integrate </a:t>
            </a:r>
            <a:r>
              <a:rPr lang="en-US" sz="4000" b="1" dirty="0" smtClean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audio and </a:t>
            </a:r>
            <a:r>
              <a:rPr lang="en-US" sz="4000" b="1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video calling </a:t>
            </a:r>
            <a:r>
              <a:rPr lang="en-US" sz="4000" b="1" dirty="0" smtClean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experience, </a:t>
            </a:r>
            <a:r>
              <a:rPr lang="en-US" sz="4000" b="1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along </a:t>
            </a:r>
            <a:r>
              <a:rPr lang="en-US" sz="4000" b="1" dirty="0" smtClean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with other </a:t>
            </a:r>
            <a:r>
              <a:rPr lang="en-US" sz="4000" b="1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social feature for online </a:t>
            </a:r>
            <a:r>
              <a:rPr lang="en-US" sz="4000" b="1" dirty="0" smtClean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users.</a:t>
            </a:r>
            <a:r>
              <a:rPr lang="en-US" sz="4000" b="1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</a:br>
            <a:endParaRPr lang="en-US" sz="4000" b="1" dirty="0">
              <a:solidFill>
                <a:schemeClr val="bg1"/>
              </a:solidFill>
              <a:latin typeface="Hind Regular" panose="02000000000000000000" pitchFamily="2" charset="77"/>
              <a:cs typeface="Hind Regular" panose="02000000000000000000" pitchFamily="2" charset="77"/>
            </a:endParaRPr>
          </a:p>
          <a:p>
            <a:pPr fontAlgn="base"/>
            <a:r>
              <a:rPr lang="en-US" sz="4000" b="1" dirty="0" smtClean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This presentation contains brief demonstration videos and basic instructions on how to use it. A direct link </a:t>
            </a:r>
            <a:r>
              <a:rPr lang="en-US" sz="4000" b="1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to access the platform </a:t>
            </a:r>
            <a:r>
              <a:rPr lang="en-US" sz="4000" b="1" dirty="0" smtClean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online will be provided during </a:t>
            </a:r>
            <a:r>
              <a:rPr lang="en-US" sz="4000" b="1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the </a:t>
            </a:r>
            <a:r>
              <a:rPr lang="en-US" sz="4000" b="1" dirty="0" smtClean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event.</a:t>
            </a:r>
            <a:endParaRPr lang="en-US" sz="4000" b="1" dirty="0">
              <a:solidFill>
                <a:schemeClr val="bg1"/>
              </a:solidFill>
              <a:latin typeface="Hind Regular" panose="02000000000000000000" pitchFamily="2" charset="77"/>
              <a:cs typeface="Hind Regular" panose="02000000000000000000" pitchFamily="2" charset="77"/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Hind Regular" panose="02000000000000000000" pitchFamily="2" charset="77"/>
              <a:cs typeface="Hind Regular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18567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8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4334C3E8-0F98-A24A-9074-28A72F0DC6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rcRect/>
          <a:stretch>
            <a:fillRect/>
          </a:stretch>
        </p:blipFill>
        <p:spPr>
          <a:xfrm>
            <a:off x="13663427" y="8953500"/>
            <a:ext cx="3337157" cy="1112386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F9D86A9C-4E2E-784F-A493-233E8D11D25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rcRect/>
          <a:stretch>
            <a:fillRect/>
          </a:stretch>
        </p:blipFill>
        <p:spPr>
          <a:xfrm>
            <a:off x="1012658" y="8961790"/>
            <a:ext cx="3102882" cy="1099964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3B316134-0461-1A49-B14C-4B56283A32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rcRect/>
          <a:stretch>
            <a:fillRect/>
          </a:stretch>
        </p:blipFill>
        <p:spPr>
          <a:xfrm>
            <a:off x="7772400" y="8770150"/>
            <a:ext cx="2764066" cy="1531774"/>
          </a:xfrm>
          <a:prstGeom prst="rect">
            <a:avLst/>
          </a:prstGeom>
        </p:spPr>
      </p:pic>
      <p:grpSp>
        <p:nvGrpSpPr>
          <p:cNvPr id="27" name="Group 3">
            <a:extLst>
              <a:ext uri="{FF2B5EF4-FFF2-40B4-BE49-F238E27FC236}">
                <a16:creationId xmlns:a16="http://schemas.microsoft.com/office/drawing/2014/main" xmlns="" id="{4C6579E6-6600-1341-BD88-BAD2718FE6C5}"/>
              </a:ext>
            </a:extLst>
          </p:cNvPr>
          <p:cNvGrpSpPr/>
          <p:nvPr/>
        </p:nvGrpSpPr>
        <p:grpSpPr>
          <a:xfrm>
            <a:off x="1317458" y="598613"/>
            <a:ext cx="15827542" cy="1105903"/>
            <a:chOff x="0" y="0"/>
            <a:chExt cx="2198786" cy="374095"/>
          </a:xfrm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xmlns="" id="{05AD154E-4B98-5745-A45A-4352F6642BBC}"/>
                </a:ext>
              </a:extLst>
            </p:cNvPr>
            <p:cNvSpPr/>
            <p:nvPr/>
          </p:nvSpPr>
          <p:spPr>
            <a:xfrm>
              <a:off x="0" y="0"/>
              <a:ext cx="2198786" cy="374095"/>
            </a:xfrm>
            <a:custGeom>
              <a:avLst/>
              <a:gdLst/>
              <a:ahLst/>
              <a:cxnLst/>
              <a:rect l="l" t="t" r="r" b="b"/>
              <a:pathLst>
                <a:path w="2198786" h="374095">
                  <a:moveTo>
                    <a:pt x="0" y="0"/>
                  </a:moveTo>
                  <a:lnTo>
                    <a:pt x="2198786" y="0"/>
                  </a:lnTo>
                  <a:lnTo>
                    <a:pt x="2198786" y="374095"/>
                  </a:lnTo>
                  <a:lnTo>
                    <a:pt x="0" y="374095"/>
                  </a:lnTo>
                  <a:close/>
                </a:path>
              </a:pathLst>
            </a:custGeom>
            <a:solidFill>
              <a:srgbClr val="EFF2EC"/>
            </a:solidFill>
          </p:spPr>
        </p:sp>
      </p:grpSp>
      <p:sp>
        <p:nvSpPr>
          <p:cNvPr id="30" name="TextBox 5">
            <a:extLst>
              <a:ext uri="{FF2B5EF4-FFF2-40B4-BE49-F238E27FC236}">
                <a16:creationId xmlns:a16="http://schemas.microsoft.com/office/drawing/2014/main" xmlns="" id="{8A6F4CF4-7FC6-D644-B0D7-69106DA24DB0}"/>
              </a:ext>
            </a:extLst>
          </p:cNvPr>
          <p:cNvSpPr txBox="1"/>
          <p:nvPr/>
        </p:nvSpPr>
        <p:spPr>
          <a:xfrm>
            <a:off x="228600" y="658637"/>
            <a:ext cx="17830800" cy="1073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5400" dirty="0">
                <a:solidFill>
                  <a:srgbClr val="0C1C2C"/>
                </a:solidFill>
                <a:latin typeface="Hind Bold" panose="02000000000000000000" pitchFamily="2" charset="-18"/>
                <a:cs typeface="Hind Bold" panose="02000000000000000000" pitchFamily="2" charset="-18"/>
              </a:rPr>
              <a:t>Virtual Social for Community Networks in Africa</a:t>
            </a:r>
            <a:endParaRPr lang="en-US" sz="5400" dirty="0">
              <a:solidFill>
                <a:srgbClr val="0C1C2C"/>
              </a:solidFill>
              <a:latin typeface="Hind Bold" panose="02000000000000000000" pitchFamily="2" charset="-18"/>
              <a:cs typeface="Hind Bold" panose="02000000000000000000" pitchFamily="2" charset="-18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xmlns="" id="{8A8FD6B8-732E-D443-9736-5F10A1B72965}"/>
              </a:ext>
            </a:extLst>
          </p:cNvPr>
          <p:cNvSpPr txBox="1"/>
          <p:nvPr/>
        </p:nvSpPr>
        <p:spPr>
          <a:xfrm>
            <a:off x="2286000" y="4236335"/>
            <a:ext cx="152400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GB" sz="4000" b="1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General Requirements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Use </a:t>
            </a:r>
            <a:r>
              <a:rPr lang="en-GB" sz="4000" dirty="0" smtClean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Chrome/Firefox</a:t>
            </a:r>
            <a:endParaRPr lang="en-GB" sz="4000" dirty="0">
              <a:solidFill>
                <a:schemeClr val="bg1"/>
              </a:solidFill>
              <a:latin typeface="Hind Regular" panose="02000000000000000000" pitchFamily="2" charset="77"/>
              <a:cs typeface="Hind Regular" panose="02000000000000000000" pitchFamily="2" charset="77"/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No registration is </a:t>
            </a:r>
            <a:r>
              <a:rPr lang="en-GB" sz="4000" dirty="0" smtClean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required</a:t>
            </a:r>
            <a:endParaRPr lang="en-GB" sz="4000" dirty="0">
              <a:solidFill>
                <a:schemeClr val="bg1"/>
              </a:solidFill>
              <a:latin typeface="Hind Regular" panose="02000000000000000000" pitchFamily="2" charset="77"/>
              <a:cs typeface="Hind Regular" panose="02000000000000000000" pitchFamily="2" charset="77"/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Enter your name and </a:t>
            </a:r>
            <a:r>
              <a:rPr lang="en-GB" sz="4000" dirty="0" smtClean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organization/CN</a:t>
            </a:r>
            <a:r>
              <a:rPr lang="en-GB" sz="4000" dirty="0" smtClean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 </a:t>
            </a:r>
            <a:r>
              <a:rPr lang="en-GB" sz="4000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in brackets - i.e. Michuki </a:t>
            </a:r>
            <a:r>
              <a:rPr lang="en-GB" sz="4000" dirty="0" smtClean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(Internet Society)</a:t>
            </a:r>
            <a:endParaRPr lang="en-GB" sz="4000" dirty="0">
              <a:solidFill>
                <a:schemeClr val="bg1"/>
              </a:solidFill>
              <a:latin typeface="Hind Regular" panose="02000000000000000000" pitchFamily="2" charset="77"/>
              <a:cs typeface="Hind Regular" panose="02000000000000000000" pitchFamily="2" charset="77"/>
            </a:endParaRPr>
          </a:p>
          <a:p>
            <a:pPr fontAlgn="base"/>
            <a:endParaRPr lang="en-GB" sz="4000" dirty="0">
              <a:solidFill>
                <a:schemeClr val="bg1"/>
              </a:solidFill>
              <a:latin typeface="Hind Regular" panose="02000000000000000000" pitchFamily="2" charset="77"/>
              <a:cs typeface="Hind Regular" panose="02000000000000000000" pitchFamily="2" charset="77"/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xmlns="" id="{FF2C6C04-02C7-BC42-8EE5-F4C68712D8C1}"/>
              </a:ext>
            </a:extLst>
          </p:cNvPr>
          <p:cNvSpPr txBox="1"/>
          <p:nvPr/>
        </p:nvSpPr>
        <p:spPr>
          <a:xfrm>
            <a:off x="846184" y="2234236"/>
            <a:ext cx="161544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base"/>
            <a:r>
              <a:rPr lang="en-GB" sz="4800" b="1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How to Use </a:t>
            </a:r>
            <a:r>
              <a:rPr lang="en-GB" sz="4800" b="1" dirty="0" err="1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gather.town</a:t>
            </a:r>
            <a:r>
              <a:rPr lang="en-GB" sz="4800" b="1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 Platform</a:t>
            </a:r>
          </a:p>
        </p:txBody>
      </p:sp>
    </p:spTree>
    <p:extLst>
      <p:ext uri="{BB962C8B-B14F-4D97-AF65-F5344CB8AC3E}">
        <p14:creationId xmlns:p14="http://schemas.microsoft.com/office/powerpoint/2010/main" val="635106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8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4334C3E8-0F98-A24A-9074-28A72F0DC6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rcRect/>
          <a:stretch>
            <a:fillRect/>
          </a:stretch>
        </p:blipFill>
        <p:spPr>
          <a:xfrm>
            <a:off x="13663427" y="8953500"/>
            <a:ext cx="3337157" cy="1112386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F9D86A9C-4E2E-784F-A493-233E8D11D25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>
            <a:off x="1012658" y="8961790"/>
            <a:ext cx="3102882" cy="1099964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3B316134-0461-1A49-B14C-4B56283A32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0"/>
          </a:blip>
          <a:srcRect/>
          <a:stretch>
            <a:fillRect/>
          </a:stretch>
        </p:blipFill>
        <p:spPr>
          <a:xfrm>
            <a:off x="7772400" y="8770150"/>
            <a:ext cx="2764066" cy="1531774"/>
          </a:xfrm>
          <a:prstGeom prst="rect">
            <a:avLst/>
          </a:prstGeom>
        </p:spPr>
      </p:pic>
      <p:grpSp>
        <p:nvGrpSpPr>
          <p:cNvPr id="27" name="Group 3">
            <a:extLst>
              <a:ext uri="{FF2B5EF4-FFF2-40B4-BE49-F238E27FC236}">
                <a16:creationId xmlns:a16="http://schemas.microsoft.com/office/drawing/2014/main" xmlns="" id="{4C6579E6-6600-1341-BD88-BAD2718FE6C5}"/>
              </a:ext>
            </a:extLst>
          </p:cNvPr>
          <p:cNvGrpSpPr/>
          <p:nvPr/>
        </p:nvGrpSpPr>
        <p:grpSpPr>
          <a:xfrm>
            <a:off x="1317458" y="598613"/>
            <a:ext cx="15827542" cy="1105903"/>
            <a:chOff x="0" y="0"/>
            <a:chExt cx="2198786" cy="374095"/>
          </a:xfrm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xmlns="" id="{05AD154E-4B98-5745-A45A-4352F6642BBC}"/>
                </a:ext>
              </a:extLst>
            </p:cNvPr>
            <p:cNvSpPr/>
            <p:nvPr/>
          </p:nvSpPr>
          <p:spPr>
            <a:xfrm>
              <a:off x="0" y="0"/>
              <a:ext cx="2198786" cy="374095"/>
            </a:xfrm>
            <a:custGeom>
              <a:avLst/>
              <a:gdLst/>
              <a:ahLst/>
              <a:cxnLst/>
              <a:rect l="l" t="t" r="r" b="b"/>
              <a:pathLst>
                <a:path w="2198786" h="374095">
                  <a:moveTo>
                    <a:pt x="0" y="0"/>
                  </a:moveTo>
                  <a:lnTo>
                    <a:pt x="2198786" y="0"/>
                  </a:lnTo>
                  <a:lnTo>
                    <a:pt x="2198786" y="374095"/>
                  </a:lnTo>
                  <a:lnTo>
                    <a:pt x="0" y="374095"/>
                  </a:lnTo>
                  <a:close/>
                </a:path>
              </a:pathLst>
            </a:custGeom>
            <a:solidFill>
              <a:srgbClr val="EFF2EC"/>
            </a:solidFill>
          </p:spPr>
        </p:sp>
      </p:grpSp>
      <p:sp>
        <p:nvSpPr>
          <p:cNvPr id="30" name="TextBox 5">
            <a:extLst>
              <a:ext uri="{FF2B5EF4-FFF2-40B4-BE49-F238E27FC236}">
                <a16:creationId xmlns:a16="http://schemas.microsoft.com/office/drawing/2014/main" xmlns="" id="{8A6F4CF4-7FC6-D644-B0D7-69106DA24DB0}"/>
              </a:ext>
            </a:extLst>
          </p:cNvPr>
          <p:cNvSpPr txBox="1"/>
          <p:nvPr/>
        </p:nvSpPr>
        <p:spPr>
          <a:xfrm>
            <a:off x="228600" y="658637"/>
            <a:ext cx="17830800" cy="1073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5400" dirty="0">
                <a:solidFill>
                  <a:srgbClr val="0C1C2C"/>
                </a:solidFill>
                <a:latin typeface="Hind Bold" panose="02000000000000000000" pitchFamily="2" charset="-18"/>
                <a:cs typeface="Hind Bold" panose="02000000000000000000" pitchFamily="2" charset="-18"/>
              </a:rPr>
              <a:t>Virtual Social for Community Networks in Africa</a:t>
            </a:r>
            <a:endParaRPr lang="en-US" sz="5400" dirty="0">
              <a:solidFill>
                <a:srgbClr val="0C1C2C"/>
              </a:solidFill>
              <a:latin typeface="Hind Bold" panose="02000000000000000000" pitchFamily="2" charset="-18"/>
              <a:cs typeface="Hind Bold" panose="02000000000000000000" pitchFamily="2" charset="-18"/>
            </a:endParaRPr>
          </a:p>
        </p:txBody>
      </p:sp>
      <p:pic>
        <p:nvPicPr>
          <p:cNvPr id="2" name="Personalizing.mp4">
            <a:hlinkClick r:id="" action="ppaction://media"/>
            <a:extLst>
              <a:ext uri="{FF2B5EF4-FFF2-40B4-BE49-F238E27FC236}">
                <a16:creationId xmlns:a16="http://schemas.microsoft.com/office/drawing/2014/main" xmlns="" id="{75FB73BB-0EA6-8B47-A2C4-D9E076E072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000" y="2671933"/>
            <a:ext cx="10287000" cy="57481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582400" y="2705100"/>
            <a:ext cx="615509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The link </a:t>
            </a:r>
            <a:r>
              <a:rPr lang="en-US" sz="34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will take </a:t>
            </a:r>
            <a:r>
              <a:rPr lang="en-US" sz="34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you to this </a:t>
            </a:r>
            <a:r>
              <a:rPr lang="en-US" sz="34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window in </a:t>
            </a:r>
            <a:r>
              <a:rPr lang="en-US" sz="34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your </a:t>
            </a:r>
            <a:r>
              <a:rPr lang="en-US" sz="34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browser.</a:t>
            </a:r>
            <a:endParaRPr lang="en-US" sz="3400" dirty="0">
              <a:solidFill>
                <a:schemeClr val="bg1"/>
              </a:solidFill>
              <a:latin typeface="Hind Regular" panose="02000000000000000000" pitchFamily="2" charset="-18"/>
              <a:cs typeface="Hind Regular" panose="02000000000000000000" pitchFamily="2" charset="-18"/>
            </a:endParaRPr>
          </a:p>
          <a:p>
            <a:endParaRPr lang="en-US" sz="3400" dirty="0">
              <a:solidFill>
                <a:schemeClr val="bg1"/>
              </a:solidFill>
              <a:latin typeface="Hind Regular" panose="02000000000000000000" pitchFamily="2" charset="-18"/>
              <a:cs typeface="Hind Regular" panose="02000000000000000000" pitchFamily="2" charset="-1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Enter your </a:t>
            </a:r>
            <a:r>
              <a:rPr lang="en-US" sz="34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name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Enable </a:t>
            </a:r>
            <a:r>
              <a:rPr lang="en-US" sz="34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audio </a:t>
            </a:r>
            <a:r>
              <a:rPr lang="en-US" sz="34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and </a:t>
            </a:r>
            <a:r>
              <a:rPr lang="en-US" sz="34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camera </a:t>
            </a:r>
            <a:r>
              <a:rPr lang="en-US" sz="34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settings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Click </a:t>
            </a:r>
            <a:r>
              <a:rPr lang="en-US" sz="34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“</a:t>
            </a:r>
            <a:r>
              <a:rPr lang="en-US" sz="3400" b="1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Join the Gathering</a:t>
            </a:r>
            <a:r>
              <a:rPr lang="en-US" sz="34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” to join the virtual </a:t>
            </a:r>
            <a:r>
              <a:rPr lang="en-US" sz="34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social event</a:t>
            </a:r>
            <a:endParaRPr lang="en-US" sz="3400" dirty="0">
              <a:solidFill>
                <a:schemeClr val="bg1"/>
              </a:solidFill>
              <a:latin typeface="Hind Regular" panose="02000000000000000000" pitchFamily="2" charset="-18"/>
              <a:cs typeface="Hind Regular" panose="02000000000000000000" pitchFamily="2" charset="-18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FF2C6C04-02C7-BC42-8EE5-F4C68712D8C1}"/>
              </a:ext>
            </a:extLst>
          </p:cNvPr>
          <p:cNvSpPr txBox="1"/>
          <p:nvPr/>
        </p:nvSpPr>
        <p:spPr>
          <a:xfrm>
            <a:off x="880533" y="1933269"/>
            <a:ext cx="161544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base"/>
            <a:r>
              <a:rPr lang="en-GB" sz="4800" b="1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How to </a:t>
            </a:r>
            <a:r>
              <a:rPr lang="en-GB" sz="4800" b="1" dirty="0" smtClean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join</a:t>
            </a:r>
            <a:endParaRPr lang="en-GB" sz="4800" b="1" dirty="0">
              <a:solidFill>
                <a:schemeClr val="bg1"/>
              </a:solidFill>
              <a:latin typeface="Hind Regular" panose="02000000000000000000" pitchFamily="2" charset="77"/>
              <a:cs typeface="Hind Regular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7210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8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4334C3E8-0F98-A24A-9074-28A72F0DC6C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0"/>
          </a:blip>
          <a:srcRect/>
          <a:stretch>
            <a:fillRect/>
          </a:stretch>
        </p:blipFill>
        <p:spPr>
          <a:xfrm>
            <a:off x="13663427" y="8953500"/>
            <a:ext cx="3337157" cy="1112386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F9D86A9C-4E2E-784F-A493-233E8D11D25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0000"/>
          </a:blip>
          <a:srcRect/>
          <a:stretch>
            <a:fillRect/>
          </a:stretch>
        </p:blipFill>
        <p:spPr>
          <a:xfrm>
            <a:off x="1012658" y="8961790"/>
            <a:ext cx="3102882" cy="1099964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3B316134-0461-1A49-B14C-4B56283A32D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80000"/>
          </a:blip>
          <a:srcRect/>
          <a:stretch>
            <a:fillRect/>
          </a:stretch>
        </p:blipFill>
        <p:spPr>
          <a:xfrm>
            <a:off x="7772400" y="8770150"/>
            <a:ext cx="2764066" cy="1531774"/>
          </a:xfrm>
          <a:prstGeom prst="rect">
            <a:avLst/>
          </a:prstGeom>
        </p:spPr>
      </p:pic>
      <p:grpSp>
        <p:nvGrpSpPr>
          <p:cNvPr id="27" name="Group 3">
            <a:extLst>
              <a:ext uri="{FF2B5EF4-FFF2-40B4-BE49-F238E27FC236}">
                <a16:creationId xmlns:a16="http://schemas.microsoft.com/office/drawing/2014/main" xmlns="" id="{4C6579E6-6600-1341-BD88-BAD2718FE6C5}"/>
              </a:ext>
            </a:extLst>
          </p:cNvPr>
          <p:cNvGrpSpPr/>
          <p:nvPr/>
        </p:nvGrpSpPr>
        <p:grpSpPr>
          <a:xfrm>
            <a:off x="1317458" y="598613"/>
            <a:ext cx="15827542" cy="1105903"/>
            <a:chOff x="0" y="0"/>
            <a:chExt cx="2198786" cy="374095"/>
          </a:xfrm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xmlns="" id="{05AD154E-4B98-5745-A45A-4352F6642BBC}"/>
                </a:ext>
              </a:extLst>
            </p:cNvPr>
            <p:cNvSpPr/>
            <p:nvPr/>
          </p:nvSpPr>
          <p:spPr>
            <a:xfrm>
              <a:off x="0" y="0"/>
              <a:ext cx="2198786" cy="374095"/>
            </a:xfrm>
            <a:custGeom>
              <a:avLst/>
              <a:gdLst/>
              <a:ahLst/>
              <a:cxnLst/>
              <a:rect l="l" t="t" r="r" b="b"/>
              <a:pathLst>
                <a:path w="2198786" h="374095">
                  <a:moveTo>
                    <a:pt x="0" y="0"/>
                  </a:moveTo>
                  <a:lnTo>
                    <a:pt x="2198786" y="0"/>
                  </a:lnTo>
                  <a:lnTo>
                    <a:pt x="2198786" y="374095"/>
                  </a:lnTo>
                  <a:lnTo>
                    <a:pt x="0" y="374095"/>
                  </a:lnTo>
                  <a:close/>
                </a:path>
              </a:pathLst>
            </a:custGeom>
            <a:solidFill>
              <a:srgbClr val="EFF2EC"/>
            </a:solidFill>
          </p:spPr>
        </p:sp>
      </p:grpSp>
      <p:sp>
        <p:nvSpPr>
          <p:cNvPr id="30" name="TextBox 5">
            <a:extLst>
              <a:ext uri="{FF2B5EF4-FFF2-40B4-BE49-F238E27FC236}">
                <a16:creationId xmlns:a16="http://schemas.microsoft.com/office/drawing/2014/main" xmlns="" id="{8A6F4CF4-7FC6-D644-B0D7-69106DA24DB0}"/>
              </a:ext>
            </a:extLst>
          </p:cNvPr>
          <p:cNvSpPr txBox="1"/>
          <p:nvPr/>
        </p:nvSpPr>
        <p:spPr>
          <a:xfrm>
            <a:off x="228600" y="658637"/>
            <a:ext cx="17830800" cy="1073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5400" dirty="0">
                <a:solidFill>
                  <a:srgbClr val="0C1C2C"/>
                </a:solidFill>
                <a:latin typeface="Hind Bold" panose="02000000000000000000" pitchFamily="2" charset="-18"/>
                <a:cs typeface="Hind Bold" panose="02000000000000000000" pitchFamily="2" charset="-18"/>
              </a:rPr>
              <a:t>Virtual Social for Community Networks in Africa</a:t>
            </a:r>
            <a:endParaRPr lang="en-US" sz="5400" dirty="0">
              <a:solidFill>
                <a:srgbClr val="0C1C2C"/>
              </a:solidFill>
              <a:latin typeface="Hind Bold" panose="02000000000000000000" pitchFamily="2" charset="-18"/>
              <a:cs typeface="Hind Bold" panose="02000000000000000000" pitchFamily="2" charset="-18"/>
            </a:endParaRPr>
          </a:p>
        </p:txBody>
      </p:sp>
      <p:pic>
        <p:nvPicPr>
          <p:cNvPr id="10" name="Left and Right.mp4">
            <a:hlinkClick r:id="" action="ppaction://media"/>
            <a:extLst>
              <a:ext uri="{FF2B5EF4-FFF2-40B4-BE49-F238E27FC236}">
                <a16:creationId xmlns:a16="http://schemas.microsoft.com/office/drawing/2014/main" xmlns="" id="{20025E2A-96CC-9745-A836-E8CA4A34C9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000" y="2855838"/>
            <a:ext cx="8195733" cy="4610100"/>
          </a:xfrm>
          <a:prstGeom prst="rect">
            <a:avLst/>
          </a:prstGeom>
        </p:spPr>
      </p:pic>
      <p:pic>
        <p:nvPicPr>
          <p:cNvPr id="11" name="Up and Down.mp4">
            <a:hlinkClick r:id="" action="ppaction://media"/>
            <a:extLst>
              <a:ext uri="{FF2B5EF4-FFF2-40B4-BE49-F238E27FC236}">
                <a16:creationId xmlns:a16="http://schemas.microsoft.com/office/drawing/2014/main" xmlns="" id="{236FE575-D69C-9342-A837-5E2E0CC6CD9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72600" y="2858626"/>
            <a:ext cx="8195733" cy="461010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FF2C6C04-02C7-BC42-8EE5-F4C68712D8C1}"/>
              </a:ext>
            </a:extLst>
          </p:cNvPr>
          <p:cNvSpPr txBox="1"/>
          <p:nvPr/>
        </p:nvSpPr>
        <p:spPr>
          <a:xfrm>
            <a:off x="880533" y="1933269"/>
            <a:ext cx="161544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base"/>
            <a:r>
              <a:rPr lang="en-GB" sz="4800" b="1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How to </a:t>
            </a:r>
            <a:r>
              <a:rPr lang="en-GB" sz="4800" b="1" dirty="0" smtClean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move</a:t>
            </a:r>
            <a:endParaRPr lang="en-GB" sz="4800" b="1" dirty="0">
              <a:solidFill>
                <a:schemeClr val="bg1"/>
              </a:solidFill>
              <a:latin typeface="Hind Regular" panose="02000000000000000000" pitchFamily="2" charset="77"/>
              <a:cs typeface="Hind Regular" panose="02000000000000000000" pitchFamily="2" charset="77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8278144"/>
            <a:ext cx="8346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Use LEFT and RIGHT arrow key to move left and right.</a:t>
            </a:r>
            <a:endParaRPr lang="en-US" sz="2800" dirty="0">
              <a:solidFill>
                <a:schemeClr val="bg1"/>
              </a:solidFill>
              <a:latin typeface="Hind Regular" panose="02000000000000000000" pitchFamily="2" charset="-18"/>
              <a:cs typeface="Hind Regular" panose="02000000000000000000" pitchFamily="2" charset="-1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72600" y="8249216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Use the </a:t>
            </a:r>
            <a:r>
              <a:rPr lang="en-US" sz="28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UP and DOWN arrow key to move up and down inside the </a:t>
            </a:r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platform.</a:t>
            </a:r>
            <a:endParaRPr lang="en-US" sz="2800" dirty="0">
              <a:solidFill>
                <a:schemeClr val="bg1"/>
              </a:solidFill>
              <a:latin typeface="Hind Regular" panose="02000000000000000000" pitchFamily="2" charset="-18"/>
              <a:cs typeface="Hind Regular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7520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4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8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4334C3E8-0F98-A24A-9074-28A72F0DC6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rcRect/>
          <a:stretch>
            <a:fillRect/>
          </a:stretch>
        </p:blipFill>
        <p:spPr>
          <a:xfrm>
            <a:off x="13663427" y="8953500"/>
            <a:ext cx="3337157" cy="1112386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F9D86A9C-4E2E-784F-A493-233E8D11D25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>
            <a:off x="1012658" y="8961790"/>
            <a:ext cx="3102882" cy="1099964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3B316134-0461-1A49-B14C-4B56283A32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0"/>
          </a:blip>
          <a:srcRect/>
          <a:stretch>
            <a:fillRect/>
          </a:stretch>
        </p:blipFill>
        <p:spPr>
          <a:xfrm>
            <a:off x="7772400" y="8770150"/>
            <a:ext cx="2764066" cy="1531774"/>
          </a:xfrm>
          <a:prstGeom prst="rect">
            <a:avLst/>
          </a:prstGeom>
        </p:spPr>
      </p:pic>
      <p:grpSp>
        <p:nvGrpSpPr>
          <p:cNvPr id="27" name="Group 3">
            <a:extLst>
              <a:ext uri="{FF2B5EF4-FFF2-40B4-BE49-F238E27FC236}">
                <a16:creationId xmlns:a16="http://schemas.microsoft.com/office/drawing/2014/main" xmlns="" id="{4C6579E6-6600-1341-BD88-BAD2718FE6C5}"/>
              </a:ext>
            </a:extLst>
          </p:cNvPr>
          <p:cNvGrpSpPr/>
          <p:nvPr/>
        </p:nvGrpSpPr>
        <p:grpSpPr>
          <a:xfrm>
            <a:off x="1317458" y="598613"/>
            <a:ext cx="15827542" cy="1105903"/>
            <a:chOff x="0" y="0"/>
            <a:chExt cx="2198786" cy="374095"/>
          </a:xfrm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xmlns="" id="{05AD154E-4B98-5745-A45A-4352F6642BBC}"/>
                </a:ext>
              </a:extLst>
            </p:cNvPr>
            <p:cNvSpPr/>
            <p:nvPr/>
          </p:nvSpPr>
          <p:spPr>
            <a:xfrm>
              <a:off x="0" y="0"/>
              <a:ext cx="2198786" cy="374095"/>
            </a:xfrm>
            <a:custGeom>
              <a:avLst/>
              <a:gdLst/>
              <a:ahLst/>
              <a:cxnLst/>
              <a:rect l="l" t="t" r="r" b="b"/>
              <a:pathLst>
                <a:path w="2198786" h="374095">
                  <a:moveTo>
                    <a:pt x="0" y="0"/>
                  </a:moveTo>
                  <a:lnTo>
                    <a:pt x="2198786" y="0"/>
                  </a:lnTo>
                  <a:lnTo>
                    <a:pt x="2198786" y="374095"/>
                  </a:lnTo>
                  <a:lnTo>
                    <a:pt x="0" y="374095"/>
                  </a:lnTo>
                  <a:close/>
                </a:path>
              </a:pathLst>
            </a:custGeom>
            <a:solidFill>
              <a:srgbClr val="EFF2EC"/>
            </a:solidFill>
          </p:spPr>
        </p:sp>
      </p:grpSp>
      <p:sp>
        <p:nvSpPr>
          <p:cNvPr id="30" name="TextBox 5">
            <a:extLst>
              <a:ext uri="{FF2B5EF4-FFF2-40B4-BE49-F238E27FC236}">
                <a16:creationId xmlns:a16="http://schemas.microsoft.com/office/drawing/2014/main" xmlns="" id="{8A6F4CF4-7FC6-D644-B0D7-69106DA24DB0}"/>
              </a:ext>
            </a:extLst>
          </p:cNvPr>
          <p:cNvSpPr txBox="1"/>
          <p:nvPr/>
        </p:nvSpPr>
        <p:spPr>
          <a:xfrm>
            <a:off x="228600" y="658637"/>
            <a:ext cx="17830800" cy="1073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5400" dirty="0">
                <a:solidFill>
                  <a:srgbClr val="0C1C2C"/>
                </a:solidFill>
                <a:latin typeface="Hind Bold" panose="02000000000000000000" pitchFamily="2" charset="-18"/>
                <a:cs typeface="Hind Bold" panose="02000000000000000000" pitchFamily="2" charset="-18"/>
              </a:rPr>
              <a:t>Virtual Social for Community Networks in Africa</a:t>
            </a:r>
            <a:endParaRPr lang="en-US" sz="5400" dirty="0">
              <a:solidFill>
                <a:srgbClr val="0C1C2C"/>
              </a:solidFill>
              <a:latin typeface="Hind Bold" panose="02000000000000000000" pitchFamily="2" charset="-18"/>
              <a:cs typeface="Hind Bold" panose="02000000000000000000" pitchFamily="2" charset="-18"/>
            </a:endParaRPr>
          </a:p>
        </p:txBody>
      </p:sp>
      <p:pic>
        <p:nvPicPr>
          <p:cNvPr id="2" name="Mini map.mp4">
            <a:hlinkClick r:id="" action="ppaction://media"/>
            <a:extLst>
              <a:ext uri="{FF2B5EF4-FFF2-40B4-BE49-F238E27FC236}">
                <a16:creationId xmlns:a16="http://schemas.microsoft.com/office/drawing/2014/main" xmlns="" id="{DBA4DF2A-CCB1-594E-96A2-8A66C9367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1670" y="2671933"/>
            <a:ext cx="11241034" cy="58323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88723" y="3566410"/>
            <a:ext cx="44958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Find the </a:t>
            </a:r>
            <a:r>
              <a:rPr lang="en-US" sz="28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mini map of the place by clicking the map icon (the 3</a:t>
            </a:r>
            <a:r>
              <a:rPr lang="en-US" sz="2800" baseline="300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rd</a:t>
            </a:r>
            <a:r>
              <a:rPr lang="en-US" sz="28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item in the menu) </a:t>
            </a:r>
            <a:r>
              <a:rPr lang="en-US" sz="28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from the middle-bottom of the </a:t>
            </a:r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screen.</a:t>
            </a:r>
            <a:endParaRPr lang="en-US" sz="2800" dirty="0">
              <a:solidFill>
                <a:schemeClr val="bg1"/>
              </a:solidFill>
              <a:latin typeface="Hind Regular" panose="02000000000000000000" pitchFamily="2" charset="-18"/>
              <a:cs typeface="Hind Regular" panose="02000000000000000000" pitchFamily="2" charset="-18"/>
            </a:endParaRPr>
          </a:p>
          <a:p>
            <a:endParaRPr lang="en-US" sz="2800" dirty="0">
              <a:solidFill>
                <a:schemeClr val="bg1"/>
              </a:solidFill>
              <a:latin typeface="Hind Regular" panose="02000000000000000000" pitchFamily="2" charset="-18"/>
              <a:cs typeface="Hind Regular" panose="02000000000000000000" pitchFamily="2" charset="-18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It </a:t>
            </a:r>
            <a:r>
              <a:rPr lang="en-US" sz="28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shows </a:t>
            </a:r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the </a:t>
            </a:r>
            <a:r>
              <a:rPr lang="en-US" sz="28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map of </a:t>
            </a:r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the entire </a:t>
            </a:r>
            <a:r>
              <a:rPr lang="en-US" sz="28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virtual space in </a:t>
            </a:r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a simple view.</a:t>
            </a:r>
            <a:endParaRPr lang="en-US" sz="2800" dirty="0">
              <a:solidFill>
                <a:schemeClr val="bg1"/>
              </a:solidFill>
              <a:latin typeface="Hind Regular" panose="02000000000000000000" pitchFamily="2" charset="-18"/>
              <a:cs typeface="Hind Regular" panose="02000000000000000000" pitchFamily="2" charset="-18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FF2C6C04-02C7-BC42-8EE5-F4C68712D8C1}"/>
              </a:ext>
            </a:extLst>
          </p:cNvPr>
          <p:cNvSpPr txBox="1"/>
          <p:nvPr/>
        </p:nvSpPr>
        <p:spPr>
          <a:xfrm>
            <a:off x="880533" y="1933269"/>
            <a:ext cx="161544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base"/>
            <a:r>
              <a:rPr lang="en-GB" sz="4800" b="1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How to </a:t>
            </a:r>
            <a:r>
              <a:rPr lang="en-GB" sz="4800" b="1" dirty="0" smtClean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orientate</a:t>
            </a:r>
            <a:endParaRPr lang="en-GB" sz="4800" b="1" dirty="0">
              <a:solidFill>
                <a:schemeClr val="bg1"/>
              </a:solidFill>
              <a:latin typeface="Hind Regular" panose="02000000000000000000" pitchFamily="2" charset="77"/>
              <a:cs typeface="Hind Regular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220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8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4334C3E8-0F98-A24A-9074-28A72F0DC6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rcRect/>
          <a:stretch>
            <a:fillRect/>
          </a:stretch>
        </p:blipFill>
        <p:spPr>
          <a:xfrm>
            <a:off x="13663427" y="8953500"/>
            <a:ext cx="3337157" cy="1112386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F9D86A9C-4E2E-784F-A493-233E8D11D25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>
            <a:off x="1012658" y="8961790"/>
            <a:ext cx="3102882" cy="1099964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3B316134-0461-1A49-B14C-4B56283A32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0"/>
          </a:blip>
          <a:srcRect/>
          <a:stretch>
            <a:fillRect/>
          </a:stretch>
        </p:blipFill>
        <p:spPr>
          <a:xfrm>
            <a:off x="7772400" y="8770150"/>
            <a:ext cx="2764066" cy="1531774"/>
          </a:xfrm>
          <a:prstGeom prst="rect">
            <a:avLst/>
          </a:prstGeom>
        </p:spPr>
      </p:pic>
      <p:grpSp>
        <p:nvGrpSpPr>
          <p:cNvPr id="27" name="Group 3">
            <a:extLst>
              <a:ext uri="{FF2B5EF4-FFF2-40B4-BE49-F238E27FC236}">
                <a16:creationId xmlns:a16="http://schemas.microsoft.com/office/drawing/2014/main" xmlns="" id="{4C6579E6-6600-1341-BD88-BAD2718FE6C5}"/>
              </a:ext>
            </a:extLst>
          </p:cNvPr>
          <p:cNvGrpSpPr/>
          <p:nvPr/>
        </p:nvGrpSpPr>
        <p:grpSpPr>
          <a:xfrm>
            <a:off x="1317458" y="598613"/>
            <a:ext cx="15827542" cy="1105903"/>
            <a:chOff x="0" y="0"/>
            <a:chExt cx="2198786" cy="374095"/>
          </a:xfrm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xmlns="" id="{05AD154E-4B98-5745-A45A-4352F6642BBC}"/>
                </a:ext>
              </a:extLst>
            </p:cNvPr>
            <p:cNvSpPr/>
            <p:nvPr/>
          </p:nvSpPr>
          <p:spPr>
            <a:xfrm>
              <a:off x="0" y="0"/>
              <a:ext cx="2198786" cy="374095"/>
            </a:xfrm>
            <a:custGeom>
              <a:avLst/>
              <a:gdLst/>
              <a:ahLst/>
              <a:cxnLst/>
              <a:rect l="l" t="t" r="r" b="b"/>
              <a:pathLst>
                <a:path w="2198786" h="374095">
                  <a:moveTo>
                    <a:pt x="0" y="0"/>
                  </a:moveTo>
                  <a:lnTo>
                    <a:pt x="2198786" y="0"/>
                  </a:lnTo>
                  <a:lnTo>
                    <a:pt x="2198786" y="374095"/>
                  </a:lnTo>
                  <a:lnTo>
                    <a:pt x="0" y="374095"/>
                  </a:lnTo>
                  <a:close/>
                </a:path>
              </a:pathLst>
            </a:custGeom>
            <a:solidFill>
              <a:srgbClr val="EFF2EC"/>
            </a:solidFill>
          </p:spPr>
        </p:sp>
      </p:grpSp>
      <p:sp>
        <p:nvSpPr>
          <p:cNvPr id="30" name="TextBox 5">
            <a:extLst>
              <a:ext uri="{FF2B5EF4-FFF2-40B4-BE49-F238E27FC236}">
                <a16:creationId xmlns:a16="http://schemas.microsoft.com/office/drawing/2014/main" xmlns="" id="{8A6F4CF4-7FC6-D644-B0D7-69106DA24DB0}"/>
              </a:ext>
            </a:extLst>
          </p:cNvPr>
          <p:cNvSpPr txBox="1"/>
          <p:nvPr/>
        </p:nvSpPr>
        <p:spPr>
          <a:xfrm>
            <a:off x="228600" y="658637"/>
            <a:ext cx="17830800" cy="1073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5400" dirty="0">
                <a:solidFill>
                  <a:srgbClr val="0C1C2C"/>
                </a:solidFill>
                <a:latin typeface="Hind Bold" panose="02000000000000000000" pitchFamily="2" charset="-18"/>
                <a:cs typeface="Hind Bold" panose="02000000000000000000" pitchFamily="2" charset="-18"/>
              </a:rPr>
              <a:t>Virtual Social for Community Networks in Africa</a:t>
            </a:r>
            <a:endParaRPr lang="en-US" sz="5400" dirty="0">
              <a:solidFill>
                <a:srgbClr val="0C1C2C"/>
              </a:solidFill>
              <a:latin typeface="Hind Bold" panose="02000000000000000000" pitchFamily="2" charset="-18"/>
              <a:cs typeface="Hind Bold" panose="02000000000000000000" pitchFamily="2" charset="-18"/>
            </a:endParaRPr>
          </a:p>
        </p:txBody>
      </p:sp>
      <p:pic>
        <p:nvPicPr>
          <p:cNvPr id="2" name="Getting Close and talking to others.mp4">
            <a:hlinkClick r:id="" action="ppaction://media"/>
            <a:extLst>
              <a:ext uri="{FF2B5EF4-FFF2-40B4-BE49-F238E27FC236}">
                <a16:creationId xmlns:a16="http://schemas.microsoft.com/office/drawing/2014/main" xmlns="" id="{C33985F8-7680-A34B-A671-77ED049B92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7458" y="2873193"/>
            <a:ext cx="9807742" cy="58056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F2C6C04-02C7-BC42-8EE5-F4C68712D8C1}"/>
              </a:ext>
            </a:extLst>
          </p:cNvPr>
          <p:cNvSpPr txBox="1"/>
          <p:nvPr/>
        </p:nvSpPr>
        <p:spPr>
          <a:xfrm>
            <a:off x="880533" y="1933269"/>
            <a:ext cx="161544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base"/>
            <a:r>
              <a:rPr lang="en-GB" sz="4800" b="1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How to </a:t>
            </a:r>
            <a:r>
              <a:rPr lang="en-GB" sz="4800" b="1" dirty="0" smtClean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connect with other participants</a:t>
            </a:r>
            <a:endParaRPr lang="en-GB" sz="4800" b="1" dirty="0">
              <a:solidFill>
                <a:schemeClr val="bg1"/>
              </a:solidFill>
              <a:latin typeface="Hind Regular" panose="02000000000000000000" pitchFamily="2" charset="77"/>
              <a:cs typeface="Hind Regular" panose="02000000000000000000" pitchFamily="2" charset="7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15800" y="3390900"/>
            <a:ext cx="5562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As you get </a:t>
            </a:r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closer </a:t>
            </a:r>
            <a:r>
              <a:rPr lang="en-US" sz="28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to </a:t>
            </a:r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others, </a:t>
            </a:r>
            <a:r>
              <a:rPr lang="en-US" sz="28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you </a:t>
            </a:r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automatically get connected.</a:t>
            </a:r>
            <a:endParaRPr lang="en-US" sz="2800" dirty="0">
              <a:solidFill>
                <a:schemeClr val="bg1"/>
              </a:solidFill>
              <a:latin typeface="Hind Regular" panose="02000000000000000000" pitchFamily="2" charset="-18"/>
              <a:cs typeface="Hind Regular" panose="02000000000000000000" pitchFamily="2" charset="-18"/>
            </a:endParaRPr>
          </a:p>
          <a:p>
            <a:endParaRPr lang="en-US" sz="2800" dirty="0">
              <a:solidFill>
                <a:schemeClr val="bg1"/>
              </a:solidFill>
              <a:latin typeface="Hind Regular" panose="02000000000000000000" pitchFamily="2" charset="-18"/>
              <a:cs typeface="Hind Regular" panose="02000000000000000000" pitchFamily="2" charset="-18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You can see </a:t>
            </a:r>
            <a:r>
              <a:rPr lang="en-US" sz="28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their camera view and </a:t>
            </a:r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hear </a:t>
            </a:r>
            <a:r>
              <a:rPr lang="en-US" sz="28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their </a:t>
            </a:r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audio.</a:t>
            </a:r>
            <a:endParaRPr lang="en-US" sz="2800" dirty="0">
              <a:solidFill>
                <a:schemeClr val="bg1"/>
              </a:solidFill>
              <a:latin typeface="Hind Regular" panose="02000000000000000000" pitchFamily="2" charset="-18"/>
              <a:cs typeface="Hind Regular" panose="02000000000000000000" pitchFamily="2" charset="-18"/>
            </a:endParaRPr>
          </a:p>
          <a:p>
            <a:endParaRPr lang="en-US" sz="2800" dirty="0">
              <a:solidFill>
                <a:schemeClr val="bg1"/>
              </a:solidFill>
              <a:latin typeface="Hind Regular" panose="02000000000000000000" pitchFamily="2" charset="-18"/>
              <a:cs typeface="Hind Regular" panose="02000000000000000000" pitchFamily="2" charset="-18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They </a:t>
            </a:r>
            <a:r>
              <a:rPr lang="en-US" sz="28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will </a:t>
            </a:r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be </a:t>
            </a:r>
            <a:r>
              <a:rPr lang="en-US" sz="28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able to see </a:t>
            </a:r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and </a:t>
            </a:r>
            <a:r>
              <a:rPr lang="en-US" sz="28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hear </a:t>
            </a:r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you as well.</a:t>
            </a:r>
            <a:endParaRPr lang="en-US" sz="2800" dirty="0">
              <a:solidFill>
                <a:schemeClr val="bg1"/>
              </a:solidFill>
              <a:latin typeface="Hind Regular" panose="02000000000000000000" pitchFamily="2" charset="-18"/>
              <a:cs typeface="Hind Regular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562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8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4334C3E8-0F98-A24A-9074-28A72F0DC6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rcRect/>
          <a:stretch>
            <a:fillRect/>
          </a:stretch>
        </p:blipFill>
        <p:spPr>
          <a:xfrm>
            <a:off x="13663427" y="8953500"/>
            <a:ext cx="3337157" cy="1112386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F9D86A9C-4E2E-784F-A493-233E8D11D25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>
            <a:off x="1012658" y="8961790"/>
            <a:ext cx="3102882" cy="1099964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3B316134-0461-1A49-B14C-4B56283A32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0"/>
          </a:blip>
          <a:srcRect/>
          <a:stretch>
            <a:fillRect/>
          </a:stretch>
        </p:blipFill>
        <p:spPr>
          <a:xfrm>
            <a:off x="7772400" y="8770150"/>
            <a:ext cx="2764066" cy="1531774"/>
          </a:xfrm>
          <a:prstGeom prst="rect">
            <a:avLst/>
          </a:prstGeom>
        </p:spPr>
      </p:pic>
      <p:grpSp>
        <p:nvGrpSpPr>
          <p:cNvPr id="27" name="Group 3">
            <a:extLst>
              <a:ext uri="{FF2B5EF4-FFF2-40B4-BE49-F238E27FC236}">
                <a16:creationId xmlns:a16="http://schemas.microsoft.com/office/drawing/2014/main" xmlns="" id="{4C6579E6-6600-1341-BD88-BAD2718FE6C5}"/>
              </a:ext>
            </a:extLst>
          </p:cNvPr>
          <p:cNvGrpSpPr/>
          <p:nvPr/>
        </p:nvGrpSpPr>
        <p:grpSpPr>
          <a:xfrm>
            <a:off x="1317458" y="598613"/>
            <a:ext cx="15827542" cy="1105903"/>
            <a:chOff x="0" y="0"/>
            <a:chExt cx="2198786" cy="374095"/>
          </a:xfrm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xmlns="" id="{05AD154E-4B98-5745-A45A-4352F6642BBC}"/>
                </a:ext>
              </a:extLst>
            </p:cNvPr>
            <p:cNvSpPr/>
            <p:nvPr/>
          </p:nvSpPr>
          <p:spPr>
            <a:xfrm>
              <a:off x="0" y="0"/>
              <a:ext cx="2198786" cy="374095"/>
            </a:xfrm>
            <a:custGeom>
              <a:avLst/>
              <a:gdLst/>
              <a:ahLst/>
              <a:cxnLst/>
              <a:rect l="l" t="t" r="r" b="b"/>
              <a:pathLst>
                <a:path w="2198786" h="374095">
                  <a:moveTo>
                    <a:pt x="0" y="0"/>
                  </a:moveTo>
                  <a:lnTo>
                    <a:pt x="2198786" y="0"/>
                  </a:lnTo>
                  <a:lnTo>
                    <a:pt x="2198786" y="374095"/>
                  </a:lnTo>
                  <a:lnTo>
                    <a:pt x="0" y="374095"/>
                  </a:lnTo>
                  <a:close/>
                </a:path>
              </a:pathLst>
            </a:custGeom>
            <a:solidFill>
              <a:srgbClr val="EFF2EC"/>
            </a:solidFill>
          </p:spPr>
        </p:sp>
      </p:grpSp>
      <p:sp>
        <p:nvSpPr>
          <p:cNvPr id="30" name="TextBox 5">
            <a:extLst>
              <a:ext uri="{FF2B5EF4-FFF2-40B4-BE49-F238E27FC236}">
                <a16:creationId xmlns:a16="http://schemas.microsoft.com/office/drawing/2014/main" xmlns="" id="{8A6F4CF4-7FC6-D644-B0D7-69106DA24DB0}"/>
              </a:ext>
            </a:extLst>
          </p:cNvPr>
          <p:cNvSpPr txBox="1"/>
          <p:nvPr/>
        </p:nvSpPr>
        <p:spPr>
          <a:xfrm>
            <a:off x="228600" y="658637"/>
            <a:ext cx="17830800" cy="1073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5400" dirty="0">
                <a:solidFill>
                  <a:srgbClr val="0C1C2C"/>
                </a:solidFill>
                <a:latin typeface="Hind Bold" panose="02000000000000000000" pitchFamily="2" charset="-18"/>
                <a:cs typeface="Hind Bold" panose="02000000000000000000" pitchFamily="2" charset="-18"/>
              </a:rPr>
              <a:t>Virtual Social for Community Networks in Africa</a:t>
            </a:r>
            <a:endParaRPr lang="en-US" sz="5400" dirty="0">
              <a:solidFill>
                <a:srgbClr val="0C1C2C"/>
              </a:solidFill>
              <a:latin typeface="Hind Bold" panose="02000000000000000000" pitchFamily="2" charset="-18"/>
              <a:cs typeface="Hind Bold" panose="02000000000000000000" pitchFamily="2" charset="-18"/>
            </a:endParaRPr>
          </a:p>
        </p:txBody>
      </p:sp>
      <p:pic>
        <p:nvPicPr>
          <p:cNvPr id="2" name="Chatting and Locating Others.mp4">
            <a:hlinkClick r:id="" action="ppaction://media"/>
            <a:extLst>
              <a:ext uri="{FF2B5EF4-FFF2-40B4-BE49-F238E27FC236}">
                <a16:creationId xmlns:a16="http://schemas.microsoft.com/office/drawing/2014/main" xmlns="" id="{AC293F74-039B-A140-BBF9-38CF3EC1D9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7458" y="2552700"/>
            <a:ext cx="10417342" cy="601980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F2C6C04-02C7-BC42-8EE5-F4C68712D8C1}"/>
              </a:ext>
            </a:extLst>
          </p:cNvPr>
          <p:cNvSpPr txBox="1"/>
          <p:nvPr/>
        </p:nvSpPr>
        <p:spPr>
          <a:xfrm>
            <a:off x="880533" y="1933269"/>
            <a:ext cx="161544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base"/>
            <a:r>
              <a:rPr lang="en-GB" sz="4800" b="1" dirty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How to </a:t>
            </a:r>
            <a:r>
              <a:rPr lang="en-GB" sz="4800" b="1" dirty="0" smtClean="0">
                <a:solidFill>
                  <a:schemeClr val="bg1"/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chat/find other participants</a:t>
            </a:r>
            <a:endParaRPr lang="en-GB" sz="4800" b="1" dirty="0">
              <a:solidFill>
                <a:schemeClr val="bg1"/>
              </a:solidFill>
              <a:latin typeface="Hind Regular" panose="02000000000000000000" pitchFamily="2" charset="77"/>
              <a:cs typeface="Hind Regular" panose="02000000000000000000" pitchFamily="2" charset="7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63400" y="2990727"/>
            <a:ext cx="59436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How to chat: you can use global chat (goes to all people in your map), local chat (goes to the people you are currently video chatting with) or send a direct message to a participant. All features are in the right sidebar</a:t>
            </a:r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.</a:t>
            </a:r>
          </a:p>
          <a:p>
            <a:endParaRPr lang="en-US" sz="2800" dirty="0">
              <a:solidFill>
                <a:schemeClr val="bg1"/>
              </a:solidFill>
              <a:latin typeface="Hind Regular" panose="02000000000000000000" pitchFamily="2" charset="-18"/>
              <a:cs typeface="Hind Regular" panose="02000000000000000000" pitchFamily="2" charset="-18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How to locate someone: </a:t>
            </a:r>
            <a:r>
              <a:rPr lang="en-US" sz="28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find </a:t>
            </a:r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a person in the Participants list, </a:t>
            </a:r>
            <a:r>
              <a:rPr lang="en-US" sz="28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click </a:t>
            </a:r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the </a:t>
            </a:r>
            <a:r>
              <a:rPr lang="en-US" sz="28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name and click </a:t>
            </a:r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blue </a:t>
            </a:r>
            <a:r>
              <a:rPr lang="en-US" sz="28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‘Locate’ button. To stop locating, click </a:t>
            </a:r>
            <a:r>
              <a:rPr lang="en-US" sz="2800" dirty="0" smtClean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red </a:t>
            </a:r>
            <a:r>
              <a:rPr lang="en-US" sz="2800" dirty="0">
                <a:solidFill>
                  <a:schemeClr val="bg1"/>
                </a:solidFill>
                <a:latin typeface="Hind Regular" panose="02000000000000000000" pitchFamily="2" charset="-18"/>
                <a:cs typeface="Hind Regular" panose="02000000000000000000" pitchFamily="2" charset="-18"/>
              </a:rPr>
              <a:t>‘Stop locating’ button in the same sidebar.</a:t>
            </a:r>
            <a:endParaRPr lang="en-US" sz="2800" dirty="0">
              <a:solidFill>
                <a:schemeClr val="bg1"/>
              </a:solidFill>
              <a:latin typeface="Hind Regular" panose="02000000000000000000" pitchFamily="2" charset="-18"/>
              <a:cs typeface="Hind Regular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2135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360</Words>
  <Application>Microsoft Office PowerPoint</Application>
  <PresentationFormat>Custom</PresentationFormat>
  <Paragraphs>47</Paragraphs>
  <Slides>8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Hind Bold</vt:lpstr>
      <vt:lpstr>Hind Regular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Holding Slide CN Summit</dc:title>
  <dc:creator>Ivana Strineka Trbovic</dc:creator>
  <cp:lastModifiedBy>Ivana Strineka Trbovic</cp:lastModifiedBy>
  <cp:revision>28</cp:revision>
  <dcterms:created xsi:type="dcterms:W3CDTF">2006-08-16T00:00:00Z</dcterms:created>
  <dcterms:modified xsi:type="dcterms:W3CDTF">2020-11-24T11:31:57Z</dcterms:modified>
  <dc:identifier>DAELVvAq9Jk</dc:identifier>
</cp:coreProperties>
</file>