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0" r:id="rId1"/>
  </p:sldMasterIdLst>
  <p:notesMasterIdLst>
    <p:notesMasterId r:id="rId3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</p:sldIdLst>
  <p:sldSz cx="12192000" cy="6858000"/>
  <p:notesSz cx="7315200" cy="9601200"/>
  <p:embeddedFontLst>
    <p:embeddedFont>
      <p:font typeface="Calibri" panose="020F0502020204030204" pitchFamily="34" charset="0"/>
      <p:regular r:id="rId37"/>
      <p:bold r:id="rId38"/>
      <p:italic r:id="rId39"/>
      <p:boldItalic r:id="rId40"/>
    </p:embeddedFont>
    <p:embeddedFont>
      <p:font typeface="Open Sans" panose="020B0604020202020204" charset="0"/>
      <p:regular r:id="rId41"/>
      <p:bold r:id="rId42"/>
      <p:italic r:id="rId43"/>
      <p:boldItalic r:id="rId44"/>
    </p:embeddedFont>
    <p:embeddedFont>
      <p:font typeface="Roboto" panose="020B0604020202020204" charset="0"/>
      <p:regular r:id="rId45"/>
      <p:bold r:id="rId46"/>
      <p:italic r:id="rId47"/>
      <p:boldItalic r:id="rId48"/>
    </p:embeddedFont>
    <p:embeddedFont>
      <p:font typeface="Roboto Light" panose="020B0604020202020204" charset="0"/>
      <p:regular r:id="rId49"/>
      <p:bold r:id="rId50"/>
      <p:italic r:id="rId51"/>
      <p:boldItalic r:id="rId52"/>
    </p:embeddedFont>
    <p:embeddedFont>
      <p:font typeface="Trebuchet MS" panose="020B0603020202020204" pitchFamily="34" charset="0"/>
      <p:regular r:id="rId53"/>
      <p:bold r:id="rId54"/>
      <p:italic r:id="rId55"/>
      <p:boldItalic r:id="rId5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A7F0B23-2202-4D97-8B9C-97AB8121BC71}">
  <a:tblStyle styleId="{9A7F0B23-2202-4D97-8B9C-97AB8121BC7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EC3B3713-D5A9-4FAA-9454-AE94A85C41DE}" styleName="Table_1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3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6.fntdata"/><Relationship Id="rId47" Type="http://schemas.openxmlformats.org/officeDocument/2006/relationships/font" Target="fonts/font11.fntdata"/><Relationship Id="rId50" Type="http://schemas.openxmlformats.org/officeDocument/2006/relationships/font" Target="fonts/font14.fntdata"/><Relationship Id="rId55" Type="http://schemas.openxmlformats.org/officeDocument/2006/relationships/font" Target="fonts/font19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3" Type="http://schemas.openxmlformats.org/officeDocument/2006/relationships/font" Target="fonts/font17.fntdata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7.fntdata"/><Relationship Id="rId48" Type="http://schemas.openxmlformats.org/officeDocument/2006/relationships/font" Target="fonts/font12.fntdata"/><Relationship Id="rId56" Type="http://schemas.openxmlformats.org/officeDocument/2006/relationships/font" Target="fonts/font20.fntdata"/><Relationship Id="rId8" Type="http://schemas.openxmlformats.org/officeDocument/2006/relationships/slide" Target="slides/slide7.xml"/><Relationship Id="rId51" Type="http://schemas.openxmlformats.org/officeDocument/2006/relationships/font" Target="fonts/font15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2.fntdata"/><Relationship Id="rId46" Type="http://schemas.openxmlformats.org/officeDocument/2006/relationships/font" Target="fonts/font10.fntdata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font" Target="fonts/font5.fntdata"/><Relationship Id="rId54" Type="http://schemas.openxmlformats.org/officeDocument/2006/relationships/font" Target="fonts/font1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49" Type="http://schemas.openxmlformats.org/officeDocument/2006/relationships/font" Target="fonts/font13.fntdata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8.fntdata"/><Relationship Id="rId52" Type="http://schemas.openxmlformats.org/officeDocument/2006/relationships/font" Target="fonts/font16.fntdata"/><Relationship Id="rId6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169920" cy="481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4143587" y="0"/>
            <a:ext cx="3169920" cy="481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777875" y="1200150"/>
            <a:ext cx="5759450" cy="32400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9119474"/>
            <a:ext cx="3169920" cy="481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1" name="Google Shape;91;p1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25" tIns="96625" rIns="96625" bIns="966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00" cy="3240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0" name="Google Shape;270;p10:notes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00" cy="378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71" name="Google Shape;271;p10:notes"/>
          <p:cNvSpPr txBox="1">
            <a:spLocks noGrp="1"/>
          </p:cNvSpPr>
          <p:nvPr>
            <p:ph type="sldNum" idx="12"/>
          </p:nvPr>
        </p:nvSpPr>
        <p:spPr>
          <a:xfrm>
            <a:off x="4143587" y="9119474"/>
            <a:ext cx="3169800" cy="48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00" cy="3240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7" name="Google Shape;277;p11:notes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00" cy="378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78" name="Google Shape;278;p11:notes"/>
          <p:cNvSpPr txBox="1">
            <a:spLocks noGrp="1"/>
          </p:cNvSpPr>
          <p:nvPr>
            <p:ph type="sldNum" idx="12"/>
          </p:nvPr>
        </p:nvSpPr>
        <p:spPr>
          <a:xfrm>
            <a:off x="4143587" y="9119474"/>
            <a:ext cx="3169800" cy="48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00" cy="3240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4" name="Google Shape;284;p12:notes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00" cy="378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85" name="Google Shape;285;p12:notes"/>
          <p:cNvSpPr txBox="1">
            <a:spLocks noGrp="1"/>
          </p:cNvSpPr>
          <p:nvPr>
            <p:ph type="sldNum" idx="12"/>
          </p:nvPr>
        </p:nvSpPr>
        <p:spPr>
          <a:xfrm>
            <a:off x="4143587" y="9119474"/>
            <a:ext cx="3169800" cy="48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00" cy="3240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3" name="Google Shape;293;p13:notes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00" cy="378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94" name="Google Shape;294;p13:notes"/>
          <p:cNvSpPr txBox="1">
            <a:spLocks noGrp="1"/>
          </p:cNvSpPr>
          <p:nvPr>
            <p:ph type="sldNum" idx="12"/>
          </p:nvPr>
        </p:nvSpPr>
        <p:spPr>
          <a:xfrm>
            <a:off x="4143587" y="9119474"/>
            <a:ext cx="3169800" cy="48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88f53fc46e_9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00" cy="3240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1" name="Google Shape;301;g88f53fc46e_9_6:notes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00" cy="378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02" name="Google Shape;302;g88f53fc46e_9_6:notes"/>
          <p:cNvSpPr txBox="1">
            <a:spLocks noGrp="1"/>
          </p:cNvSpPr>
          <p:nvPr>
            <p:ph type="sldNum" idx="12"/>
          </p:nvPr>
        </p:nvSpPr>
        <p:spPr>
          <a:xfrm>
            <a:off x="4143587" y="9119474"/>
            <a:ext cx="3169800" cy="48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00" cy="3240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9" name="Google Shape;309;p14:notes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00" cy="378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10" name="Google Shape;310;p14:notes"/>
          <p:cNvSpPr txBox="1">
            <a:spLocks noGrp="1"/>
          </p:cNvSpPr>
          <p:nvPr>
            <p:ph type="sldNum" idx="12"/>
          </p:nvPr>
        </p:nvSpPr>
        <p:spPr>
          <a:xfrm>
            <a:off x="4143587" y="9119474"/>
            <a:ext cx="3169800" cy="48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00" cy="3240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8" name="Google Shape;318;p15:notes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00" cy="378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19" name="Google Shape;319;p15:notes"/>
          <p:cNvSpPr txBox="1">
            <a:spLocks noGrp="1"/>
          </p:cNvSpPr>
          <p:nvPr>
            <p:ph type="sldNum" idx="12"/>
          </p:nvPr>
        </p:nvSpPr>
        <p:spPr>
          <a:xfrm>
            <a:off x="4143587" y="9119474"/>
            <a:ext cx="3169800" cy="48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87e9ef037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00" cy="3240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" name="Google Shape;328;g87e9ef037c_0_0:notes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00" cy="3780600"/>
          </a:xfrm>
          <a:prstGeom prst="rect">
            <a:avLst/>
          </a:prstGeom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" name="Google Shape;329;g87e9ef037c_0_0:notes"/>
          <p:cNvSpPr txBox="1">
            <a:spLocks noGrp="1"/>
          </p:cNvSpPr>
          <p:nvPr>
            <p:ph type="sldNum" idx="12"/>
          </p:nvPr>
        </p:nvSpPr>
        <p:spPr>
          <a:xfrm>
            <a:off x="4143587" y="9119474"/>
            <a:ext cx="3169800" cy="481800"/>
          </a:xfrm>
          <a:prstGeom prst="rect">
            <a:avLst/>
          </a:prstGeom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g87a1142709_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00" cy="3240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4" name="Google Shape;344;g87a1142709_3_0:notes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00" cy="3780600"/>
          </a:xfrm>
          <a:prstGeom prst="rect">
            <a:avLst/>
          </a:prstGeom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" name="Google Shape;345;g87a1142709_3_0:notes"/>
          <p:cNvSpPr txBox="1">
            <a:spLocks noGrp="1"/>
          </p:cNvSpPr>
          <p:nvPr>
            <p:ph type="sldNum" idx="12"/>
          </p:nvPr>
        </p:nvSpPr>
        <p:spPr>
          <a:xfrm>
            <a:off x="4143587" y="9119474"/>
            <a:ext cx="3169800" cy="481800"/>
          </a:xfrm>
          <a:prstGeom prst="rect">
            <a:avLst/>
          </a:prstGeom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00" cy="3240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2" name="Google Shape;352;p16:notes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00" cy="378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53" name="Google Shape;353;p16:notes"/>
          <p:cNvSpPr txBox="1">
            <a:spLocks noGrp="1"/>
          </p:cNvSpPr>
          <p:nvPr>
            <p:ph type="sldNum" idx="12"/>
          </p:nvPr>
        </p:nvSpPr>
        <p:spPr>
          <a:xfrm>
            <a:off x="4143587" y="9119474"/>
            <a:ext cx="3169800" cy="48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00" cy="3240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" name="Google Shape;100;p2:notes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00" cy="378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1" name="Google Shape;101;p2:notes"/>
          <p:cNvSpPr txBox="1">
            <a:spLocks noGrp="1"/>
          </p:cNvSpPr>
          <p:nvPr>
            <p:ph type="sldNum" idx="12"/>
          </p:nvPr>
        </p:nvSpPr>
        <p:spPr>
          <a:xfrm>
            <a:off x="4143587" y="9119474"/>
            <a:ext cx="3169800" cy="48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g88a5cfe34c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00" cy="3240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1" name="Google Shape;361;g88a5cfe34c_2_0:notes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00" cy="378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62" name="Google Shape;362;g88a5cfe34c_2_0:notes"/>
          <p:cNvSpPr txBox="1">
            <a:spLocks noGrp="1"/>
          </p:cNvSpPr>
          <p:nvPr>
            <p:ph type="sldNum" idx="12"/>
          </p:nvPr>
        </p:nvSpPr>
        <p:spPr>
          <a:xfrm>
            <a:off x="4143587" y="9119474"/>
            <a:ext cx="3169800" cy="48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00" cy="3240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0" name="Google Shape;370;p18:notes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00" cy="378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71" name="Google Shape;371;p18:notes"/>
          <p:cNvSpPr txBox="1">
            <a:spLocks noGrp="1"/>
          </p:cNvSpPr>
          <p:nvPr>
            <p:ph type="sldNum" idx="12"/>
          </p:nvPr>
        </p:nvSpPr>
        <p:spPr>
          <a:xfrm>
            <a:off x="4143587" y="9119474"/>
            <a:ext cx="3169800" cy="48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21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00" cy="3240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7" name="Google Shape;377;p19:notes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00" cy="378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400"/>
          </a:p>
        </p:txBody>
      </p:sp>
      <p:sp>
        <p:nvSpPr>
          <p:cNvPr id="378" name="Google Shape;378;p19:notes"/>
          <p:cNvSpPr txBox="1">
            <a:spLocks noGrp="1"/>
          </p:cNvSpPr>
          <p:nvPr>
            <p:ph type="sldNum" idx="12"/>
          </p:nvPr>
        </p:nvSpPr>
        <p:spPr>
          <a:xfrm>
            <a:off x="4143587" y="9119474"/>
            <a:ext cx="3169800" cy="48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22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00" cy="3240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9" name="Google Shape;409;p20:notes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00" cy="378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8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overall timeline </a:t>
            </a:r>
            <a:endParaRPr sz="8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279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800"/>
              <a:buFont typeface="Roboto"/>
              <a:buChar char="●"/>
            </a:pPr>
            <a:r>
              <a:rPr lang="en-US" sz="8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Discuss (available spectrum, competing demand and coordination, decision makers)</a:t>
            </a:r>
            <a:endParaRPr sz="8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279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800"/>
              <a:buFont typeface="Roboto"/>
              <a:buChar char="●"/>
            </a:pPr>
            <a:r>
              <a:rPr lang="en-US" sz="8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apply (preparing, submitting)</a:t>
            </a:r>
            <a:endParaRPr sz="8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8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planning &amp; feasibility (defining use case, network and land assessment, defining </a:t>
            </a:r>
            <a:r>
              <a:rPr lang="en-US" sz="10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business case) -grants and funding</a:t>
            </a:r>
            <a:endParaRPr sz="10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000"/>
              <a:buFont typeface="Roboto"/>
              <a:buChar char="●"/>
            </a:pPr>
            <a:r>
              <a:rPr lang="en-US" sz="10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network design (hardware, administration)</a:t>
            </a:r>
            <a:endParaRPr sz="10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000"/>
              <a:buFont typeface="Roboto"/>
              <a:buChar char="●"/>
            </a:pPr>
            <a:r>
              <a:rPr lang="en-US" sz="10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construction</a:t>
            </a:r>
            <a:endParaRPr sz="10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000"/>
              <a:buFont typeface="Roboto"/>
              <a:buChar char="●"/>
            </a:pPr>
            <a:r>
              <a:rPr lang="en-US" sz="10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network security </a:t>
            </a:r>
            <a:endParaRPr sz="400"/>
          </a:p>
        </p:txBody>
      </p:sp>
      <p:sp>
        <p:nvSpPr>
          <p:cNvPr id="410" name="Google Shape;410;p20:notes"/>
          <p:cNvSpPr txBox="1">
            <a:spLocks noGrp="1"/>
          </p:cNvSpPr>
          <p:nvPr>
            <p:ph type="sldNum" idx="12"/>
          </p:nvPr>
        </p:nvSpPr>
        <p:spPr>
          <a:xfrm>
            <a:off x="4143587" y="9119474"/>
            <a:ext cx="3169800" cy="48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23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00" cy="3240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3" name="Google Shape;423;p21:notes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00" cy="378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24" name="Google Shape;424;p21:notes"/>
          <p:cNvSpPr txBox="1">
            <a:spLocks noGrp="1"/>
          </p:cNvSpPr>
          <p:nvPr>
            <p:ph type="sldNum" idx="12"/>
          </p:nvPr>
        </p:nvSpPr>
        <p:spPr>
          <a:xfrm>
            <a:off x="4143587" y="9119474"/>
            <a:ext cx="3169800" cy="48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24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00" cy="3240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1" name="Google Shape;431;p22:notes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00" cy="378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if you see all red, don’t bother.</a:t>
            </a:r>
            <a:endParaRPr/>
          </a:p>
        </p:txBody>
      </p:sp>
      <p:sp>
        <p:nvSpPr>
          <p:cNvPr id="432" name="Google Shape;432;p22:notes"/>
          <p:cNvSpPr txBox="1">
            <a:spLocks noGrp="1"/>
          </p:cNvSpPr>
          <p:nvPr>
            <p:ph type="sldNum" idx="12"/>
          </p:nvPr>
        </p:nvSpPr>
        <p:spPr>
          <a:xfrm>
            <a:off x="4143587" y="9119474"/>
            <a:ext cx="3169800" cy="48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25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00" cy="3240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8" name="Google Shape;438;p23:notes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00" cy="378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39" name="Google Shape;439;p23:notes"/>
          <p:cNvSpPr txBox="1">
            <a:spLocks noGrp="1"/>
          </p:cNvSpPr>
          <p:nvPr>
            <p:ph type="sldNum" idx="12"/>
          </p:nvPr>
        </p:nvSpPr>
        <p:spPr>
          <a:xfrm>
            <a:off x="4143587" y="9119474"/>
            <a:ext cx="3169800" cy="48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26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00" cy="3240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7" name="Google Shape;447;p24:notes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00" cy="378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48" name="Google Shape;448;p24:notes"/>
          <p:cNvSpPr txBox="1">
            <a:spLocks noGrp="1"/>
          </p:cNvSpPr>
          <p:nvPr>
            <p:ph type="sldNum" idx="12"/>
          </p:nvPr>
        </p:nvSpPr>
        <p:spPr>
          <a:xfrm>
            <a:off x="4143587" y="9119474"/>
            <a:ext cx="3169800" cy="48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27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87e9ef037c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00" cy="3240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3" name="Google Shape;453;g87e9ef037c_0_12:notes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00" cy="3780600"/>
          </a:xfrm>
          <a:prstGeom prst="rect">
            <a:avLst/>
          </a:prstGeom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4" name="Google Shape;454;g87e9ef037c_0_12:notes"/>
          <p:cNvSpPr txBox="1">
            <a:spLocks noGrp="1"/>
          </p:cNvSpPr>
          <p:nvPr>
            <p:ph type="sldNum" idx="12"/>
          </p:nvPr>
        </p:nvSpPr>
        <p:spPr>
          <a:xfrm>
            <a:off x="4143587" y="9119474"/>
            <a:ext cx="3169800" cy="481800"/>
          </a:xfrm>
          <a:prstGeom prst="rect">
            <a:avLst/>
          </a:prstGeom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/>
              <a:t>28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00" cy="3240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0" name="Google Shape;460;p25:notes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00" cy="378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The FCC is about to auction off valuable spectrum that has been on reserve for over 20 yrs.  Tribes have a very short window now to exercise sovereignty to claim that spectrum for free before private interests have the opportunity to bid on it.  Window closes 3 August, 2020.  If you don’t apply, and secure spectrum now, you’ll have to rely on someone else who controls spectrum if you ever hope to provide a network. there will be plenty of time to figure out what to build and how, but none of that matters if you don’t secure the spectrum.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61" name="Google Shape;461;p25:notes"/>
          <p:cNvSpPr txBox="1">
            <a:spLocks noGrp="1"/>
          </p:cNvSpPr>
          <p:nvPr>
            <p:ph type="sldNum" idx="12"/>
          </p:nvPr>
        </p:nvSpPr>
        <p:spPr>
          <a:xfrm>
            <a:off x="4143587" y="9119474"/>
            <a:ext cx="3169800" cy="48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29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00" cy="3240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0" name="Google Shape;110;p3:notes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00" cy="378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1" name="Google Shape;111;p3:notes"/>
          <p:cNvSpPr txBox="1">
            <a:spLocks noGrp="1"/>
          </p:cNvSpPr>
          <p:nvPr>
            <p:ph type="sldNum" idx="12"/>
          </p:nvPr>
        </p:nvSpPr>
        <p:spPr>
          <a:xfrm>
            <a:off x="4143587" y="9119474"/>
            <a:ext cx="3169800" cy="48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00" cy="3240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73" name="Google Shape;473;p26:notes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00" cy="378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74" name="Google Shape;474;p26:notes"/>
          <p:cNvSpPr txBox="1">
            <a:spLocks noGrp="1"/>
          </p:cNvSpPr>
          <p:nvPr>
            <p:ph type="sldNum" idx="12"/>
          </p:nvPr>
        </p:nvSpPr>
        <p:spPr>
          <a:xfrm>
            <a:off x="4143587" y="9119474"/>
            <a:ext cx="3169800" cy="48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30</a:t>
            </a:fld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00" cy="3240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83" name="Google Shape;483;p28:notes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00" cy="378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too much</a:t>
            </a:r>
            <a:endParaRPr/>
          </a:p>
        </p:txBody>
      </p:sp>
      <p:sp>
        <p:nvSpPr>
          <p:cNvPr id="484" name="Google Shape;484;p28:notes"/>
          <p:cNvSpPr txBox="1">
            <a:spLocks noGrp="1"/>
          </p:cNvSpPr>
          <p:nvPr>
            <p:ph type="sldNum" idx="12"/>
          </p:nvPr>
        </p:nvSpPr>
        <p:spPr>
          <a:xfrm>
            <a:off x="4143587" y="9119474"/>
            <a:ext cx="3169800" cy="48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31</a:t>
            </a:fld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00" cy="3240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96" name="Google Shape;496;p30:notes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00" cy="378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97" name="Google Shape;497;p30:notes"/>
          <p:cNvSpPr txBox="1">
            <a:spLocks noGrp="1"/>
          </p:cNvSpPr>
          <p:nvPr>
            <p:ph type="sldNum" idx="12"/>
          </p:nvPr>
        </p:nvSpPr>
        <p:spPr>
          <a:xfrm>
            <a:off x="4143587" y="9119474"/>
            <a:ext cx="3169800" cy="48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32</a:t>
            </a:fld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00" cy="3240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03" name="Google Shape;503;p31:notes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00" cy="378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04" name="Google Shape;504;p31:notes"/>
          <p:cNvSpPr txBox="1">
            <a:spLocks noGrp="1"/>
          </p:cNvSpPr>
          <p:nvPr>
            <p:ph type="sldNum" idx="12"/>
          </p:nvPr>
        </p:nvSpPr>
        <p:spPr>
          <a:xfrm>
            <a:off x="4143587" y="9119474"/>
            <a:ext cx="3169800" cy="48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33</a:t>
            </a:fld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00" cy="3240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10" name="Google Shape;510;p17:notes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00" cy="378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11" name="Google Shape;511;p17:notes"/>
          <p:cNvSpPr txBox="1">
            <a:spLocks noGrp="1"/>
          </p:cNvSpPr>
          <p:nvPr>
            <p:ph type="sldNum" idx="12"/>
          </p:nvPr>
        </p:nvSpPr>
        <p:spPr>
          <a:xfrm>
            <a:off x="4143587" y="9119474"/>
            <a:ext cx="3169800" cy="48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34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00" cy="3240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7" name="Google Shape;117;p4:notes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00" cy="378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8" name="Google Shape;118;p4:notes"/>
          <p:cNvSpPr txBox="1">
            <a:spLocks noGrp="1"/>
          </p:cNvSpPr>
          <p:nvPr>
            <p:ph type="sldNum" idx="12"/>
          </p:nvPr>
        </p:nvSpPr>
        <p:spPr>
          <a:xfrm>
            <a:off x="4143587" y="9119474"/>
            <a:ext cx="3169800" cy="48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00" cy="3240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5" name="Google Shape;125;p5:notes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00" cy="378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6" name="Google Shape;126;p5:notes"/>
          <p:cNvSpPr txBox="1">
            <a:spLocks noGrp="1"/>
          </p:cNvSpPr>
          <p:nvPr>
            <p:ph type="sldNum" idx="12"/>
          </p:nvPr>
        </p:nvSpPr>
        <p:spPr>
          <a:xfrm>
            <a:off x="4143587" y="9119474"/>
            <a:ext cx="3169800" cy="48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00" cy="3240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4" name="Google Shape;134;p6:notes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00" cy="378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  <p:sp>
        <p:nvSpPr>
          <p:cNvPr id="135" name="Google Shape;135;p6:notes"/>
          <p:cNvSpPr txBox="1">
            <a:spLocks noGrp="1"/>
          </p:cNvSpPr>
          <p:nvPr>
            <p:ph type="sldNum" idx="12"/>
          </p:nvPr>
        </p:nvSpPr>
        <p:spPr>
          <a:xfrm>
            <a:off x="4143587" y="9119474"/>
            <a:ext cx="3169800" cy="48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00" cy="3240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3" name="Google Shape;143;p7:notes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00" cy="378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Stop thinking about this as a consumer, and more like the Operator. </a:t>
            </a:r>
            <a:endParaRPr/>
          </a:p>
        </p:txBody>
      </p:sp>
      <p:sp>
        <p:nvSpPr>
          <p:cNvPr id="144" name="Google Shape;144;p7:notes"/>
          <p:cNvSpPr txBox="1">
            <a:spLocks noGrp="1"/>
          </p:cNvSpPr>
          <p:nvPr>
            <p:ph type="sldNum" idx="12"/>
          </p:nvPr>
        </p:nvSpPr>
        <p:spPr>
          <a:xfrm>
            <a:off x="4143587" y="9119474"/>
            <a:ext cx="3169800" cy="48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00" cy="3240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6" name="Google Shape;256;p8:notes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00" cy="378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57" name="Google Shape;257;p8:notes"/>
          <p:cNvSpPr txBox="1">
            <a:spLocks noGrp="1"/>
          </p:cNvSpPr>
          <p:nvPr>
            <p:ph type="sldNum" idx="12"/>
          </p:nvPr>
        </p:nvSpPr>
        <p:spPr>
          <a:xfrm>
            <a:off x="4143587" y="9119474"/>
            <a:ext cx="3169800" cy="48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00" cy="3240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3" name="Google Shape;263;p9:notes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00" cy="378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The FCC is about to auction off valuable spectrum that has been unavailable to public corporations for over 20 yrs.  Tribes have a very short window now to exercise sovereignty to claim that spectrum for free before private interests have the opportunity to bid on it.  Window closes 3 August, 2020.  If you don’t apply, and secure spectrum now, you’ll have to rely on someone else who controls spectrum if you ever hope to provide a network. there will be plenty of time to figure out what to build and how, but none of that matters if you don’t secure the spectrum.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64" name="Google Shape;264;p9:notes"/>
          <p:cNvSpPr txBox="1">
            <a:spLocks noGrp="1"/>
          </p:cNvSpPr>
          <p:nvPr>
            <p:ph type="sldNum" idx="12"/>
          </p:nvPr>
        </p:nvSpPr>
        <p:spPr>
          <a:xfrm>
            <a:off x="4143587" y="9119474"/>
            <a:ext cx="3169800" cy="48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4" name="Google Shape;74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0" name="Google Shape;80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1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6" name="Google Shape;86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/>
          <p:nvPr/>
        </p:nvSpPr>
        <p:spPr>
          <a:xfrm>
            <a:off x="-100" y="6727600"/>
            <a:ext cx="12192000" cy="130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Google Shape;23;p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9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body" idx="1"/>
          </p:nvPr>
        </p:nvSpPr>
        <p:spPr>
          <a:xfrm>
            <a:off x="415600" y="1688433"/>
            <a:ext cx="11360800" cy="44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1pPr>
            <a:lvl2pPr marL="914400" lvl="1" indent="-317500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marL="1371600" lvl="2" indent="-317500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marL="1828800" lvl="3" indent="-317500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marL="2286000" lvl="4" indent="-317500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marL="2743200" lvl="5" indent="-317500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3200400" lvl="6" indent="-317500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marL="3657600" lvl="7" indent="-317500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marL="4114800" lvl="8" indent="-317500" algn="l">
              <a:lnSpc>
                <a:spcPct val="90000"/>
              </a:lnSpc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0" name="Google Shape;50;p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fcc.gov/25-ghz-rural-tribal-maps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cc.gov/25-ghz-rural-tribal-maps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cc.gov/25-ghz-rural-tribal-maps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hyperlink" Target="mailto:RuralTribalWindow@fcc.gov" TargetMode="External"/><Relationship Id="rId3" Type="http://schemas.openxmlformats.org/officeDocument/2006/relationships/image" Target="../media/image25.jpg"/><Relationship Id="rId7" Type="http://schemas.openxmlformats.org/officeDocument/2006/relationships/hyperlink" Target="https://www.fcc.gov/25-ghz-rural-tribal-maps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fcc.gov/25-ghz-rural-tribal-window-how-file" TargetMode="External"/><Relationship Id="rId5" Type="http://schemas.openxmlformats.org/officeDocument/2006/relationships/hyperlink" Target="https://www.fcc.gov/25-ghz-rural-tribal-window" TargetMode="External"/><Relationship Id="rId4" Type="http://schemas.openxmlformats.org/officeDocument/2006/relationships/hyperlink" Target="http://fcc.gov" TargetMode="Externa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oogle Shape;93;p14"/>
          <p:cNvPicPr preferRelativeResize="0"/>
          <p:nvPr/>
        </p:nvPicPr>
        <p:blipFill rotWithShape="1">
          <a:blip r:embed="rId3">
            <a:alphaModFix/>
          </a:blip>
          <a:srcRect b="26841"/>
          <a:stretch/>
        </p:blipFill>
        <p:spPr>
          <a:xfrm>
            <a:off x="-153500" y="0"/>
            <a:ext cx="12499011" cy="6858002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14"/>
          <p:cNvSpPr txBox="1">
            <a:spLocks noGrp="1"/>
          </p:cNvSpPr>
          <p:nvPr>
            <p:ph type="subTitle" idx="1"/>
          </p:nvPr>
        </p:nvSpPr>
        <p:spPr>
          <a:xfrm>
            <a:off x="1961625" y="4756425"/>
            <a:ext cx="10460100" cy="192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4000"/>
              <a:buNone/>
            </a:pPr>
            <a:r>
              <a:rPr lang="en-US" sz="4000" b="1" dirty="0">
                <a:solidFill>
                  <a:srgbClr val="F2F2F2"/>
                </a:solidFill>
              </a:rPr>
              <a:t>2.5GHz Rural Tribal Priority Window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4000"/>
              <a:buNone/>
            </a:pPr>
            <a:r>
              <a:rPr lang="en-US" sz="4000" b="1" dirty="0">
                <a:solidFill>
                  <a:srgbClr val="F2F2F2"/>
                </a:solidFill>
              </a:rPr>
              <a:t>LTE Networks and 2.5GHz Spectrum Channels</a:t>
            </a:r>
            <a:endParaRPr sz="1600" dirty="0">
              <a:solidFill>
                <a:srgbClr val="F2F2F2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</a:pPr>
            <a:r>
              <a:rPr lang="en-US" sz="2200" b="1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Closes on Wednesday, September 2nd, 2020 at 6PM EDT. </a:t>
            </a:r>
            <a:endParaRPr sz="1600" b="1" dirty="0">
              <a:solidFill>
                <a:srgbClr val="FFFFFF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 sz="1600" dirty="0">
              <a:solidFill>
                <a:srgbClr val="F2F2F2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2400"/>
              <a:buNone/>
            </a:pPr>
            <a:r>
              <a:rPr lang="en-US" dirty="0">
                <a:solidFill>
                  <a:srgbClr val="F2F2F2"/>
                </a:solidFill>
              </a:rPr>
              <a:t>                   </a:t>
            </a:r>
            <a:endParaRPr dirty="0">
              <a:solidFill>
                <a:srgbClr val="F2F2F2"/>
              </a:solidFill>
            </a:endParaRPr>
          </a:p>
        </p:txBody>
      </p:sp>
      <p:pic>
        <p:nvPicPr>
          <p:cNvPr id="95" name="Google Shape;95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679913" y="279600"/>
            <a:ext cx="2372125" cy="742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73925" y="197600"/>
            <a:ext cx="2372125" cy="1063829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85950" y="1620300"/>
            <a:ext cx="2757174" cy="904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2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9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Key Benefits of a WiFi Spectrum Network</a:t>
            </a:r>
            <a:endParaRPr>
              <a:solidFill>
                <a:schemeClr val="accen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74" name="Google Shape;274;p23"/>
          <p:cNvSpPr txBox="1">
            <a:spLocks noGrp="1"/>
          </p:cNvSpPr>
          <p:nvPr>
            <p:ph type="body" idx="1"/>
          </p:nvPr>
        </p:nvSpPr>
        <p:spPr>
          <a:xfrm>
            <a:off x="697625" y="1371600"/>
            <a:ext cx="8810700" cy="46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2200">
              <a:latin typeface="Roboto"/>
              <a:ea typeface="Roboto"/>
              <a:cs typeface="Roboto"/>
              <a:sym typeface="Roboto"/>
            </a:endParaRPr>
          </a:p>
          <a:p>
            <a:pPr marL="457200" lvl="0" indent="-3683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Char char="●"/>
            </a:pPr>
            <a:r>
              <a:rPr lang="en-US" sz="2200">
                <a:latin typeface="Roboto"/>
                <a:ea typeface="Roboto"/>
                <a:cs typeface="Roboto"/>
                <a:sym typeface="Roboto"/>
              </a:rPr>
              <a:t>Tribal Government Services</a:t>
            </a:r>
            <a:endParaRPr sz="2200">
              <a:latin typeface="Roboto"/>
              <a:ea typeface="Roboto"/>
              <a:cs typeface="Roboto"/>
              <a:sym typeface="Roboto"/>
            </a:endParaRPr>
          </a:p>
          <a:p>
            <a:pPr marL="457200" lvl="0" indent="-3683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Char char="●"/>
            </a:pPr>
            <a:r>
              <a:rPr lang="en-US" sz="2200">
                <a:latin typeface="Roboto"/>
                <a:ea typeface="Roboto"/>
                <a:cs typeface="Roboto"/>
                <a:sym typeface="Roboto"/>
              </a:rPr>
              <a:t>Emergency Services - Law Enforcement, Fire, Medical Services</a:t>
            </a:r>
            <a:endParaRPr sz="2200">
              <a:latin typeface="Roboto"/>
              <a:ea typeface="Roboto"/>
              <a:cs typeface="Roboto"/>
              <a:sym typeface="Roboto"/>
            </a:endParaRPr>
          </a:p>
          <a:p>
            <a:pPr marL="457200" lvl="0" indent="-3683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Char char="●"/>
            </a:pPr>
            <a:r>
              <a:rPr lang="en-US" sz="2200">
                <a:latin typeface="Roboto"/>
                <a:ea typeface="Roboto"/>
                <a:cs typeface="Roboto"/>
                <a:sym typeface="Roboto"/>
              </a:rPr>
              <a:t>Health Services</a:t>
            </a:r>
            <a:endParaRPr sz="2200">
              <a:latin typeface="Roboto"/>
              <a:ea typeface="Roboto"/>
              <a:cs typeface="Roboto"/>
              <a:sym typeface="Roboto"/>
            </a:endParaRPr>
          </a:p>
          <a:p>
            <a:pPr marL="457200" lvl="0" indent="-3683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Char char="●"/>
            </a:pPr>
            <a:r>
              <a:rPr lang="en-US" sz="2200">
                <a:latin typeface="Roboto"/>
                <a:ea typeface="Roboto"/>
                <a:cs typeface="Roboto"/>
                <a:sym typeface="Roboto"/>
              </a:rPr>
              <a:t>Medical Health Equipment communicating with a doctor</a:t>
            </a:r>
            <a:endParaRPr sz="2200">
              <a:latin typeface="Roboto"/>
              <a:ea typeface="Roboto"/>
              <a:cs typeface="Roboto"/>
              <a:sym typeface="Roboto"/>
            </a:endParaRPr>
          </a:p>
          <a:p>
            <a:pPr marL="457200" lvl="0" indent="-3683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Char char="●"/>
            </a:pPr>
            <a:r>
              <a:rPr lang="en-US" sz="2200">
                <a:latin typeface="Roboto"/>
                <a:ea typeface="Roboto"/>
                <a:cs typeface="Roboto"/>
                <a:sym typeface="Roboto"/>
              </a:rPr>
              <a:t>Educational Online Learning - Distance Learning</a:t>
            </a:r>
            <a:endParaRPr sz="2200">
              <a:latin typeface="Roboto"/>
              <a:ea typeface="Roboto"/>
              <a:cs typeface="Roboto"/>
              <a:sym typeface="Roboto"/>
            </a:endParaRPr>
          </a:p>
          <a:p>
            <a:pPr marL="457200" lvl="0" indent="-3683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Char char="●"/>
            </a:pPr>
            <a:r>
              <a:rPr lang="en-US" sz="2200">
                <a:latin typeface="Roboto"/>
                <a:ea typeface="Roboto"/>
                <a:cs typeface="Roboto"/>
                <a:sym typeface="Roboto"/>
              </a:rPr>
              <a:t>Electronic Mail</a:t>
            </a:r>
            <a:endParaRPr sz="2200">
              <a:latin typeface="Roboto"/>
              <a:ea typeface="Roboto"/>
              <a:cs typeface="Roboto"/>
              <a:sym typeface="Roboto"/>
            </a:endParaRPr>
          </a:p>
          <a:p>
            <a:pPr marL="457200" lvl="0" indent="-3683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Char char="●"/>
            </a:pPr>
            <a:r>
              <a:rPr lang="en-US" sz="2200">
                <a:latin typeface="Roboto"/>
                <a:ea typeface="Roboto"/>
                <a:cs typeface="Roboto"/>
                <a:sym typeface="Roboto"/>
              </a:rPr>
              <a:t>Internet Service Provider</a:t>
            </a:r>
            <a:endParaRPr sz="2200">
              <a:latin typeface="Roboto"/>
              <a:ea typeface="Roboto"/>
              <a:cs typeface="Roboto"/>
              <a:sym typeface="Roboto"/>
            </a:endParaRPr>
          </a:p>
          <a:p>
            <a:pPr marL="457200" lvl="0" indent="-3683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Char char="●"/>
            </a:pPr>
            <a:r>
              <a:rPr lang="en-US" sz="2200">
                <a:latin typeface="Roboto"/>
                <a:ea typeface="Roboto"/>
                <a:cs typeface="Roboto"/>
                <a:sym typeface="Roboto"/>
              </a:rPr>
              <a:t>Public Transportation</a:t>
            </a:r>
            <a:endParaRPr sz="2200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2200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2200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2200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" name="Google Shape;280;p24"/>
          <p:cNvPicPr preferRelativeResize="0"/>
          <p:nvPr/>
        </p:nvPicPr>
        <p:blipFill rotWithShape="1">
          <a:blip r:embed="rId3">
            <a:alphaModFix/>
          </a:blip>
          <a:srcRect t="11384" r="8983" b="21961"/>
          <a:stretch/>
        </p:blipFill>
        <p:spPr>
          <a:xfrm>
            <a:off x="176200" y="85025"/>
            <a:ext cx="11860977" cy="6514126"/>
          </a:xfrm>
          <a:prstGeom prst="rect">
            <a:avLst/>
          </a:prstGeom>
          <a:noFill/>
          <a:ln>
            <a:noFill/>
          </a:ln>
        </p:spPr>
      </p:pic>
      <p:sp>
        <p:nvSpPr>
          <p:cNvPr id="281" name="Google Shape;281;p24"/>
          <p:cNvSpPr txBox="1">
            <a:spLocks noGrp="1"/>
          </p:cNvSpPr>
          <p:nvPr>
            <p:ph type="title"/>
          </p:nvPr>
        </p:nvSpPr>
        <p:spPr>
          <a:xfrm>
            <a:off x="0" y="322425"/>
            <a:ext cx="12192000" cy="9432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 sz="4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Qualifying Details </a:t>
            </a:r>
            <a:endParaRPr sz="48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25"/>
          <p:cNvSpPr txBox="1">
            <a:spLocks noGrp="1"/>
          </p:cNvSpPr>
          <p:nvPr>
            <p:ph type="title"/>
          </p:nvPr>
        </p:nvSpPr>
        <p:spPr>
          <a:xfrm>
            <a:off x="415600" y="440967"/>
            <a:ext cx="11360700" cy="9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Eligible Tribal Entities Requirement</a:t>
            </a:r>
            <a:endParaRPr>
              <a:solidFill>
                <a:schemeClr val="accen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88" name="Google Shape;288;p25"/>
          <p:cNvSpPr txBox="1"/>
          <p:nvPr/>
        </p:nvSpPr>
        <p:spPr>
          <a:xfrm>
            <a:off x="556050" y="1444450"/>
            <a:ext cx="10974900" cy="48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200" b="1" i="0" u="none" strike="noStrike" cap="none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Who </a:t>
            </a:r>
            <a:r>
              <a:rPr lang="en-US" sz="2200" b="1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c</a:t>
            </a:r>
            <a:r>
              <a:rPr lang="en-US" sz="2200" b="1" i="0" u="none" strike="noStrike" cap="none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an apply? </a:t>
            </a:r>
            <a:endParaRPr sz="2200" b="1" i="0" u="none" strike="noStrike" cap="none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914400" marR="0" lvl="0" indent="-3556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2000"/>
              <a:buFont typeface="Roboto"/>
              <a:buChar char="●"/>
            </a:pPr>
            <a:r>
              <a:rPr lang="en-US" sz="2000" b="0" i="0" u="none" strike="noStrike" cap="none">
                <a:solidFill>
                  <a:srgbClr val="434343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Any Federally Recognized Tribe or Alaska Native Village</a:t>
            </a:r>
            <a:endParaRPr sz="2000" b="0" i="0" u="none" strike="noStrike" cap="none">
              <a:solidFill>
                <a:srgbClr val="434343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914400" marR="0" lvl="0" indent="-3556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2000"/>
              <a:buFont typeface="Roboto"/>
              <a:buChar char="●"/>
            </a:pPr>
            <a:r>
              <a:rPr lang="en-US" sz="2000">
                <a:solidFill>
                  <a:srgbClr val="434343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A </a:t>
            </a:r>
            <a:r>
              <a:rPr lang="en-US" sz="2000" b="0" i="0" u="none" strike="noStrike" cap="none">
                <a:solidFill>
                  <a:srgbClr val="434343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Consorti</a:t>
            </a:r>
            <a:r>
              <a:rPr lang="en-US" sz="2000">
                <a:solidFill>
                  <a:srgbClr val="434343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um</a:t>
            </a:r>
            <a:r>
              <a:rPr lang="en-US" sz="2000" b="0" i="0" u="none" strike="noStrike" cap="none">
                <a:solidFill>
                  <a:srgbClr val="434343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of </a:t>
            </a:r>
            <a:r>
              <a:rPr lang="en-US" sz="2000">
                <a:solidFill>
                  <a:srgbClr val="434343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F</a:t>
            </a:r>
            <a:r>
              <a:rPr lang="en-US" sz="2000" b="0" i="0" u="none" strike="noStrike" cap="none">
                <a:solidFill>
                  <a:srgbClr val="434343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ederally </a:t>
            </a:r>
            <a:r>
              <a:rPr lang="en-US" sz="2000">
                <a:solidFill>
                  <a:srgbClr val="434343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R</a:t>
            </a:r>
            <a:r>
              <a:rPr lang="en-US" sz="2000" b="0" i="0" u="none" strike="noStrike" cap="none">
                <a:solidFill>
                  <a:srgbClr val="434343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ecognized Tribes and/or Alaska</a:t>
            </a:r>
            <a:r>
              <a:rPr lang="en-US" sz="2000">
                <a:solidFill>
                  <a:srgbClr val="434343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000" b="0" i="0" u="none" strike="noStrike" cap="none">
                <a:solidFill>
                  <a:srgbClr val="434343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Native Villages</a:t>
            </a:r>
            <a:endParaRPr sz="2000" b="0" i="0" u="none" strike="noStrike" cap="none">
              <a:solidFill>
                <a:srgbClr val="434343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914400" marR="0" lvl="0" indent="-3556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2000"/>
              <a:buFont typeface="Roboto"/>
              <a:buChar char="●"/>
            </a:pPr>
            <a:r>
              <a:rPr lang="en-US" sz="2000">
                <a:solidFill>
                  <a:srgbClr val="434343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An E</a:t>
            </a:r>
            <a:r>
              <a:rPr lang="en-US" sz="2000" b="0" i="0" u="none" strike="noStrike" cap="none">
                <a:solidFill>
                  <a:srgbClr val="434343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ntity </a:t>
            </a:r>
            <a:r>
              <a:rPr lang="en-US" sz="2000">
                <a:solidFill>
                  <a:srgbClr val="434343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“</a:t>
            </a:r>
            <a:r>
              <a:rPr lang="en-US" sz="2000" b="0" i="0" u="none" strike="noStrike" cap="none">
                <a:solidFill>
                  <a:srgbClr val="434343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majority</a:t>
            </a:r>
            <a:r>
              <a:rPr lang="en-US" sz="2000">
                <a:solidFill>
                  <a:srgbClr val="434343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-owned” and controlled by a Federally Recognized Tribe or Alaska Native Village. Entity must provide sufficient documentation to demonstrate such ownership and control. For more, read: Public Notice DA20-18 from the Rural Tribal Window, FCC.gov. #16/17</a:t>
            </a:r>
            <a:endParaRPr sz="2000" b="0" i="0" u="none" strike="noStrike" cap="none">
              <a:solidFill>
                <a:srgbClr val="434343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914400" lvl="0" indent="-3556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2000"/>
              <a:buFont typeface="Roboto"/>
              <a:buChar char="●"/>
            </a:pPr>
            <a:r>
              <a:rPr lang="en-US" sz="2000">
                <a:solidFill>
                  <a:srgbClr val="434343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Does not include Alaska Regional Corporations, or other Entities owned by Tribal Members as individuals </a:t>
            </a:r>
            <a:endParaRPr sz="2000">
              <a:solidFill>
                <a:srgbClr val="434343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89" name="Google Shape;289;p25"/>
          <p:cNvSpPr txBox="1"/>
          <p:nvPr/>
        </p:nvSpPr>
        <p:spPr>
          <a:xfrm>
            <a:off x="-10875" y="6286500"/>
            <a:ext cx="3351600" cy="4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 b="1">
                <a:solidFill>
                  <a:srgbClr val="999999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  2.5 GHz Rural Tribal Priority Window</a:t>
            </a:r>
            <a:endParaRPr>
              <a:solidFill>
                <a:srgbClr val="999999"/>
              </a:solidFill>
            </a:endParaRPr>
          </a:p>
        </p:txBody>
      </p:sp>
      <p:pic>
        <p:nvPicPr>
          <p:cNvPr id="290" name="Google Shape;290;p25"/>
          <p:cNvPicPr preferRelativeResize="0"/>
          <p:nvPr/>
        </p:nvPicPr>
        <p:blipFill rotWithShape="1">
          <a:blip r:embed="rId3">
            <a:alphaModFix amt="50000"/>
          </a:blip>
          <a:srcRect t="19773" r="48030" b="28693"/>
          <a:stretch/>
        </p:blipFill>
        <p:spPr>
          <a:xfrm>
            <a:off x="10529745" y="294563"/>
            <a:ext cx="1246555" cy="1236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26"/>
          <p:cNvSpPr txBox="1">
            <a:spLocks noGrp="1"/>
          </p:cNvSpPr>
          <p:nvPr>
            <p:ph type="body" idx="1"/>
          </p:nvPr>
        </p:nvSpPr>
        <p:spPr>
          <a:xfrm>
            <a:off x="648725" y="747400"/>
            <a:ext cx="11127600" cy="570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n-US" sz="4400">
                <a:solidFill>
                  <a:srgbClr val="0563C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Eligible Tribal Lands Requirement</a:t>
            </a:r>
            <a:endParaRPr sz="4400">
              <a:solidFill>
                <a:srgbClr val="0563C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 sz="1100" b="1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914400" lvl="0" indent="-3556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2000"/>
              <a:buFont typeface="Roboto"/>
              <a:buChar char="●"/>
            </a:pPr>
            <a:r>
              <a:rPr lang="en-US" sz="20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A Federally Recognized Tribe’s Reservation, Pueblo, or Colony</a:t>
            </a:r>
            <a:endParaRPr sz="200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914400" lvl="0" indent="-3556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2000"/>
              <a:buFont typeface="Roboto"/>
              <a:buChar char="●"/>
            </a:pPr>
            <a:r>
              <a:rPr lang="en-US" sz="20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A former Reservation in Oklahoma</a:t>
            </a:r>
            <a:endParaRPr sz="200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914400" lvl="0" indent="-3556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2000"/>
              <a:buFont typeface="Roboto"/>
              <a:buChar char="●"/>
            </a:pPr>
            <a:r>
              <a:rPr lang="en-US" sz="20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An Alaska Native Region established pursuant to ANCSA (85 Stat.688)</a:t>
            </a:r>
            <a:endParaRPr sz="200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914400" lvl="0" indent="-3556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2000"/>
              <a:buFont typeface="Roboto"/>
              <a:buChar char="●"/>
            </a:pPr>
            <a:r>
              <a:rPr lang="en-US" sz="20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An Indian allotment</a:t>
            </a:r>
            <a:endParaRPr sz="200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914400" lvl="0" indent="-3556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2000"/>
              <a:buFont typeface="Roboto"/>
              <a:buChar char="●"/>
            </a:pPr>
            <a:r>
              <a:rPr lang="en-US" sz="20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A Hawaiian Home Land, pursuant to the Hawaiian Homes Commission Act</a:t>
            </a:r>
            <a:endParaRPr sz="200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914400" lvl="0" indent="-3556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2000"/>
              <a:buFont typeface="Roboto"/>
              <a:buChar char="●"/>
            </a:pPr>
            <a:r>
              <a:rPr lang="en-US" sz="20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Off-reservation lands if designated as “Tribal land” by the FCC as of July 10, 2019</a:t>
            </a:r>
            <a:endParaRPr sz="200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200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2000" b="1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2000" b="1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2000" b="1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 sz="160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97" name="Google Shape;297;p26"/>
          <p:cNvSpPr txBox="1"/>
          <p:nvPr/>
        </p:nvSpPr>
        <p:spPr>
          <a:xfrm>
            <a:off x="-10875" y="6286500"/>
            <a:ext cx="3351600" cy="4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 b="1">
                <a:solidFill>
                  <a:srgbClr val="999999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  2.5 GHz Rural Tribal Priority Window</a:t>
            </a:r>
            <a:endParaRPr>
              <a:solidFill>
                <a:srgbClr val="999999"/>
              </a:solidFill>
            </a:endParaRPr>
          </a:p>
        </p:txBody>
      </p:sp>
      <p:pic>
        <p:nvPicPr>
          <p:cNvPr id="298" name="Google Shape;298;p26"/>
          <p:cNvPicPr preferRelativeResize="0"/>
          <p:nvPr/>
        </p:nvPicPr>
        <p:blipFill rotWithShape="1">
          <a:blip r:embed="rId3">
            <a:alphaModFix amt="50000"/>
          </a:blip>
          <a:srcRect t="19773" r="48030" b="28693"/>
          <a:stretch/>
        </p:blipFill>
        <p:spPr>
          <a:xfrm>
            <a:off x="10529745" y="294563"/>
            <a:ext cx="1246555" cy="1236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27"/>
          <p:cNvSpPr txBox="1">
            <a:spLocks noGrp="1"/>
          </p:cNvSpPr>
          <p:nvPr>
            <p:ph type="body" idx="1"/>
          </p:nvPr>
        </p:nvSpPr>
        <p:spPr>
          <a:xfrm>
            <a:off x="648725" y="558500"/>
            <a:ext cx="11127600" cy="56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4400">
                <a:solidFill>
                  <a:srgbClr val="0563C1"/>
                </a:solidFill>
                <a:latin typeface="Roboto"/>
                <a:ea typeface="Roboto"/>
                <a:cs typeface="Roboto"/>
                <a:sym typeface="Roboto"/>
              </a:rPr>
              <a:t>Rural Requirement</a:t>
            </a:r>
            <a:endParaRPr sz="4400">
              <a:solidFill>
                <a:srgbClr val="0563C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1100" b="1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914400" lvl="0" indent="-3556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2000"/>
              <a:buFont typeface="Roboto"/>
              <a:buChar char="●"/>
            </a:pPr>
            <a:r>
              <a:rPr lang="en-US" sz="20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Applicants are required to demonstrate that all of the Tribal land for which they are applying is rural</a:t>
            </a:r>
            <a:endParaRPr sz="200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914400" lvl="0" indent="-3556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2000"/>
              <a:buFont typeface="Roboto"/>
              <a:buChar char="●"/>
            </a:pPr>
            <a:r>
              <a:rPr lang="en-US" sz="20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Spectrum availability is limited to the unassigned spectrum on </a:t>
            </a:r>
            <a:r>
              <a:rPr lang="en-US" sz="2000" u="sng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rural</a:t>
            </a:r>
            <a:r>
              <a:rPr lang="en-US" sz="20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 Tribal Lands</a:t>
            </a:r>
            <a:endParaRPr sz="200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914400" lvl="0" indent="-3556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2000"/>
              <a:buFont typeface="Roboto"/>
              <a:buChar char="●"/>
            </a:pPr>
            <a:r>
              <a:rPr lang="en-US" sz="20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Rural Tribal Lands = not part of an urbanized area with a population of 50,000 or more</a:t>
            </a:r>
            <a:endParaRPr sz="200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914400" lvl="0" indent="-3556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2000"/>
              <a:buFont typeface="Roboto"/>
              <a:buChar char="●"/>
            </a:pPr>
            <a:r>
              <a:rPr lang="en-US" sz="20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Use of an unmodified Commission-provided shape file to define the applicant’s proposed service area will be “prima facie”(accepted as correct until proved otherwise) evidence that the service area is rural</a:t>
            </a:r>
            <a:endParaRPr sz="200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1371600" lvl="1" indent="-3556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2000"/>
              <a:buFont typeface="Roboto"/>
              <a:buChar char="○"/>
            </a:pPr>
            <a:r>
              <a:rPr lang="en-US" sz="20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Unless the shape file shows the existence of an urbanized area or urban cluster within the Tribal land</a:t>
            </a:r>
            <a:endParaRPr sz="200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2000" b="1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2000" b="1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2000" b="1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 sz="160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05" name="Google Shape;305;p27"/>
          <p:cNvSpPr txBox="1"/>
          <p:nvPr/>
        </p:nvSpPr>
        <p:spPr>
          <a:xfrm>
            <a:off x="-10875" y="6286500"/>
            <a:ext cx="3351600" cy="4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 b="1">
                <a:solidFill>
                  <a:srgbClr val="999999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  2.5 GHz Rural Tribal Priority Window</a:t>
            </a:r>
            <a:endParaRPr>
              <a:solidFill>
                <a:srgbClr val="999999"/>
              </a:solidFill>
            </a:endParaRPr>
          </a:p>
        </p:txBody>
      </p:sp>
      <p:pic>
        <p:nvPicPr>
          <p:cNvPr id="306" name="Google Shape;306;p27"/>
          <p:cNvPicPr preferRelativeResize="0"/>
          <p:nvPr/>
        </p:nvPicPr>
        <p:blipFill rotWithShape="1">
          <a:blip r:embed="rId3">
            <a:alphaModFix amt="50000"/>
          </a:blip>
          <a:srcRect t="19773" r="48030" b="28693"/>
          <a:stretch/>
        </p:blipFill>
        <p:spPr>
          <a:xfrm>
            <a:off x="10529745" y="294563"/>
            <a:ext cx="1246555" cy="1236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" name="Google Shape;312;p28"/>
          <p:cNvPicPr preferRelativeResize="0"/>
          <p:nvPr/>
        </p:nvPicPr>
        <p:blipFill rotWithShape="1">
          <a:blip r:embed="rId3">
            <a:alphaModFix amt="50000"/>
          </a:blip>
          <a:srcRect t="19773" r="48030" b="28693"/>
          <a:stretch/>
        </p:blipFill>
        <p:spPr>
          <a:xfrm>
            <a:off x="10529745" y="294563"/>
            <a:ext cx="1246555" cy="1236025"/>
          </a:xfrm>
          <a:prstGeom prst="rect">
            <a:avLst/>
          </a:prstGeom>
          <a:noFill/>
          <a:ln>
            <a:noFill/>
          </a:ln>
        </p:spPr>
      </p:pic>
      <p:sp>
        <p:nvSpPr>
          <p:cNvPr id="313" name="Google Shape;313;p28"/>
          <p:cNvSpPr txBox="1">
            <a:spLocks noGrp="1"/>
          </p:cNvSpPr>
          <p:nvPr>
            <p:ph type="title"/>
          </p:nvPr>
        </p:nvSpPr>
        <p:spPr>
          <a:xfrm>
            <a:off x="415600" y="252400"/>
            <a:ext cx="9052800" cy="9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SzPts val="3600"/>
              <a:buNone/>
            </a:pPr>
            <a:r>
              <a:rPr lang="en-US">
                <a:solidFill>
                  <a:schemeClr val="accent1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Local Presence Requirement</a:t>
            </a:r>
            <a:endParaRPr>
              <a:solidFill>
                <a:schemeClr val="accen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14" name="Google Shape;314;p28"/>
          <p:cNvSpPr txBox="1">
            <a:spLocks noGrp="1"/>
          </p:cNvSpPr>
          <p:nvPr>
            <p:ph type="body" idx="1"/>
          </p:nvPr>
        </p:nvSpPr>
        <p:spPr>
          <a:xfrm>
            <a:off x="615450" y="1195600"/>
            <a:ext cx="9985500" cy="50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000"/>
              <a:buFont typeface="Roboto"/>
              <a:buChar char="●"/>
            </a:pPr>
            <a:r>
              <a:rPr lang="en-US" sz="20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If the applicant is a Tribe, the Tribe is presumed to have a Local Presence on its own lands </a:t>
            </a:r>
            <a:endParaRPr sz="200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000"/>
              <a:buFont typeface="Roboto"/>
              <a:buChar char="●"/>
            </a:pPr>
            <a:r>
              <a:rPr lang="en-US" sz="20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Tribal Entity applicants must demonstrate and explain their Local Presence in each Tribal Land for which they are applying by ...</a:t>
            </a:r>
            <a:endParaRPr sz="200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914400" lvl="1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000"/>
              <a:buFont typeface="Roboto"/>
              <a:buChar char="○"/>
            </a:pPr>
            <a:r>
              <a:rPr lang="en-US" sz="20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they physically occupy those lands, residents live in these areas</a:t>
            </a:r>
            <a:endParaRPr sz="200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914400" lvl="1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000"/>
              <a:buFont typeface="Roboto"/>
              <a:buChar char="○"/>
            </a:pPr>
            <a:r>
              <a:rPr lang="en-US" sz="20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they provide goods or services over the Eligible Tribal Land</a:t>
            </a:r>
            <a:endParaRPr sz="200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2000"/>
              <a:buFont typeface="Roboto"/>
              <a:buChar char="●"/>
            </a:pPr>
            <a:r>
              <a:rPr lang="en-US" sz="20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In Alaska, Local Presence outside ANCSA can be demonstrated by showing Community connection to those Lands</a:t>
            </a:r>
            <a:endParaRPr sz="200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2000"/>
              <a:buFont typeface="Roboto"/>
              <a:buChar char="●"/>
            </a:pPr>
            <a:r>
              <a:rPr lang="en-US" sz="20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Local Presence in a smaller area does not automatically demonstrate Local Presence throughout a larger area</a:t>
            </a:r>
            <a:endParaRPr sz="200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2000"/>
              <a:buFont typeface="Roboto"/>
              <a:buChar char="●"/>
            </a:pPr>
            <a:r>
              <a:rPr lang="en-US" sz="20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Applicants applying for multiple Tribal Lands, must demonstrate Local Presence in each separate Tribal Land</a:t>
            </a:r>
            <a:endParaRPr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15" name="Google Shape;315;p28"/>
          <p:cNvSpPr txBox="1"/>
          <p:nvPr/>
        </p:nvSpPr>
        <p:spPr>
          <a:xfrm>
            <a:off x="-10875" y="6286500"/>
            <a:ext cx="3351600" cy="4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 b="1">
                <a:solidFill>
                  <a:srgbClr val="999999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  2.5 GHz Rural Tribal Priority Window</a:t>
            </a:r>
            <a:endParaRPr>
              <a:solidFill>
                <a:srgbClr val="999999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1" name="Google Shape;321;p29"/>
          <p:cNvPicPr preferRelativeResize="0"/>
          <p:nvPr/>
        </p:nvPicPr>
        <p:blipFill rotWithShape="1">
          <a:blip r:embed="rId3">
            <a:alphaModFix/>
          </a:blip>
          <a:srcRect t="10139" b="9195"/>
          <a:stretch/>
        </p:blipFill>
        <p:spPr>
          <a:xfrm>
            <a:off x="8623125" y="4786300"/>
            <a:ext cx="2988174" cy="1644601"/>
          </a:xfrm>
          <a:prstGeom prst="rect">
            <a:avLst/>
          </a:prstGeom>
          <a:noFill/>
          <a:ln>
            <a:noFill/>
          </a:ln>
        </p:spPr>
      </p:pic>
      <p:sp>
        <p:nvSpPr>
          <p:cNvPr id="322" name="Google Shape;322;p29"/>
          <p:cNvSpPr txBox="1">
            <a:spLocks noGrp="1"/>
          </p:cNvSpPr>
          <p:nvPr>
            <p:ph type="body" idx="1"/>
          </p:nvPr>
        </p:nvSpPr>
        <p:spPr>
          <a:xfrm>
            <a:off x="415600" y="231500"/>
            <a:ext cx="11360700" cy="304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4400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Overlay Licenses</a:t>
            </a:r>
            <a:endParaRPr sz="4400">
              <a:solidFill>
                <a:schemeClr val="accen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200" b="1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If you get the license…</a:t>
            </a:r>
            <a:endParaRPr sz="2200" b="1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914400" lvl="0" indent="-3556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2000"/>
              <a:buFont typeface="Roboto"/>
              <a:buChar char="●"/>
            </a:pPr>
            <a:r>
              <a:rPr lang="en-US" sz="20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Tribe will immediately to be able to operate in the areas of your land where someone else does not have a license.</a:t>
            </a:r>
            <a:endParaRPr sz="200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914400" lvl="0" indent="-3556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2000"/>
              <a:buFont typeface="Roboto"/>
              <a:buChar char="●"/>
            </a:pPr>
            <a:r>
              <a:rPr lang="en-US" sz="20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If another license holder in your land cancels or defaults on their license, that license goes automatically to you.</a:t>
            </a:r>
            <a:endParaRPr sz="200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23" name="Google Shape;323;p29"/>
          <p:cNvSpPr txBox="1"/>
          <p:nvPr/>
        </p:nvSpPr>
        <p:spPr>
          <a:xfrm>
            <a:off x="-10875" y="6286500"/>
            <a:ext cx="3351600" cy="4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 b="1">
                <a:solidFill>
                  <a:srgbClr val="999999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  2.5 GHz Rural Tribal Priority Window</a:t>
            </a:r>
            <a:endParaRPr>
              <a:solidFill>
                <a:srgbClr val="999999"/>
              </a:solidFill>
            </a:endParaRPr>
          </a:p>
        </p:txBody>
      </p:sp>
      <p:sp>
        <p:nvSpPr>
          <p:cNvPr id="324" name="Google Shape;324;p29"/>
          <p:cNvSpPr txBox="1"/>
          <p:nvPr/>
        </p:nvSpPr>
        <p:spPr>
          <a:xfrm>
            <a:off x="458500" y="3127700"/>
            <a:ext cx="11013000" cy="258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4400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Channel Selection</a:t>
            </a:r>
            <a:endParaRPr sz="4400">
              <a:solidFill>
                <a:schemeClr val="accen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200" b="1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Applicants may apply for 1, 2, or all 3 channels</a:t>
            </a:r>
            <a:r>
              <a:rPr lang="en-US" sz="20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, as long as there is some unassigned spectrum in each channel for which you apply.  </a:t>
            </a:r>
            <a:endParaRPr sz="200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914400" lvl="0" indent="-3556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2000"/>
              <a:buFont typeface="Roboto"/>
              <a:buAutoNum type="arabicPeriod"/>
            </a:pPr>
            <a:r>
              <a:rPr lang="en-US" sz="20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Goto: </a:t>
            </a:r>
            <a:r>
              <a:rPr lang="en-US" sz="2000" u="sng">
                <a:solidFill>
                  <a:schemeClr val="hlink"/>
                </a:solidFill>
                <a:hlinkClick r:id="rId4"/>
              </a:rPr>
              <a:t>https://www.fcc.gov/25-ghz-rural-tribal-maps</a:t>
            </a:r>
            <a:endParaRPr sz="200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914400" lvl="0" indent="-3556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2000"/>
              <a:buFont typeface="Roboto"/>
              <a:buAutoNum type="arabicPeriod"/>
            </a:pPr>
            <a:r>
              <a:rPr lang="en-US" sz="20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Query Tribe and verify Channels are not all red (unavailable)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5" name="Google Shape;325;p29"/>
          <p:cNvSpPr/>
          <p:nvPr/>
        </p:nvSpPr>
        <p:spPr>
          <a:xfrm>
            <a:off x="8634275" y="4772800"/>
            <a:ext cx="2981100" cy="163740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30"/>
          <p:cNvSpPr/>
          <p:nvPr/>
        </p:nvSpPr>
        <p:spPr>
          <a:xfrm>
            <a:off x="1271663" y="1470300"/>
            <a:ext cx="2897700" cy="4816200"/>
          </a:xfrm>
          <a:prstGeom prst="rect">
            <a:avLst/>
          </a:prstGeom>
          <a:noFill/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rPr>
              <a:t>Channel 1</a:t>
            </a:r>
            <a:endParaRPr sz="2200">
              <a:solidFill>
                <a:schemeClr val="accent5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32" name="Google Shape;332;p30"/>
          <p:cNvSpPr txBox="1">
            <a:spLocks noGrp="1"/>
          </p:cNvSpPr>
          <p:nvPr>
            <p:ph type="title"/>
          </p:nvPr>
        </p:nvSpPr>
        <p:spPr>
          <a:xfrm>
            <a:off x="476350" y="304792"/>
            <a:ext cx="11360700" cy="9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Sisseton Wahpeton Oyate </a:t>
            </a:r>
            <a:endParaRPr>
              <a:solidFill>
                <a:schemeClr val="accen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(Lake Traverse Reservation) </a:t>
            </a:r>
            <a:endParaRPr sz="2200">
              <a:solidFill>
                <a:schemeClr val="accen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33" name="Google Shape;333;p30"/>
          <p:cNvSpPr/>
          <p:nvPr/>
        </p:nvSpPr>
        <p:spPr>
          <a:xfrm>
            <a:off x="4647150" y="1470300"/>
            <a:ext cx="2897700" cy="4816200"/>
          </a:xfrm>
          <a:prstGeom prst="rect">
            <a:avLst/>
          </a:prstGeom>
          <a:noFill/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rPr>
              <a:t>Channel 2</a:t>
            </a:r>
            <a:endParaRPr sz="2200">
              <a:solidFill>
                <a:schemeClr val="accent5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34" name="Google Shape;334;p30"/>
          <p:cNvPicPr preferRelativeResize="0"/>
          <p:nvPr/>
        </p:nvPicPr>
        <p:blipFill rotWithShape="1">
          <a:blip r:embed="rId3">
            <a:alphaModFix/>
          </a:blip>
          <a:srcRect l="8195" t="10795" r="15497" b="1361"/>
          <a:stretch/>
        </p:blipFill>
        <p:spPr>
          <a:xfrm>
            <a:off x="4647222" y="1470300"/>
            <a:ext cx="2897530" cy="4343341"/>
          </a:xfrm>
          <a:prstGeom prst="rect">
            <a:avLst/>
          </a:prstGeom>
          <a:noFill/>
          <a:ln>
            <a:noFill/>
          </a:ln>
        </p:spPr>
      </p:pic>
      <p:sp>
        <p:nvSpPr>
          <p:cNvPr id="335" name="Google Shape;335;p30"/>
          <p:cNvSpPr/>
          <p:nvPr/>
        </p:nvSpPr>
        <p:spPr>
          <a:xfrm>
            <a:off x="8022638" y="1470300"/>
            <a:ext cx="2897700" cy="4816200"/>
          </a:xfrm>
          <a:prstGeom prst="rect">
            <a:avLst/>
          </a:prstGeom>
          <a:noFill/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rPr>
              <a:t>Channel 3</a:t>
            </a:r>
            <a:endParaRPr sz="2200">
              <a:solidFill>
                <a:schemeClr val="accent5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36" name="Google Shape;336;p30"/>
          <p:cNvPicPr preferRelativeResize="0"/>
          <p:nvPr/>
        </p:nvPicPr>
        <p:blipFill rotWithShape="1">
          <a:blip r:embed="rId4">
            <a:alphaModFix/>
          </a:blip>
          <a:srcRect l="4354" t="8689" r="4345" b="2822"/>
          <a:stretch/>
        </p:blipFill>
        <p:spPr>
          <a:xfrm>
            <a:off x="8022638" y="1470300"/>
            <a:ext cx="2897529" cy="4343343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p30"/>
          <p:cNvPicPr preferRelativeResize="0"/>
          <p:nvPr/>
        </p:nvPicPr>
        <p:blipFill rotWithShape="1">
          <a:blip r:embed="rId5">
            <a:alphaModFix/>
          </a:blip>
          <a:srcRect l="6978" t="7793" r="1193" b="2415"/>
          <a:stretch/>
        </p:blipFill>
        <p:spPr>
          <a:xfrm>
            <a:off x="1271783" y="1470300"/>
            <a:ext cx="2897529" cy="4343342"/>
          </a:xfrm>
          <a:prstGeom prst="rect">
            <a:avLst/>
          </a:prstGeom>
          <a:noFill/>
          <a:ln>
            <a:noFill/>
          </a:ln>
        </p:spPr>
      </p:pic>
      <p:sp>
        <p:nvSpPr>
          <p:cNvPr id="338" name="Google Shape;338;p30"/>
          <p:cNvSpPr txBox="1"/>
          <p:nvPr/>
        </p:nvSpPr>
        <p:spPr>
          <a:xfrm>
            <a:off x="-10875" y="6286500"/>
            <a:ext cx="3351600" cy="4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 b="1">
                <a:solidFill>
                  <a:srgbClr val="999999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  2.5 GHz Rural Tribal Priority Window</a:t>
            </a:r>
            <a:endParaRPr>
              <a:solidFill>
                <a:srgbClr val="999999"/>
              </a:solidFill>
            </a:endParaRPr>
          </a:p>
        </p:txBody>
      </p:sp>
      <p:pic>
        <p:nvPicPr>
          <p:cNvPr id="339" name="Google Shape;339;p30"/>
          <p:cNvPicPr preferRelativeResize="0"/>
          <p:nvPr/>
        </p:nvPicPr>
        <p:blipFill rotWithShape="1">
          <a:blip r:embed="rId6">
            <a:alphaModFix/>
          </a:blip>
          <a:srcRect t="19773" r="48030" b="28693"/>
          <a:stretch/>
        </p:blipFill>
        <p:spPr>
          <a:xfrm>
            <a:off x="10492968" y="5813642"/>
            <a:ext cx="427207" cy="42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" name="Google Shape;340;p30"/>
          <p:cNvPicPr preferRelativeResize="0"/>
          <p:nvPr/>
        </p:nvPicPr>
        <p:blipFill rotWithShape="1">
          <a:blip r:embed="rId6">
            <a:alphaModFix/>
          </a:blip>
          <a:srcRect t="19773" r="48030" b="28693"/>
          <a:stretch/>
        </p:blipFill>
        <p:spPr>
          <a:xfrm>
            <a:off x="7074530" y="5813642"/>
            <a:ext cx="427207" cy="42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" name="Google Shape;341;p30"/>
          <p:cNvPicPr preferRelativeResize="0"/>
          <p:nvPr/>
        </p:nvPicPr>
        <p:blipFill rotWithShape="1">
          <a:blip r:embed="rId6">
            <a:alphaModFix/>
          </a:blip>
          <a:srcRect t="19773" r="48030" b="28693"/>
          <a:stretch/>
        </p:blipFill>
        <p:spPr>
          <a:xfrm>
            <a:off x="3742143" y="5813642"/>
            <a:ext cx="427207" cy="42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31"/>
          <p:cNvSpPr txBox="1">
            <a:spLocks noGrp="1"/>
          </p:cNvSpPr>
          <p:nvPr>
            <p:ph type="body" idx="1"/>
          </p:nvPr>
        </p:nvSpPr>
        <p:spPr>
          <a:xfrm>
            <a:off x="415600" y="1105325"/>
            <a:ext cx="11360700" cy="498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A Waiver is required if an applicant wants to request, for example, a different Land area for the License.  The FCC has established the Eligible Tribal Lands areas, and any changes must be requested via a Waiver.  Waivers must be submitted with the Application.</a:t>
            </a:r>
            <a:endParaRPr sz="220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914400" lvl="0" indent="-3556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2000"/>
              <a:buFont typeface="Roboto"/>
              <a:buChar char="●"/>
            </a:pPr>
            <a:r>
              <a:rPr lang="en-US" sz="2000" b="1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If you are considering a Waiver request, Consult an Attorney</a:t>
            </a:r>
            <a:r>
              <a:rPr lang="en-US" sz="20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.  </a:t>
            </a:r>
            <a:endParaRPr sz="200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914400" lvl="0" indent="-3556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2000"/>
              <a:buFont typeface="Roboto"/>
              <a:buChar char="●"/>
            </a:pPr>
            <a:r>
              <a:rPr lang="en-US" sz="20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Requests for Waiver must contain a statement of reasons sufficient to justify a Waiver </a:t>
            </a:r>
            <a:endParaRPr sz="200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914400" lvl="0" indent="-3556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2000"/>
              <a:buFont typeface="Roboto"/>
              <a:buChar char="●"/>
            </a:pPr>
            <a:r>
              <a:rPr lang="en-US" sz="20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Applicants should provide detailed information about their specific Tribal need, and provide the best, most complete story of how the Waiver will be in the public interest. </a:t>
            </a:r>
            <a:endParaRPr sz="200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914400" lvl="0" indent="-3556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2000"/>
              <a:buFont typeface="Roboto"/>
              <a:buChar char="●"/>
            </a:pPr>
            <a:r>
              <a:rPr lang="en-US" sz="20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A Waiver request should be filed as an exhibit attachment to the application</a:t>
            </a:r>
            <a:endParaRPr sz="200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914400" lvl="0" indent="-3556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2000"/>
              <a:buFont typeface="Roboto"/>
              <a:buChar char="●"/>
            </a:pPr>
            <a:r>
              <a:rPr lang="en-US" sz="20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Waiver requests will be considered pursuant to the FCC’s waiver rules</a:t>
            </a:r>
            <a:endParaRPr sz="200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914400" lvl="0" indent="-3556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2000"/>
              <a:buFont typeface="Roboto"/>
              <a:buChar char="●"/>
            </a:pPr>
            <a:r>
              <a:rPr lang="en-US" sz="2000" b="1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There is no guarantee of Waiver Approvals</a:t>
            </a:r>
            <a:r>
              <a:rPr lang="en-US" sz="20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, and may be unlikely.</a:t>
            </a:r>
            <a:endParaRPr sz="200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48" name="Google Shape;348;p31"/>
          <p:cNvSpPr txBox="1">
            <a:spLocks noGrp="1"/>
          </p:cNvSpPr>
          <p:nvPr>
            <p:ph type="title"/>
          </p:nvPr>
        </p:nvSpPr>
        <p:spPr>
          <a:xfrm>
            <a:off x="415600" y="364767"/>
            <a:ext cx="11360700" cy="9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Waiver</a:t>
            </a:r>
            <a:endParaRPr>
              <a:solidFill>
                <a:schemeClr val="accen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49" name="Google Shape;349;p31"/>
          <p:cNvSpPr txBox="1"/>
          <p:nvPr/>
        </p:nvSpPr>
        <p:spPr>
          <a:xfrm>
            <a:off x="-10875" y="6286500"/>
            <a:ext cx="3351600" cy="4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 b="1">
                <a:solidFill>
                  <a:srgbClr val="999999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  2.5 GHz Rural Tribal Priority Window</a:t>
            </a:r>
            <a:endParaRPr>
              <a:solidFill>
                <a:srgbClr val="999999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32"/>
          <p:cNvSpPr txBox="1">
            <a:spLocks noGrp="1"/>
          </p:cNvSpPr>
          <p:nvPr>
            <p:ph type="title"/>
          </p:nvPr>
        </p:nvSpPr>
        <p:spPr>
          <a:xfrm>
            <a:off x="415600" y="364767"/>
            <a:ext cx="11360700" cy="9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Mutual Exclusivity</a:t>
            </a:r>
            <a:endParaRPr>
              <a:solidFill>
                <a:schemeClr val="accen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56" name="Google Shape;356;p32"/>
          <p:cNvSpPr txBox="1">
            <a:spLocks noGrp="1"/>
          </p:cNvSpPr>
          <p:nvPr>
            <p:ph type="body" idx="1"/>
          </p:nvPr>
        </p:nvSpPr>
        <p:spPr>
          <a:xfrm>
            <a:off x="351700" y="1204250"/>
            <a:ext cx="11560800" cy="524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rgbClr val="434343"/>
                </a:solidFill>
              </a:rPr>
              <a:t>If there are two applications filed for spectrum over the same Tribal Land area, it becomes Mutually Exclusive, and neither is awarded the license.</a:t>
            </a:r>
            <a:endParaRPr sz="2200">
              <a:solidFill>
                <a:srgbClr val="434343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100">
              <a:solidFill>
                <a:srgbClr val="434343"/>
              </a:solidFill>
            </a:endParaRPr>
          </a:p>
          <a:p>
            <a:pPr marL="914400" lvl="0" indent="-3556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2000"/>
              <a:buChar char="●"/>
            </a:pPr>
            <a:r>
              <a:rPr lang="en-US" sz="2000">
                <a:solidFill>
                  <a:srgbClr val="434343"/>
                </a:solidFill>
              </a:rPr>
              <a:t>90 Day Settlement Window will occur after the Tribal Priority Window closes on August 3rd, 2020</a:t>
            </a:r>
            <a:endParaRPr sz="2000">
              <a:solidFill>
                <a:srgbClr val="434343"/>
              </a:solidFill>
            </a:endParaRPr>
          </a:p>
          <a:p>
            <a:pPr marL="914400" lvl="0" indent="-3556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2000"/>
              <a:buChar char="●"/>
            </a:pPr>
            <a:r>
              <a:rPr lang="en-US" sz="2000">
                <a:solidFill>
                  <a:srgbClr val="434343"/>
                </a:solidFill>
              </a:rPr>
              <a:t>If the mutually exclusive applications are unresolved after the 90 day window, the FCC will auction off the spectrum to the highest bidder, in a limited Tribal parties-only auction.</a:t>
            </a:r>
            <a:endParaRPr sz="2200">
              <a:solidFill>
                <a:srgbClr val="FBBC05"/>
              </a:solidFill>
            </a:endParaRPr>
          </a:p>
        </p:txBody>
      </p:sp>
      <p:sp>
        <p:nvSpPr>
          <p:cNvPr id="357" name="Google Shape;357;p32"/>
          <p:cNvSpPr txBox="1"/>
          <p:nvPr/>
        </p:nvSpPr>
        <p:spPr>
          <a:xfrm>
            <a:off x="-10875" y="6286500"/>
            <a:ext cx="3351600" cy="4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 b="1">
                <a:solidFill>
                  <a:srgbClr val="999999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  2.5 GHz Rural Tribal Priority Window</a:t>
            </a:r>
            <a:endParaRPr>
              <a:solidFill>
                <a:srgbClr val="999999"/>
              </a:solidFill>
            </a:endParaRPr>
          </a:p>
        </p:txBody>
      </p:sp>
      <p:sp>
        <p:nvSpPr>
          <p:cNvPr id="358" name="Google Shape;358;p32"/>
          <p:cNvSpPr/>
          <p:nvPr/>
        </p:nvSpPr>
        <p:spPr>
          <a:xfrm>
            <a:off x="-50" y="4757350"/>
            <a:ext cx="12192000" cy="1143000"/>
          </a:xfrm>
          <a:prstGeom prst="rect">
            <a:avLst/>
          </a:prstGeom>
          <a:solidFill>
            <a:srgbClr val="FBBC0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If you recognize this may occur, it's best to reach out</a:t>
            </a:r>
            <a:r>
              <a:rPr lang="en-US" sz="3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and begin discussions </a:t>
            </a:r>
            <a:endParaRPr sz="22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u="sng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right now</a:t>
            </a:r>
            <a:r>
              <a:rPr lang="en-US" sz="2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 to resolve </a:t>
            </a:r>
            <a:r>
              <a:rPr lang="en-US" sz="2200" u="sng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before closing of the Tribal Priority Window</a:t>
            </a:r>
            <a:r>
              <a:rPr lang="en-US" sz="2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.</a:t>
            </a:r>
            <a:endParaRPr sz="22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9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Agenda</a:t>
            </a:r>
            <a:endParaRPr>
              <a:solidFill>
                <a:schemeClr val="accen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4" name="Google Shape;104;p15"/>
          <p:cNvSpPr txBox="1">
            <a:spLocks noGrp="1"/>
          </p:cNvSpPr>
          <p:nvPr>
            <p:ph type="body" idx="1"/>
          </p:nvPr>
        </p:nvSpPr>
        <p:spPr>
          <a:xfrm>
            <a:off x="1935800" y="1536575"/>
            <a:ext cx="8641200" cy="330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140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140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400" b="1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Background - Networks &amp; Spectrum</a:t>
            </a:r>
            <a:endParaRPr sz="2400" i="1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1400" b="1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2400" b="1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A Call to Action - The FCC Tribal Priority Window </a:t>
            </a:r>
            <a:endParaRPr sz="2400" i="1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140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400" b="1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First Steps - Qualification Details</a:t>
            </a:r>
            <a:endParaRPr sz="2400" b="1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1400" b="1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2400" b="1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The Process </a:t>
            </a:r>
            <a:r>
              <a:rPr lang="en-US" sz="24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   </a:t>
            </a:r>
            <a:endParaRPr sz="2400" b="1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400" b="1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400" b="1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Resources for you and your Tribe</a:t>
            </a:r>
            <a:r>
              <a:rPr lang="en-US" sz="24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  </a:t>
            </a:r>
            <a:endParaRPr sz="2400" i="1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14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br>
              <a:rPr lang="en-US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</a:br>
            <a:endParaRPr sz="2400" b="1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05" name="Google Shape;105;p15"/>
          <p:cNvPicPr preferRelativeResize="0"/>
          <p:nvPr/>
        </p:nvPicPr>
        <p:blipFill rotWithShape="1">
          <a:blip r:embed="rId3">
            <a:alphaModFix/>
          </a:blip>
          <a:srcRect t="13052" r="37240" b="47654"/>
          <a:stretch/>
        </p:blipFill>
        <p:spPr>
          <a:xfrm>
            <a:off x="-10875" y="5265050"/>
            <a:ext cx="5329029" cy="1208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 rotWithShape="1">
          <a:blip r:embed="rId3">
            <a:alphaModFix/>
          </a:blip>
          <a:srcRect l="842" t="13052" r="37238" b="47654"/>
          <a:stretch/>
        </p:blipFill>
        <p:spPr>
          <a:xfrm>
            <a:off x="5319280" y="5265050"/>
            <a:ext cx="5257721" cy="1208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5"/>
          <p:cNvPicPr preferRelativeResize="0"/>
          <p:nvPr/>
        </p:nvPicPr>
        <p:blipFill rotWithShape="1">
          <a:blip r:embed="rId3">
            <a:alphaModFix/>
          </a:blip>
          <a:srcRect l="843" t="13052" r="68498" b="47654"/>
          <a:stretch/>
        </p:blipFill>
        <p:spPr>
          <a:xfrm>
            <a:off x="10578129" y="5265050"/>
            <a:ext cx="2603247" cy="1208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33"/>
          <p:cNvSpPr txBox="1">
            <a:spLocks noGrp="1"/>
          </p:cNvSpPr>
          <p:nvPr>
            <p:ph type="title"/>
          </p:nvPr>
        </p:nvSpPr>
        <p:spPr>
          <a:xfrm>
            <a:off x="337700" y="169996"/>
            <a:ext cx="11360700" cy="5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Build-out Requirements</a:t>
            </a:r>
            <a:endParaRPr/>
          </a:p>
        </p:txBody>
      </p:sp>
      <p:sp>
        <p:nvSpPr>
          <p:cNvPr id="365" name="Google Shape;365;p33"/>
          <p:cNvSpPr txBox="1"/>
          <p:nvPr/>
        </p:nvSpPr>
        <p:spPr>
          <a:xfrm>
            <a:off x="-10875" y="6286500"/>
            <a:ext cx="3351600" cy="4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 b="1">
                <a:solidFill>
                  <a:srgbClr val="999999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  2.5 GHz Rural Tribal Priority Window</a:t>
            </a:r>
            <a:endParaRPr>
              <a:solidFill>
                <a:srgbClr val="999999"/>
              </a:solidFill>
            </a:endParaRPr>
          </a:p>
        </p:txBody>
      </p:sp>
      <p:graphicFrame>
        <p:nvGraphicFramePr>
          <p:cNvPr id="366" name="Google Shape;366;p33"/>
          <p:cNvGraphicFramePr/>
          <p:nvPr/>
        </p:nvGraphicFramePr>
        <p:xfrm>
          <a:off x="1029725" y="124103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{9A7F0B23-2202-4D97-8B9C-97AB8121BC71}</a:tableStyleId>
              </a:tblPr>
              <a:tblGrid>
                <a:gridCol w="2795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216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143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537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After 2 years...</a:t>
                      </a:r>
                      <a:endParaRPr sz="2000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After 5 years...</a:t>
                      </a:r>
                      <a:endParaRPr sz="2000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722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Mobile or Point-to-multipoint Service</a:t>
                      </a:r>
                      <a:endParaRPr sz="1600" b="1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600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50% of the population in your license area must be covered</a:t>
                      </a:r>
                      <a:endParaRPr sz="16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600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80% of the population in your license area must be covered</a:t>
                      </a:r>
                      <a:endParaRPr sz="16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722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600" b="1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Fixed Point-to-point Service</a:t>
                      </a:r>
                      <a:endParaRPr sz="1600" b="1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600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20 links per million (one link per 50,000)</a:t>
                      </a:r>
                      <a:endParaRPr sz="16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600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40 links per million (one link per 25,000)</a:t>
                      </a:r>
                      <a:endParaRPr sz="16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722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600" b="1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Broadcast Service</a:t>
                      </a:r>
                      <a:endParaRPr sz="1600" b="1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50% of the population in your license area must be covered</a:t>
                      </a:r>
                      <a:endParaRPr sz="16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600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80% of the population in your license area must be covered</a:t>
                      </a:r>
                      <a:endParaRPr sz="16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908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Consequence</a:t>
                      </a:r>
                      <a:endParaRPr sz="2000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600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final deadline speeds up, you will be required to meet final requirements in year 4</a:t>
                      </a:r>
                      <a:endParaRPr sz="16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600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You will lose the license</a:t>
                      </a:r>
                      <a:endParaRPr sz="1600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cxnSp>
        <p:nvCxnSpPr>
          <p:cNvPr id="367" name="Google Shape;367;p33"/>
          <p:cNvCxnSpPr/>
          <p:nvPr/>
        </p:nvCxnSpPr>
        <p:spPr>
          <a:xfrm>
            <a:off x="1127550" y="4408275"/>
            <a:ext cx="9792600" cy="0"/>
          </a:xfrm>
          <a:prstGeom prst="straightConnector1">
            <a:avLst/>
          </a:prstGeom>
          <a:noFill/>
          <a:ln w="9525" cap="flat" cmpd="sng">
            <a:solidFill>
              <a:srgbClr val="999999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3" name="Google Shape;373;p34"/>
          <p:cNvPicPr preferRelativeResize="0"/>
          <p:nvPr/>
        </p:nvPicPr>
        <p:blipFill rotWithShape="1">
          <a:blip r:embed="rId3">
            <a:alphaModFix/>
          </a:blip>
          <a:srcRect t="17118" r="772" b="10375"/>
          <a:stretch/>
        </p:blipFill>
        <p:spPr>
          <a:xfrm>
            <a:off x="163288" y="96775"/>
            <a:ext cx="11865426" cy="6502376"/>
          </a:xfrm>
          <a:prstGeom prst="rect">
            <a:avLst/>
          </a:prstGeom>
          <a:noFill/>
          <a:ln>
            <a:noFill/>
          </a:ln>
        </p:spPr>
      </p:pic>
      <p:sp>
        <p:nvSpPr>
          <p:cNvPr id="374" name="Google Shape;374;p34"/>
          <p:cNvSpPr txBox="1">
            <a:spLocks noGrp="1"/>
          </p:cNvSpPr>
          <p:nvPr>
            <p:ph type="title"/>
          </p:nvPr>
        </p:nvSpPr>
        <p:spPr>
          <a:xfrm>
            <a:off x="0" y="5199225"/>
            <a:ext cx="12192000" cy="9432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 sz="4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   Process</a:t>
            </a:r>
            <a:endParaRPr sz="48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0" name="Google Shape;380;p35"/>
          <p:cNvCxnSpPr/>
          <p:nvPr/>
        </p:nvCxnSpPr>
        <p:spPr>
          <a:xfrm flipH="1">
            <a:off x="8184650" y="3351775"/>
            <a:ext cx="347700" cy="779700"/>
          </a:xfrm>
          <a:prstGeom prst="straightConnector1">
            <a:avLst/>
          </a:prstGeom>
          <a:noFill/>
          <a:ln w="76200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81" name="Google Shape;381;p35"/>
          <p:cNvCxnSpPr/>
          <p:nvPr/>
        </p:nvCxnSpPr>
        <p:spPr>
          <a:xfrm>
            <a:off x="2092325" y="3398725"/>
            <a:ext cx="348000" cy="685800"/>
          </a:xfrm>
          <a:prstGeom prst="straightConnector1">
            <a:avLst/>
          </a:prstGeom>
          <a:noFill/>
          <a:ln w="762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82" name="Google Shape;382;p35"/>
          <p:cNvSpPr txBox="1"/>
          <p:nvPr/>
        </p:nvSpPr>
        <p:spPr>
          <a:xfrm>
            <a:off x="3317675" y="3002848"/>
            <a:ext cx="1574400" cy="85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>
                <a:solidFill>
                  <a:schemeClr val="accent4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-US" sz="1800" b="1" i="0" u="none" strike="noStrike" cap="none">
                <a:solidFill>
                  <a:schemeClr val="accent4"/>
                </a:solidFill>
                <a:latin typeface="Roboto"/>
                <a:ea typeface="Roboto"/>
                <a:cs typeface="Roboto"/>
                <a:sym typeface="Roboto"/>
              </a:rPr>
              <a:t> Se</a:t>
            </a:r>
            <a:r>
              <a:rPr lang="en-US" sz="1800" b="1">
                <a:solidFill>
                  <a:schemeClr val="accent4"/>
                </a:solidFill>
                <a:latin typeface="Roboto"/>
                <a:ea typeface="Roboto"/>
                <a:cs typeface="Roboto"/>
                <a:sym typeface="Roboto"/>
              </a:rPr>
              <a:t>pt</a:t>
            </a:r>
            <a:r>
              <a:rPr lang="en-US" sz="1800" b="1" i="0" u="none" strike="noStrike" cap="none">
                <a:solidFill>
                  <a:schemeClr val="accent4"/>
                </a:solidFill>
                <a:latin typeface="Roboto"/>
                <a:ea typeface="Roboto"/>
                <a:cs typeface="Roboto"/>
                <a:sym typeface="Roboto"/>
              </a:rPr>
              <a:t> 2020</a:t>
            </a:r>
            <a:endParaRPr sz="1800" b="1" i="0" u="none" strike="noStrike" cap="none">
              <a:solidFill>
                <a:schemeClr val="accent4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Tribal Window closes</a:t>
            </a:r>
            <a:endParaRPr sz="1400" b="0" i="0" u="none" strike="noStrike" cap="none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83" name="Google Shape;383;p35"/>
          <p:cNvSpPr txBox="1">
            <a:spLocks noGrp="1"/>
          </p:cNvSpPr>
          <p:nvPr>
            <p:ph type="title"/>
          </p:nvPr>
        </p:nvSpPr>
        <p:spPr>
          <a:xfrm>
            <a:off x="415600" y="494775"/>
            <a:ext cx="11360700" cy="85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What to Expect</a:t>
            </a:r>
            <a:endParaRPr>
              <a:solidFill>
                <a:schemeClr val="accen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84" name="Google Shape;384;p35"/>
          <p:cNvSpPr txBox="1"/>
          <p:nvPr/>
        </p:nvSpPr>
        <p:spPr>
          <a:xfrm>
            <a:off x="10491100" y="2841738"/>
            <a:ext cx="1574400" cy="10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chemeClr val="accent4"/>
                </a:solidFill>
                <a:latin typeface="Roboto"/>
                <a:ea typeface="Roboto"/>
                <a:cs typeface="Roboto"/>
                <a:sym typeface="Roboto"/>
              </a:rPr>
              <a:t>2025 (5 yr)</a:t>
            </a:r>
            <a:endParaRPr sz="1800" b="1" i="0" u="none" strike="noStrike" cap="none">
              <a:solidFill>
                <a:schemeClr val="accent4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Network construction 80% complete</a:t>
            </a:r>
            <a:endParaRPr sz="1400" b="0" i="0" u="none" strike="noStrike" cap="none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85" name="Google Shape;385;p35"/>
          <p:cNvSpPr txBox="1"/>
          <p:nvPr/>
        </p:nvSpPr>
        <p:spPr>
          <a:xfrm>
            <a:off x="451475" y="1499475"/>
            <a:ext cx="3018600" cy="177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Decide</a:t>
            </a:r>
            <a:endParaRPr sz="1600" b="1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Roboto"/>
              <a:buChar char="●"/>
            </a:pPr>
            <a:r>
              <a:rPr lang="en-US" sz="1400" b="0" i="0" u="sng" strike="noStrike" cap="none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  <a:hlinkClick r:id="rId3"/>
              </a:rPr>
              <a:t>Assess spectrum availability</a:t>
            </a:r>
            <a:endParaRPr sz="1400" b="0" i="0" u="none" strike="noStrike" cap="none">
              <a:solidFill>
                <a:schemeClr val="accen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endParaRPr sz="600" b="0" i="0" u="none" strike="noStrike" cap="none">
              <a:solidFill>
                <a:schemeClr val="accen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Roboto"/>
              <a:buChar char="●"/>
            </a:pPr>
            <a:r>
              <a:rPr lang="en-US" sz="14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Identify &amp; </a:t>
            </a:r>
            <a:r>
              <a:rPr lang="en-US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E</a:t>
            </a:r>
            <a:r>
              <a:rPr lang="en-US" sz="14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ducate </a:t>
            </a:r>
            <a:r>
              <a:rPr lang="en-US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T</a:t>
            </a:r>
            <a:r>
              <a:rPr lang="en-US" sz="14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ribal </a:t>
            </a:r>
            <a:r>
              <a:rPr lang="en-US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A</a:t>
            </a:r>
            <a:r>
              <a:rPr lang="en-US" sz="14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uthority</a:t>
            </a:r>
            <a:endParaRPr sz="1400" b="0" i="0" u="none" strike="noStrike" cap="none">
              <a:solidFill>
                <a:schemeClr val="accen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endParaRPr sz="600" b="0" i="0" u="none" strike="noStrike" cap="none">
              <a:solidFill>
                <a:schemeClr val="accen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Roboto"/>
              <a:buChar char="●"/>
            </a:pPr>
            <a:r>
              <a:rPr lang="en-US" sz="14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Coordinate </a:t>
            </a:r>
            <a:r>
              <a:rPr lang="en-US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C</a:t>
            </a:r>
            <a:r>
              <a:rPr lang="en-US" sz="14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ompeting </a:t>
            </a:r>
            <a:r>
              <a:rPr lang="en-US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C</a:t>
            </a:r>
            <a:r>
              <a:rPr lang="en-US" sz="14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laims</a:t>
            </a:r>
            <a:endParaRPr sz="1400" b="0" i="0" u="none" strike="noStrike" cap="none">
              <a:solidFill>
                <a:schemeClr val="accen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endParaRPr sz="600" b="0" i="0" u="none" strike="noStrike" cap="none">
              <a:solidFill>
                <a:schemeClr val="accen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Roboto"/>
              <a:buChar char="●"/>
            </a:pPr>
            <a:r>
              <a:rPr lang="en-US" sz="14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Authorized Signatory</a:t>
            </a:r>
            <a:endParaRPr sz="1400" b="0" i="0" u="none" strike="noStrike" cap="none">
              <a:solidFill>
                <a:schemeClr val="accen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86" name="Google Shape;386;p35"/>
          <p:cNvSpPr txBox="1"/>
          <p:nvPr/>
        </p:nvSpPr>
        <p:spPr>
          <a:xfrm>
            <a:off x="286025" y="4466525"/>
            <a:ext cx="3282000" cy="197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1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Apply</a:t>
            </a:r>
            <a:endParaRPr sz="1600" b="1" i="0" u="none" strike="noStrike" cap="none">
              <a:solidFill>
                <a:schemeClr val="accen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Roboto"/>
              <a:buChar char="●"/>
            </a:pPr>
            <a:r>
              <a:rPr lang="en-US" sz="14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Apply for FRN (Username and password for access to FCC)</a:t>
            </a:r>
            <a:endParaRPr sz="1400" b="0" i="0" u="none" strike="noStrike" cap="none">
              <a:solidFill>
                <a:schemeClr val="accen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endParaRPr sz="600" b="0" i="0" u="none" strike="noStrike" cap="none">
              <a:solidFill>
                <a:schemeClr val="accen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Roboto"/>
              <a:buChar char="●"/>
            </a:pPr>
            <a:r>
              <a:rPr lang="en-US" sz="14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Submit Form 602 (Ownership </a:t>
            </a:r>
            <a:r>
              <a:rPr lang="en-US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D</a:t>
            </a:r>
            <a:r>
              <a:rPr lang="en-US" sz="14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isclosure </a:t>
            </a:r>
            <a:r>
              <a:rPr lang="en-US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Information</a:t>
            </a:r>
            <a:r>
              <a:rPr lang="en-US" sz="14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)</a:t>
            </a:r>
            <a:endParaRPr sz="1400" b="0" i="0" u="none" strike="noStrike" cap="none">
              <a:solidFill>
                <a:schemeClr val="accen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endParaRPr sz="600" b="0" i="0" u="none" strike="noStrike" cap="none">
              <a:solidFill>
                <a:schemeClr val="accen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Roboto"/>
              <a:buChar char="●"/>
            </a:pPr>
            <a:r>
              <a:rPr lang="en-US" sz="14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Create </a:t>
            </a:r>
            <a:r>
              <a:rPr lang="en-US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Shapefile</a:t>
            </a:r>
            <a:endParaRPr sz="600" b="0" i="0" u="none" strike="noStrike" cap="none">
              <a:solidFill>
                <a:schemeClr val="accen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Roboto"/>
              <a:buChar char="●"/>
            </a:pPr>
            <a:r>
              <a:rPr lang="en-US" sz="14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Submit Form 601</a:t>
            </a:r>
            <a:endParaRPr sz="1400" b="0" i="0" u="none" strike="noStrike" cap="none">
              <a:solidFill>
                <a:schemeClr val="accen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87" name="Google Shape;387;p35"/>
          <p:cNvSpPr txBox="1"/>
          <p:nvPr/>
        </p:nvSpPr>
        <p:spPr>
          <a:xfrm>
            <a:off x="5536363" y="2274138"/>
            <a:ext cx="2232600" cy="123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1" i="0" u="none" strike="noStrike" cap="none">
                <a:solidFill>
                  <a:srgbClr val="999999"/>
                </a:solidFill>
                <a:latin typeface="Roboto"/>
                <a:ea typeface="Roboto"/>
                <a:cs typeface="Roboto"/>
                <a:sym typeface="Roboto"/>
              </a:rPr>
              <a:t>Planning &amp; Feasibility</a:t>
            </a:r>
            <a:endParaRPr sz="1600" b="1" i="0" u="none" strike="noStrike" cap="none">
              <a:solidFill>
                <a:srgbClr val="999999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999999"/>
                </a:solidFill>
                <a:latin typeface="Roboto"/>
                <a:ea typeface="Roboto"/>
                <a:cs typeface="Roboto"/>
                <a:sym typeface="Roboto"/>
              </a:rPr>
              <a:t>Use case, needs assessments, funding options</a:t>
            </a:r>
            <a:endParaRPr sz="1400" b="0" i="0" u="none" strike="noStrike" cap="none">
              <a:solidFill>
                <a:srgbClr val="999999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88" name="Google Shape;388;p35"/>
          <p:cNvSpPr txBox="1"/>
          <p:nvPr/>
        </p:nvSpPr>
        <p:spPr>
          <a:xfrm>
            <a:off x="6176100" y="4801200"/>
            <a:ext cx="1970700" cy="10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1" i="0" u="none" strike="noStrike" cap="none">
                <a:solidFill>
                  <a:srgbClr val="999999"/>
                </a:solidFill>
                <a:latin typeface="Roboto"/>
                <a:ea typeface="Roboto"/>
                <a:cs typeface="Roboto"/>
                <a:sym typeface="Roboto"/>
              </a:rPr>
              <a:t>Network Design</a:t>
            </a:r>
            <a:endParaRPr sz="1400" b="0" i="0" u="none" strike="noStrike" cap="none">
              <a:solidFill>
                <a:srgbClr val="999999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endParaRPr sz="600" b="0" i="0" u="none" strike="noStrike" cap="none">
              <a:solidFill>
                <a:srgbClr val="999999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999999"/>
                </a:solidFill>
                <a:latin typeface="Roboto"/>
                <a:ea typeface="Roboto"/>
                <a:cs typeface="Roboto"/>
                <a:sym typeface="Roboto"/>
              </a:rPr>
              <a:t>Detailed Network Design partner, costs, and plan</a:t>
            </a:r>
            <a:endParaRPr sz="1400" b="0" i="0" u="none" strike="noStrike" cap="none">
              <a:solidFill>
                <a:srgbClr val="999999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89" name="Google Shape;389;p35"/>
          <p:cNvSpPr txBox="1"/>
          <p:nvPr/>
        </p:nvSpPr>
        <p:spPr>
          <a:xfrm>
            <a:off x="8365800" y="4347200"/>
            <a:ext cx="1769700" cy="10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rgbClr val="FBBC05"/>
                </a:solidFill>
                <a:latin typeface="Roboto"/>
                <a:ea typeface="Roboto"/>
                <a:cs typeface="Roboto"/>
                <a:sym typeface="Roboto"/>
              </a:rPr>
              <a:t>2023 (2yr) </a:t>
            </a:r>
            <a:endParaRPr sz="1800" b="1" i="0" u="none" strike="noStrike" cap="none">
              <a:solidFill>
                <a:srgbClr val="FBBC05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Network construction  50% </a:t>
            </a:r>
            <a:endParaRPr sz="1400" b="0" i="0" u="none" strike="noStrike" cap="none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complete</a:t>
            </a:r>
            <a:endParaRPr sz="1400" b="0" i="0" u="none" strike="noStrike" cap="none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90" name="Google Shape;390;p35"/>
          <p:cNvSpPr/>
          <p:nvPr/>
        </p:nvSpPr>
        <p:spPr>
          <a:xfrm>
            <a:off x="695075" y="4010575"/>
            <a:ext cx="10529100" cy="211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1" name="Google Shape;391;p35"/>
          <p:cNvSpPr/>
          <p:nvPr/>
        </p:nvSpPr>
        <p:spPr>
          <a:xfrm>
            <a:off x="3470100" y="3905035"/>
            <a:ext cx="370800" cy="4197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2" name="Google Shape;392;p35"/>
          <p:cNvSpPr/>
          <p:nvPr/>
        </p:nvSpPr>
        <p:spPr>
          <a:xfrm>
            <a:off x="2258675" y="3905035"/>
            <a:ext cx="370800" cy="4197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3" name="Google Shape;393;p35"/>
          <p:cNvSpPr/>
          <p:nvPr/>
        </p:nvSpPr>
        <p:spPr>
          <a:xfrm>
            <a:off x="5067800" y="3906564"/>
            <a:ext cx="370800" cy="419700"/>
          </a:xfrm>
          <a:prstGeom prst="ellipse">
            <a:avLst/>
          </a:prstGeom>
          <a:solidFill>
            <a:srgbClr val="9999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4" name="Google Shape;394;p35"/>
          <p:cNvSpPr/>
          <p:nvPr/>
        </p:nvSpPr>
        <p:spPr>
          <a:xfrm>
            <a:off x="6324800" y="3905035"/>
            <a:ext cx="370800" cy="419700"/>
          </a:xfrm>
          <a:prstGeom prst="ellipse">
            <a:avLst/>
          </a:prstGeom>
          <a:solidFill>
            <a:srgbClr val="9999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5" name="Google Shape;395;p35"/>
          <p:cNvSpPr/>
          <p:nvPr/>
        </p:nvSpPr>
        <p:spPr>
          <a:xfrm>
            <a:off x="8008038" y="3905035"/>
            <a:ext cx="370800" cy="419700"/>
          </a:xfrm>
          <a:prstGeom prst="ellipse">
            <a:avLst/>
          </a:prstGeom>
          <a:solidFill>
            <a:srgbClr val="9999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96" name="Google Shape;396;p35"/>
          <p:cNvCxnSpPr/>
          <p:nvPr/>
        </p:nvCxnSpPr>
        <p:spPr>
          <a:xfrm flipH="1">
            <a:off x="3272525" y="4127000"/>
            <a:ext cx="348300" cy="846600"/>
          </a:xfrm>
          <a:prstGeom prst="straightConnector1">
            <a:avLst/>
          </a:prstGeom>
          <a:noFill/>
          <a:ln w="762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97" name="Google Shape;397;p35"/>
          <p:cNvCxnSpPr/>
          <p:nvPr/>
        </p:nvCxnSpPr>
        <p:spPr>
          <a:xfrm flipH="1">
            <a:off x="5212850" y="3351775"/>
            <a:ext cx="347700" cy="779700"/>
          </a:xfrm>
          <a:prstGeom prst="straightConnector1">
            <a:avLst/>
          </a:prstGeom>
          <a:noFill/>
          <a:ln w="76200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98" name="Google Shape;398;p35"/>
          <p:cNvCxnSpPr/>
          <p:nvPr/>
        </p:nvCxnSpPr>
        <p:spPr>
          <a:xfrm flipH="1">
            <a:off x="6275100" y="4127000"/>
            <a:ext cx="278700" cy="738600"/>
          </a:xfrm>
          <a:prstGeom prst="straightConnector1">
            <a:avLst/>
          </a:prstGeom>
          <a:noFill/>
          <a:ln w="76200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99" name="Google Shape;399;p35"/>
          <p:cNvSpPr/>
          <p:nvPr/>
        </p:nvSpPr>
        <p:spPr>
          <a:xfrm>
            <a:off x="4124075" y="4010575"/>
            <a:ext cx="8232600" cy="211800"/>
          </a:xfrm>
          <a:prstGeom prst="rect">
            <a:avLst/>
          </a:prstGeom>
          <a:solidFill>
            <a:srgbClr val="9999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0" name="Google Shape;400;p35"/>
          <p:cNvSpPr/>
          <p:nvPr/>
        </p:nvSpPr>
        <p:spPr>
          <a:xfrm>
            <a:off x="3919475" y="3905035"/>
            <a:ext cx="370800" cy="4197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1" name="Google Shape;401;p35"/>
          <p:cNvSpPr txBox="1"/>
          <p:nvPr/>
        </p:nvSpPr>
        <p:spPr>
          <a:xfrm>
            <a:off x="804550" y="3903425"/>
            <a:ext cx="2839500" cy="55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Tribal Priority Window</a:t>
            </a:r>
            <a:endParaRPr sz="1400" b="0" i="0" u="none" strike="noStrike" cap="non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02" name="Google Shape;402;p35"/>
          <p:cNvSpPr/>
          <p:nvPr/>
        </p:nvSpPr>
        <p:spPr>
          <a:xfrm>
            <a:off x="11092900" y="3905035"/>
            <a:ext cx="370800" cy="4197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3" name="Google Shape;403;p35"/>
          <p:cNvSpPr txBox="1"/>
          <p:nvPr/>
        </p:nvSpPr>
        <p:spPr>
          <a:xfrm>
            <a:off x="6560675" y="3914221"/>
            <a:ext cx="2232600" cy="55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Deployment Period</a:t>
            </a:r>
            <a:endParaRPr sz="1400" b="0" i="0" u="none" strike="noStrike" cap="non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04" name="Google Shape;404;p35"/>
          <p:cNvSpPr/>
          <p:nvPr/>
        </p:nvSpPr>
        <p:spPr>
          <a:xfrm rot="10800000">
            <a:off x="2883100" y="3840475"/>
            <a:ext cx="199500" cy="278100"/>
          </a:xfrm>
          <a:prstGeom prst="triangle">
            <a:avLst>
              <a:gd name="adj" fmla="val 50000"/>
            </a:avLst>
          </a:prstGeom>
          <a:solidFill>
            <a:srgbClr val="CC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5" name="Google Shape;405;p35"/>
          <p:cNvSpPr txBox="1"/>
          <p:nvPr/>
        </p:nvSpPr>
        <p:spPr>
          <a:xfrm>
            <a:off x="8431963" y="2274138"/>
            <a:ext cx="2232600" cy="123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600" b="1" i="0" u="none" strike="noStrike" cap="none">
                <a:solidFill>
                  <a:srgbClr val="999999"/>
                </a:solidFill>
                <a:latin typeface="Roboto"/>
                <a:ea typeface="Roboto"/>
                <a:cs typeface="Roboto"/>
                <a:sym typeface="Roboto"/>
              </a:rPr>
              <a:t>Network Security</a:t>
            </a:r>
            <a:endParaRPr sz="1600" b="1" i="0" u="none" strike="noStrike" cap="none">
              <a:solidFill>
                <a:srgbClr val="999999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999999"/>
                </a:solidFill>
                <a:latin typeface="Roboto"/>
                <a:ea typeface="Roboto"/>
                <a:cs typeface="Roboto"/>
                <a:sym typeface="Roboto"/>
              </a:rPr>
              <a:t>Policy, security, and administration needs</a:t>
            </a:r>
            <a:endParaRPr sz="1400" b="0" i="0" u="none" strike="noStrike" cap="none">
              <a:solidFill>
                <a:srgbClr val="999999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06" name="Google Shape;406;p35"/>
          <p:cNvSpPr/>
          <p:nvPr/>
        </p:nvSpPr>
        <p:spPr>
          <a:xfrm>
            <a:off x="9074838" y="3905035"/>
            <a:ext cx="370800" cy="4197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36"/>
          <p:cNvSpPr txBox="1">
            <a:spLocks noGrp="1"/>
          </p:cNvSpPr>
          <p:nvPr>
            <p:ph type="title"/>
          </p:nvPr>
        </p:nvSpPr>
        <p:spPr>
          <a:xfrm>
            <a:off x="415600" y="647175"/>
            <a:ext cx="11360700" cy="85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Process</a:t>
            </a:r>
            <a:endParaRPr>
              <a:solidFill>
                <a:schemeClr val="accen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13" name="Google Shape;413;p36"/>
          <p:cNvSpPr txBox="1"/>
          <p:nvPr/>
        </p:nvSpPr>
        <p:spPr>
          <a:xfrm>
            <a:off x="632200" y="1580500"/>
            <a:ext cx="10951800" cy="48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200"/>
              <a:buFont typeface="Roboto"/>
              <a:buChar char="●"/>
            </a:pPr>
            <a:r>
              <a:rPr lang="en-US" sz="2200" b="0" i="0" u="none" strike="noStrike" cap="none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Verify Spectrum available over Tribal Lands</a:t>
            </a:r>
            <a:endParaRPr sz="2200" b="0" i="0" u="none" strike="noStrike" cap="none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914400" marR="0" lvl="1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Roboto"/>
              <a:buChar char="○"/>
            </a:pPr>
            <a:r>
              <a:rPr lang="en-US" sz="1800" b="0" i="0" u="sng" strike="noStrike" cap="none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  <a:hlinkClick r:id="rId3"/>
              </a:rPr>
              <a:t>https://www.fcc.gov/25-ghz-rural-tribal-maps</a:t>
            </a:r>
            <a:endParaRPr sz="1800" b="0" i="0" u="none" strike="noStrike" cap="none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marR="0" lvl="0" indent="-3683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666666"/>
              </a:buClr>
              <a:buSzPts val="2200"/>
              <a:buFont typeface="Roboto"/>
              <a:buChar char="●"/>
            </a:pPr>
            <a:r>
              <a:rPr lang="en-US" sz="2200" b="0" i="0" u="none" strike="noStrike" cap="none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Tribal Leaders/Tribal Councils must designate Authorized Signatory</a:t>
            </a:r>
            <a:endParaRPr sz="2200" b="0" i="0" u="none" strike="noStrike" cap="none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marR="0" lvl="0" indent="-3683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666666"/>
              </a:buClr>
              <a:buSzPts val="2200"/>
              <a:buFont typeface="Roboto"/>
              <a:buChar char="●"/>
            </a:pPr>
            <a:r>
              <a:rPr lang="en-US" sz="2200" b="0" i="0" u="none" strike="noStrike" cap="none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Tribes must apply for FRN Username and Password for submission</a:t>
            </a:r>
            <a:endParaRPr sz="2200" b="0" i="0" u="none" strike="noStrike" cap="none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marR="0" lvl="0" indent="-3683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666666"/>
              </a:buClr>
              <a:buSzPts val="2200"/>
              <a:buFont typeface="Roboto"/>
              <a:buChar char="●"/>
            </a:pPr>
            <a:r>
              <a:rPr lang="en-US" sz="2200" b="0" i="0" u="none" strike="noStrike" cap="none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Tribes must submit Form 602 Ownership Disclosure Information</a:t>
            </a:r>
            <a:endParaRPr sz="2200" b="0" i="0" u="none" strike="noStrike" cap="none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marR="0" lvl="0" indent="-3683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666666"/>
              </a:buClr>
              <a:buSzPts val="2200"/>
              <a:buFont typeface="Roboto"/>
              <a:buChar char="●"/>
            </a:pPr>
            <a:r>
              <a:rPr lang="en-US" sz="2200" b="0" i="0" u="none" strike="noStrike" cap="none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Are there other </a:t>
            </a:r>
            <a:r>
              <a:rPr lang="en-US" sz="22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E</a:t>
            </a:r>
            <a:r>
              <a:rPr lang="en-US" sz="2200" b="0" i="0" u="none" strike="noStrike" cap="none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ntities who are applying for Spectrum over land? </a:t>
            </a:r>
            <a:endParaRPr sz="2200" b="0" i="0" u="none" strike="noStrike" cap="none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914400" marR="0" lvl="1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Roboto"/>
              <a:buChar char="○"/>
            </a:pPr>
            <a:r>
              <a:rPr lang="en-US" sz="1800" b="1" i="0" u="none" strike="noStrike" cap="none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If so</a:t>
            </a:r>
            <a:r>
              <a:rPr lang="en-US" sz="1800" b="0" i="0" u="none" strike="noStrike" cap="none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, </a:t>
            </a:r>
            <a:r>
              <a:rPr lang="en-US" sz="18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b</a:t>
            </a:r>
            <a:r>
              <a:rPr lang="en-US" sz="1800" b="0" i="0" u="none" strike="noStrike" cap="none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egin discussion with them to coordinate and avoid overlapping claim</a:t>
            </a:r>
            <a:endParaRPr sz="1800" b="0" i="0" u="none" strike="noStrike" cap="none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914400" marR="0" lvl="1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Roboto"/>
              <a:buChar char="○"/>
            </a:pPr>
            <a:r>
              <a:rPr lang="en-US" sz="1800" b="1" i="0" u="none" strike="noStrike" cap="none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If not</a:t>
            </a:r>
            <a:r>
              <a:rPr lang="en-US" sz="1800" b="0" i="0" u="none" strike="noStrike" cap="none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, </a:t>
            </a:r>
            <a:r>
              <a:rPr lang="en-US" sz="18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c</a:t>
            </a:r>
            <a:r>
              <a:rPr lang="en-US" sz="1800" b="0" i="0" u="none" strike="noStrike" cap="none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omplete </a:t>
            </a:r>
            <a:r>
              <a:rPr lang="en-US" sz="18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a</a:t>
            </a:r>
            <a:r>
              <a:rPr lang="en-US" sz="1800" b="0" i="0" u="none" strike="noStrike" cap="none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pplication</a:t>
            </a:r>
            <a:endParaRPr sz="1800" b="0" i="0" u="none" strike="noStrike" cap="none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marR="0" lvl="0" indent="-3683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666666"/>
              </a:buClr>
              <a:buSzPts val="2200"/>
              <a:buFont typeface="Roboto"/>
              <a:buChar char="●"/>
            </a:pPr>
            <a:r>
              <a:rPr lang="en-US" sz="2200" b="0" i="0" u="none" strike="noStrike" cap="none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Shape File for Tribal Lands</a:t>
            </a:r>
            <a:endParaRPr sz="2200" b="0" i="0" u="none" strike="noStrike" cap="none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marR="0" lvl="0" indent="-3683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666666"/>
              </a:buClr>
              <a:buSzPts val="2200"/>
              <a:buFont typeface="Roboto"/>
              <a:buChar char="●"/>
            </a:pPr>
            <a:r>
              <a:rPr lang="en-US" sz="2200" b="0" i="0" u="none" strike="noStrike" cap="none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Applications and </a:t>
            </a:r>
            <a:r>
              <a:rPr lang="en-US" sz="22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E</a:t>
            </a:r>
            <a:r>
              <a:rPr lang="en-US" sz="2200" b="0" i="0" u="none" strike="noStrike" cap="none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xhibits (supporting documents); </a:t>
            </a:r>
            <a:r>
              <a:rPr lang="en-US" sz="2200" b="1" i="0" u="none" strike="noStrike" cap="none">
                <a:solidFill>
                  <a:srgbClr val="CC0000"/>
                </a:solidFill>
                <a:latin typeface="Roboto"/>
                <a:ea typeface="Roboto"/>
                <a:cs typeface="Roboto"/>
                <a:sym typeface="Roboto"/>
              </a:rPr>
              <a:t>Due</a:t>
            </a:r>
            <a:r>
              <a:rPr lang="en-US" sz="2200" b="0" i="0" u="none" strike="noStrike" cap="none">
                <a:solidFill>
                  <a:srgbClr val="CC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200" b="1" i="0" u="none" strike="noStrike" cap="none">
                <a:solidFill>
                  <a:srgbClr val="CC0000"/>
                </a:solidFill>
                <a:latin typeface="Roboto"/>
                <a:ea typeface="Roboto"/>
                <a:cs typeface="Roboto"/>
                <a:sym typeface="Roboto"/>
              </a:rPr>
              <a:t>by </a:t>
            </a:r>
            <a:r>
              <a:rPr lang="en-US" sz="2200" b="1">
                <a:solidFill>
                  <a:srgbClr val="CC0000"/>
                </a:solidFill>
                <a:latin typeface="Roboto"/>
                <a:ea typeface="Roboto"/>
                <a:cs typeface="Roboto"/>
                <a:sym typeface="Roboto"/>
              </a:rPr>
              <a:t>September 2nd</a:t>
            </a:r>
            <a:r>
              <a:rPr lang="en-US" sz="2200" b="0" i="0" u="none" strike="noStrike" cap="none">
                <a:solidFill>
                  <a:srgbClr val="CC0000"/>
                </a:solidFill>
                <a:latin typeface="Roboto"/>
                <a:ea typeface="Roboto"/>
                <a:cs typeface="Roboto"/>
                <a:sym typeface="Roboto"/>
              </a:rPr>
              <a:t>, </a:t>
            </a:r>
            <a:r>
              <a:rPr lang="en-US" sz="2200" b="1" i="0" u="none" strike="noStrike" cap="none">
                <a:solidFill>
                  <a:srgbClr val="CC0000"/>
                </a:solidFill>
                <a:latin typeface="Roboto"/>
                <a:ea typeface="Roboto"/>
                <a:cs typeface="Roboto"/>
                <a:sym typeface="Roboto"/>
              </a:rPr>
              <a:t>2020</a:t>
            </a:r>
            <a:endParaRPr sz="2200" b="1" i="0" u="none" strike="noStrike" cap="none">
              <a:solidFill>
                <a:srgbClr val="CC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sz="2200" b="0" i="0" u="none" strike="noStrike" cap="none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sz="2200" b="0" i="0" u="none" strike="noStrike" cap="none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14" name="Google Shape;414;p36"/>
          <p:cNvSpPr/>
          <p:nvPr/>
        </p:nvSpPr>
        <p:spPr>
          <a:xfrm>
            <a:off x="695075" y="276775"/>
            <a:ext cx="10529100" cy="211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5" name="Google Shape;415;p36"/>
          <p:cNvSpPr/>
          <p:nvPr/>
        </p:nvSpPr>
        <p:spPr>
          <a:xfrm>
            <a:off x="4124075" y="276775"/>
            <a:ext cx="8232600" cy="211800"/>
          </a:xfrm>
          <a:prstGeom prst="rect">
            <a:avLst/>
          </a:prstGeom>
          <a:solidFill>
            <a:srgbClr val="9999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6" name="Google Shape;416;p36"/>
          <p:cNvSpPr/>
          <p:nvPr/>
        </p:nvSpPr>
        <p:spPr>
          <a:xfrm>
            <a:off x="3919475" y="171235"/>
            <a:ext cx="370800" cy="4197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7" name="Google Shape;417;p36"/>
          <p:cNvSpPr txBox="1"/>
          <p:nvPr/>
        </p:nvSpPr>
        <p:spPr>
          <a:xfrm>
            <a:off x="1411525" y="169634"/>
            <a:ext cx="2232600" cy="55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Application Window</a:t>
            </a:r>
            <a:endParaRPr sz="1400" b="0" i="0" u="none" strike="noStrike" cap="non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18" name="Google Shape;418;p36"/>
          <p:cNvSpPr/>
          <p:nvPr/>
        </p:nvSpPr>
        <p:spPr>
          <a:xfrm>
            <a:off x="11092900" y="171235"/>
            <a:ext cx="370800" cy="4197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9" name="Google Shape;419;p36"/>
          <p:cNvSpPr txBox="1"/>
          <p:nvPr/>
        </p:nvSpPr>
        <p:spPr>
          <a:xfrm>
            <a:off x="6484475" y="180421"/>
            <a:ext cx="2232600" cy="55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Deployment Period</a:t>
            </a:r>
            <a:endParaRPr sz="1400" b="0" i="0" u="none" strike="noStrike" cap="non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20" name="Google Shape;420;p36"/>
          <p:cNvSpPr/>
          <p:nvPr/>
        </p:nvSpPr>
        <p:spPr>
          <a:xfrm>
            <a:off x="9074838" y="171235"/>
            <a:ext cx="370800" cy="4197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37"/>
          <p:cNvSpPr txBox="1">
            <a:spLocks noGrp="1"/>
          </p:cNvSpPr>
          <p:nvPr>
            <p:ph type="title"/>
          </p:nvPr>
        </p:nvSpPr>
        <p:spPr>
          <a:xfrm>
            <a:off x="415600" y="440967"/>
            <a:ext cx="11360700" cy="9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Requirements</a:t>
            </a:r>
            <a:endParaRPr>
              <a:solidFill>
                <a:schemeClr val="accen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27" name="Google Shape;427;p37"/>
          <p:cNvSpPr txBox="1"/>
          <p:nvPr/>
        </p:nvSpPr>
        <p:spPr>
          <a:xfrm>
            <a:off x="522250" y="1384175"/>
            <a:ext cx="11022300" cy="370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200" b="1" i="0" u="none" strike="noStrike" cap="none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What do you need?</a:t>
            </a:r>
            <a:endParaRPr sz="2200" b="1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914400" marR="0" lvl="0" indent="-3683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666666"/>
              </a:buClr>
              <a:buSzPts val="2200"/>
              <a:buFont typeface="Roboto"/>
              <a:buAutoNum type="arabicPeriod"/>
            </a:pPr>
            <a:r>
              <a:rPr lang="en-US" sz="2200" b="0" i="0" u="none" strike="noStrike" cap="none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Determine what </a:t>
            </a:r>
            <a:r>
              <a:rPr lang="en-US" sz="22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L</a:t>
            </a:r>
            <a:r>
              <a:rPr lang="en-US" sz="2200" b="0" i="0" u="none" strike="noStrike" cap="none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icense </a:t>
            </a:r>
            <a:r>
              <a:rPr lang="en-US" sz="22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C</a:t>
            </a:r>
            <a:r>
              <a:rPr lang="en-US" sz="2200" b="0" i="0" u="none" strike="noStrike" cap="none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hannels are available.</a:t>
            </a:r>
            <a:endParaRPr sz="2200" b="0" i="0" u="none" strike="noStrike" cap="none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914400" marR="0" lvl="0" indent="-3683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666666"/>
              </a:buClr>
              <a:buSzPts val="2200"/>
              <a:buFont typeface="Roboto"/>
              <a:buAutoNum type="arabicPeriod"/>
            </a:pPr>
            <a:r>
              <a:rPr lang="en-US" sz="2200" b="0" i="0" u="none" strike="noStrike" cap="none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Prove you are a </a:t>
            </a:r>
            <a:r>
              <a:rPr lang="en-US" sz="22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F</a:t>
            </a:r>
            <a:r>
              <a:rPr lang="en-US" sz="2200" b="0" i="0" u="none" strike="noStrike" cap="none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ederally </a:t>
            </a:r>
            <a:r>
              <a:rPr lang="en-US" sz="22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R</a:t>
            </a:r>
            <a:r>
              <a:rPr lang="en-US" sz="2200" b="0" i="0" u="none" strike="noStrike" cap="none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ecognized </a:t>
            </a:r>
            <a:r>
              <a:rPr lang="en-US" sz="22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T</a:t>
            </a:r>
            <a:r>
              <a:rPr lang="en-US" sz="2200" b="0" i="0" u="none" strike="noStrike" cap="none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ribe or an </a:t>
            </a:r>
            <a:r>
              <a:rPr lang="en-US" sz="22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E</a:t>
            </a:r>
            <a:r>
              <a:rPr lang="en-US" sz="2200" b="0" i="0" u="none" strike="noStrike" cap="none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ligible </a:t>
            </a:r>
            <a:r>
              <a:rPr lang="en-US" sz="22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E</a:t>
            </a:r>
            <a:r>
              <a:rPr lang="en-US" sz="2200" b="0" i="0" u="none" strike="noStrike" cap="none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ntity </a:t>
            </a:r>
            <a:r>
              <a:rPr lang="en-US" sz="22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O</a:t>
            </a:r>
            <a:r>
              <a:rPr lang="en-US" sz="2200" b="0" i="0" u="none" strike="noStrike" cap="none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wned &amp; </a:t>
            </a:r>
            <a:r>
              <a:rPr lang="en-US" sz="22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C</a:t>
            </a:r>
            <a:r>
              <a:rPr lang="en-US" sz="2200" b="0" i="0" u="none" strike="noStrike" cap="none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ontrolled by a </a:t>
            </a:r>
            <a:r>
              <a:rPr lang="en-US" sz="22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T</a:t>
            </a:r>
            <a:r>
              <a:rPr lang="en-US" sz="2200" b="0" i="0" u="none" strike="noStrike" cap="none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ribe or group of </a:t>
            </a:r>
            <a:r>
              <a:rPr lang="en-US" sz="22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T</a:t>
            </a:r>
            <a:r>
              <a:rPr lang="en-US" sz="2200" b="0" i="0" u="none" strike="noStrike" cap="none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ribes</a:t>
            </a:r>
            <a:endParaRPr sz="2200" b="0" i="0" u="none" strike="noStrike" cap="none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914400" marR="0" lvl="0" indent="-3683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666666"/>
              </a:buClr>
              <a:buSzPts val="2200"/>
              <a:buFont typeface="Roboto"/>
              <a:buAutoNum type="arabicPeriod"/>
            </a:pPr>
            <a:r>
              <a:rPr lang="en-US" sz="2200" b="0" i="0" u="none" strike="noStrike" cap="none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Prove that the </a:t>
            </a:r>
            <a:r>
              <a:rPr lang="en-US" sz="22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L</a:t>
            </a:r>
            <a:r>
              <a:rPr lang="en-US" sz="2200" b="0" i="0" u="none" strike="noStrike" cap="none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and is </a:t>
            </a:r>
            <a:r>
              <a:rPr lang="en-US" sz="22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R</a:t>
            </a:r>
            <a:r>
              <a:rPr lang="en-US" sz="2200" b="0" i="0" u="none" strike="noStrike" cap="none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ural*</a:t>
            </a:r>
            <a:endParaRPr sz="2200" b="0" i="0" u="none" strike="noStrike" cap="none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914400" marR="0" lvl="0" indent="-3683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666666"/>
              </a:buClr>
              <a:buSzPts val="2200"/>
              <a:buFont typeface="Roboto"/>
              <a:buAutoNum type="arabicPeriod"/>
            </a:pPr>
            <a:r>
              <a:rPr lang="en-US" sz="2200" b="0" i="0" u="none" strike="noStrike" cap="none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Prove you are providing </a:t>
            </a:r>
            <a:r>
              <a:rPr lang="en-US" sz="22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S</a:t>
            </a:r>
            <a:r>
              <a:rPr lang="en-US" sz="2200" b="0" i="0" u="none" strike="noStrike" cap="none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ervice on/to the </a:t>
            </a:r>
            <a:r>
              <a:rPr lang="en-US" sz="22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L</a:t>
            </a:r>
            <a:r>
              <a:rPr lang="en-US" sz="2200" b="0" i="0" u="none" strike="noStrike" cap="none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and </a:t>
            </a:r>
            <a:endParaRPr sz="2200" b="0" i="0" u="none" strike="noStrike" cap="none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914400" marR="0" lvl="0" indent="-3683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666666"/>
              </a:buClr>
              <a:buSzPts val="2200"/>
              <a:buFont typeface="Roboto"/>
              <a:buAutoNum type="arabicPeriod"/>
            </a:pPr>
            <a:r>
              <a:rPr lang="en-US" sz="2200" b="0" i="0" u="none" strike="noStrike" cap="none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Prove that you have </a:t>
            </a:r>
            <a:r>
              <a:rPr lang="en-US" sz="22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L</a:t>
            </a:r>
            <a:r>
              <a:rPr lang="en-US" sz="2200" b="0" i="0" u="none" strike="noStrike" cap="none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ocal </a:t>
            </a:r>
            <a:r>
              <a:rPr lang="en-US" sz="22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P</a:t>
            </a:r>
            <a:r>
              <a:rPr lang="en-US" sz="2200" b="0" i="0" u="none" strike="noStrike" cap="none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resence in the </a:t>
            </a:r>
            <a:r>
              <a:rPr lang="en-US" sz="22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L</a:t>
            </a:r>
            <a:r>
              <a:rPr lang="en-US" sz="2200" b="0" i="0" u="none" strike="noStrike" cap="none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and</a:t>
            </a:r>
            <a:endParaRPr sz="1800" b="0" i="0" u="none" strike="noStrike" cap="none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28" name="Google Shape;428;p37"/>
          <p:cNvSpPr txBox="1"/>
          <p:nvPr/>
        </p:nvSpPr>
        <p:spPr>
          <a:xfrm>
            <a:off x="214175" y="6178375"/>
            <a:ext cx="9470400" cy="41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1" u="none" strike="noStrike" cap="none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*The FCC provided shape files will establish this proof, if accurate enough to leverage during application.  </a:t>
            </a:r>
            <a:endParaRPr sz="1400" b="0" i="1" u="none" strike="noStrike" cap="none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38"/>
          <p:cNvSpPr txBox="1">
            <a:spLocks noGrp="1"/>
          </p:cNvSpPr>
          <p:nvPr>
            <p:ph type="title"/>
          </p:nvPr>
        </p:nvSpPr>
        <p:spPr>
          <a:xfrm>
            <a:off x="415600" y="100475"/>
            <a:ext cx="11360700" cy="79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>
                <a:solidFill>
                  <a:schemeClr val="accent1"/>
                </a:solidFill>
              </a:rPr>
              <a:t>FCC.gov Application</a:t>
            </a:r>
            <a:endParaRPr>
              <a:solidFill>
                <a:schemeClr val="accent1"/>
              </a:solidFill>
            </a:endParaRPr>
          </a:p>
        </p:txBody>
      </p:sp>
      <p:sp>
        <p:nvSpPr>
          <p:cNvPr id="435" name="Google Shape;435;p38"/>
          <p:cNvSpPr txBox="1">
            <a:spLocks noGrp="1"/>
          </p:cNvSpPr>
          <p:nvPr>
            <p:ph type="body" idx="1"/>
          </p:nvPr>
        </p:nvSpPr>
        <p:spPr>
          <a:xfrm>
            <a:off x="415600" y="755450"/>
            <a:ext cx="11360700" cy="594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914400" lvl="0" indent="-3683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2200"/>
              <a:buFont typeface="Open Sans"/>
              <a:buChar char="❏"/>
            </a:pPr>
            <a:r>
              <a:rPr lang="en-US" sz="2200" b="1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FRN</a:t>
            </a:r>
            <a:r>
              <a:rPr lang="en-US" sz="22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 - Register for an FCC Number (Username and Password) then log in</a:t>
            </a:r>
            <a:endParaRPr sz="22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914400" lvl="0" indent="-3683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2200"/>
              <a:buFont typeface="Open Sans"/>
              <a:buChar char="❏"/>
            </a:pPr>
            <a:r>
              <a:rPr lang="en-US" sz="2200" b="1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Form 602</a:t>
            </a:r>
            <a:r>
              <a:rPr lang="en-US" sz="22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 - Ownership Disclosure Information</a:t>
            </a:r>
            <a:endParaRPr sz="22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1371600" lvl="1" indent="-3683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2200"/>
              <a:buFont typeface="Open Sans"/>
              <a:buChar char="❏"/>
            </a:pPr>
            <a:r>
              <a:rPr lang="en-US" sz="22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Each applicant must have a current FCC Form 602 Ownership submitted</a:t>
            </a:r>
            <a:endParaRPr sz="22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914400" lvl="0" indent="-3683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2200"/>
              <a:buFont typeface="Open Sans"/>
              <a:buChar char="❏"/>
            </a:pPr>
            <a:r>
              <a:rPr lang="en-US" sz="2200" b="1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Form 601</a:t>
            </a:r>
            <a:r>
              <a:rPr lang="en-US" sz="22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 - Rural Tribal Window Application  </a:t>
            </a:r>
            <a:endParaRPr sz="22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1371600" lvl="1" indent="-3683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2200"/>
              <a:buFont typeface="Open Sans"/>
              <a:buChar char="❏"/>
            </a:pPr>
            <a:r>
              <a:rPr lang="en-US" sz="22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Applicants are required to file an attachment demonstrating they meet each of the requirements to obtain a License </a:t>
            </a:r>
            <a:endParaRPr sz="22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1371600" lvl="1" indent="-3683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2200"/>
              <a:buFont typeface="Open Sans"/>
              <a:buChar char="❏"/>
            </a:pPr>
            <a:r>
              <a:rPr lang="en-US" sz="22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Statement for Local Presence, “Tribal Government, Tribal Services and Members exist on this Tribal land”</a:t>
            </a:r>
            <a:endParaRPr sz="22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1371600" lvl="1" indent="-3683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2200"/>
              <a:buFont typeface="Open Sans"/>
              <a:buChar char="❏"/>
            </a:pPr>
            <a:r>
              <a:rPr lang="en-US" sz="22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Select all available Channels</a:t>
            </a:r>
            <a:endParaRPr sz="22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1371600" lvl="1" indent="-3683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2200"/>
              <a:buFont typeface="Open Sans"/>
              <a:buChar char="❏"/>
            </a:pPr>
            <a:r>
              <a:rPr lang="en-US" sz="22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Shapefile for Tribal Lands</a:t>
            </a:r>
            <a:endParaRPr sz="22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1371600" lvl="1" indent="-3683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2200"/>
              <a:buFont typeface="Open Sans"/>
              <a:buChar char="❏"/>
            </a:pPr>
            <a:r>
              <a:rPr lang="en-US" sz="22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Eligibility support</a:t>
            </a:r>
            <a:endParaRPr sz="22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1371600" lvl="1" indent="-3683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2200"/>
              <a:buFont typeface="Open Sans"/>
              <a:buChar char="❏"/>
            </a:pPr>
            <a:r>
              <a:rPr lang="en-US" sz="22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Name and Title of the Authorized Signatory party to sign</a:t>
            </a:r>
            <a:endParaRPr sz="22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1371600" lvl="1" indent="-368300" algn="l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rgbClr val="434343"/>
              </a:buClr>
              <a:buSzPts val="2200"/>
              <a:buFont typeface="Open Sans"/>
              <a:buChar char="❏"/>
            </a:pPr>
            <a:r>
              <a:rPr lang="en-US" sz="22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Waiver (if necessary)</a:t>
            </a:r>
            <a:endParaRPr sz="22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39"/>
          <p:cNvSpPr txBox="1"/>
          <p:nvPr/>
        </p:nvSpPr>
        <p:spPr>
          <a:xfrm>
            <a:off x="7603525" y="4212050"/>
            <a:ext cx="1135800" cy="880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2" name="Google Shape;442;p39"/>
          <p:cNvSpPr txBox="1"/>
          <p:nvPr/>
        </p:nvSpPr>
        <p:spPr>
          <a:xfrm>
            <a:off x="560700" y="289175"/>
            <a:ext cx="3903600" cy="78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434343"/>
                </a:solidFill>
                <a:latin typeface="Roboto Light"/>
                <a:ea typeface="Roboto Light"/>
                <a:cs typeface="Roboto Light"/>
                <a:sym typeface="Roboto Light"/>
              </a:rPr>
              <a:t>Resources</a:t>
            </a:r>
            <a:endParaRPr sz="4400" b="0" i="0" u="none" strike="noStrike" cap="none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443" name="Google Shape;443;p39"/>
          <p:cNvPicPr preferRelativeResize="0"/>
          <p:nvPr/>
        </p:nvPicPr>
        <p:blipFill rotWithShape="1">
          <a:blip r:embed="rId3">
            <a:alphaModFix/>
          </a:blip>
          <a:srcRect l="8154"/>
          <a:stretch/>
        </p:blipFill>
        <p:spPr>
          <a:xfrm>
            <a:off x="636900" y="1405650"/>
            <a:ext cx="6645800" cy="4829948"/>
          </a:xfrm>
          <a:prstGeom prst="rect">
            <a:avLst/>
          </a:prstGeom>
          <a:noFill/>
          <a:ln>
            <a:noFill/>
          </a:ln>
        </p:spPr>
      </p:pic>
      <p:sp>
        <p:nvSpPr>
          <p:cNvPr id="444" name="Google Shape;444;p39"/>
          <p:cNvSpPr txBox="1"/>
          <p:nvPr/>
        </p:nvSpPr>
        <p:spPr>
          <a:xfrm>
            <a:off x="7468875" y="1369200"/>
            <a:ext cx="4597800" cy="497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FCC.gov </a:t>
            </a:r>
            <a:endParaRPr sz="22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200" u="sng">
                <a:solidFill>
                  <a:srgbClr val="0563C1"/>
                </a:solidFill>
                <a:latin typeface="Roboto"/>
                <a:ea typeface="Roboto"/>
                <a:cs typeface="Roboto"/>
                <a:sym typeface="Roboto"/>
                <a:hlinkClick r:id="rId4"/>
              </a:rPr>
              <a:t>http://fcc.gov</a:t>
            </a:r>
            <a:endParaRPr sz="120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FCC - Rural Tribal Window</a:t>
            </a:r>
            <a:r>
              <a:rPr lang="en-US" sz="2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endParaRPr sz="220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200" u="sng">
                <a:solidFill>
                  <a:srgbClr val="0563C1"/>
                </a:solidFill>
                <a:latin typeface="Roboto"/>
                <a:ea typeface="Roboto"/>
                <a:cs typeface="Roboto"/>
                <a:sym typeface="Roboto"/>
                <a:hlinkClick r:id="rId5"/>
              </a:rPr>
              <a:t>https://www.fcc.gov/25-ghz-rural-tribal-window</a:t>
            </a:r>
            <a:endParaRPr sz="12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FCC - How to File</a:t>
            </a:r>
            <a:endParaRPr sz="220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200" u="sng">
                <a:solidFill>
                  <a:srgbClr val="0563C1"/>
                </a:solidFill>
                <a:latin typeface="Roboto"/>
                <a:ea typeface="Roboto"/>
                <a:cs typeface="Roboto"/>
                <a:sym typeface="Roboto"/>
                <a:hlinkClick r:id="rId6"/>
              </a:rPr>
              <a:t>https://www.fcc.gov/25-ghz-rural-tribal-window-how-file</a:t>
            </a:r>
            <a:endParaRPr sz="12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FCC - Rural Tribal Maps</a:t>
            </a:r>
            <a:endParaRPr sz="220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200" u="sng">
                <a:solidFill>
                  <a:srgbClr val="0563C1"/>
                </a:solidFill>
                <a:latin typeface="Roboto"/>
                <a:ea typeface="Roboto"/>
                <a:cs typeface="Roboto"/>
                <a:sym typeface="Roboto"/>
                <a:hlinkClick r:id="rId7"/>
              </a:rPr>
              <a:t>https://www.fcc.gov/25-ghz-rural-tribal-maps</a:t>
            </a:r>
            <a:endParaRPr sz="12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Email FCC at</a:t>
            </a:r>
            <a:endParaRPr sz="220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200" u="sng">
                <a:solidFill>
                  <a:srgbClr val="0563C1"/>
                </a:solidFill>
                <a:latin typeface="Roboto"/>
                <a:ea typeface="Roboto"/>
                <a:cs typeface="Roboto"/>
                <a:sym typeface="Roboto"/>
                <a:hlinkClick r:id="rId8"/>
              </a:rPr>
              <a:t>RuralTribalWindow@fcc.gov</a:t>
            </a:r>
            <a:endParaRPr sz="120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rgbClr val="70AD47"/>
                </a:solidFill>
                <a:latin typeface="Roboto"/>
                <a:ea typeface="Roboto"/>
                <a:cs typeface="Roboto"/>
                <a:sym typeface="Roboto"/>
              </a:rPr>
              <a:t>Volunteer support (Amerind/GAIN)</a:t>
            </a:r>
            <a:endParaRPr sz="2200">
              <a:solidFill>
                <a:srgbClr val="70AD47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0" algn="l" rtl="0">
              <a:spcBef>
                <a:spcPts val="1000"/>
              </a:spcBef>
              <a:spcAft>
                <a:spcPts val="1000"/>
              </a:spcAft>
              <a:buNone/>
            </a:pPr>
            <a:r>
              <a:rPr lang="en-US" sz="1200">
                <a:latin typeface="Roboto"/>
                <a:ea typeface="Roboto"/>
                <a:cs typeface="Roboto"/>
                <a:sym typeface="Roboto"/>
              </a:rPr>
              <a:t>RuralTribalWindow2020@gmail.com</a:t>
            </a:r>
            <a:endParaRPr sz="120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40"/>
          <p:cNvSpPr txBox="1">
            <a:spLocks noGrp="1"/>
          </p:cNvSpPr>
          <p:nvPr>
            <p:ph type="title"/>
          </p:nvPr>
        </p:nvSpPr>
        <p:spPr>
          <a:xfrm>
            <a:off x="0" y="459100"/>
            <a:ext cx="12192000" cy="9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 sz="48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   Appendix</a:t>
            </a:r>
            <a:endParaRPr sz="480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41"/>
          <p:cNvSpPr txBox="1">
            <a:spLocks noGrp="1"/>
          </p:cNvSpPr>
          <p:nvPr>
            <p:ph type="title"/>
          </p:nvPr>
        </p:nvSpPr>
        <p:spPr>
          <a:xfrm>
            <a:off x="272725" y="552550"/>
            <a:ext cx="11360700" cy="94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Waiver Suggestions</a:t>
            </a:r>
            <a:endParaRPr>
              <a:solidFill>
                <a:schemeClr val="accen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220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182880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200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200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endParaRPr>
              <a:solidFill>
                <a:schemeClr val="accen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57" name="Google Shape;457;p41"/>
          <p:cNvSpPr txBox="1"/>
          <p:nvPr/>
        </p:nvSpPr>
        <p:spPr>
          <a:xfrm>
            <a:off x="527550" y="1293725"/>
            <a:ext cx="10801800" cy="514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2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A Waiver is your opportunity to tell your story to the FCC and explain your unique circumstances.</a:t>
            </a:r>
            <a:endParaRPr sz="220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914400" lvl="0" indent="-3556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2000"/>
              <a:buFont typeface="Roboto"/>
              <a:buChar char="●"/>
            </a:pPr>
            <a:r>
              <a:rPr lang="en-US" sz="20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Provide specific background and sufficiently detailed information about the Tribe or Tribal entity  </a:t>
            </a:r>
            <a:endParaRPr sz="200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1371600" lvl="1" indent="-3556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2000"/>
              <a:buFont typeface="Roboto"/>
              <a:buChar char="○"/>
            </a:pPr>
            <a:r>
              <a:rPr lang="en-US" sz="20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Such as the Tribe’s History, connectivity challenges, etc. </a:t>
            </a:r>
            <a:endParaRPr sz="200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914400" lvl="0" indent="-3556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2000"/>
              <a:buFont typeface="Roboto"/>
              <a:buChar char="●"/>
            </a:pPr>
            <a:r>
              <a:rPr lang="en-US" sz="20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Specifically explain why the FCC’s rules should not apply in your case.  What are your special circumstances?</a:t>
            </a:r>
            <a:endParaRPr sz="200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1371600" lvl="1" indent="-3556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2000"/>
              <a:buFont typeface="Roboto"/>
              <a:buChar char="○"/>
            </a:pPr>
            <a:r>
              <a:rPr lang="en-US" sz="20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Narrowly tailor your reasons for the Waiver to your special circumstances.</a:t>
            </a:r>
            <a:endParaRPr sz="200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1371600" lvl="1" indent="-3556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2000"/>
              <a:buFont typeface="Roboto"/>
              <a:buChar char="○"/>
            </a:pPr>
            <a:r>
              <a:rPr lang="en-US" sz="20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Explain why granting the Waiver would be in the “Public Interest”</a:t>
            </a:r>
            <a:endParaRPr sz="200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1828800" lvl="2" indent="-3556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2000"/>
              <a:buFont typeface="Roboto"/>
              <a:buChar char="■"/>
            </a:pPr>
            <a:r>
              <a:rPr lang="en-US" sz="20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Why is the 2.5 GHz License important to the Tribe?</a:t>
            </a:r>
            <a:endParaRPr sz="200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1828800" lvl="2" indent="-3556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2000"/>
              <a:buFont typeface="Roboto"/>
              <a:buChar char="■"/>
            </a:pPr>
            <a:r>
              <a:rPr lang="en-US" sz="20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How will it expand connectivity and benefit the community? 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42"/>
          <p:cNvSpPr txBox="1">
            <a:spLocks noGrp="1"/>
          </p:cNvSpPr>
          <p:nvPr>
            <p:ph type="body" idx="1"/>
          </p:nvPr>
        </p:nvSpPr>
        <p:spPr>
          <a:xfrm>
            <a:off x="1513825" y="4338976"/>
            <a:ext cx="9786600" cy="18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22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Tribes can claim that spectrum for free when...</a:t>
            </a:r>
            <a:endParaRPr sz="220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9144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Roboto"/>
              <a:buChar char="●"/>
            </a:pPr>
            <a:r>
              <a:rPr lang="en-US" sz="18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Federally Recognized Tribe or Alaska Native Village</a:t>
            </a:r>
            <a:endParaRPr sz="180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9144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Roboto"/>
              <a:buChar char="●"/>
            </a:pPr>
            <a:r>
              <a:rPr lang="en-US" sz="18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On Rural Tribal Land </a:t>
            </a:r>
            <a:r>
              <a:rPr lang="en-US" sz="1500">
                <a:latin typeface="Trebuchet MS"/>
                <a:ea typeface="Trebuchet MS"/>
                <a:cs typeface="Trebuchet MS"/>
                <a:sym typeface="Trebuchet MS"/>
              </a:rPr>
              <a:t>117.5 MHz of Available - 1 @ 50.5MHZ, 1 @ 49.5, 1 @ 17.5MHz</a:t>
            </a:r>
            <a:endParaRPr sz="220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180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2200" b="1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The Window closes September 2nd, 2020.</a:t>
            </a:r>
            <a:r>
              <a:rPr lang="en-US" sz="22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8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endParaRPr sz="180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18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If you don’t apply, and secure spectrum now, someone else will buy it.</a:t>
            </a:r>
            <a:endParaRPr sz="180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464" name="Google Shape;464;p42"/>
          <p:cNvPicPr preferRelativeResize="0"/>
          <p:nvPr/>
        </p:nvPicPr>
        <p:blipFill rotWithShape="1">
          <a:blip r:embed="rId3">
            <a:alphaModFix/>
          </a:blip>
          <a:srcRect t="33480" b="57753"/>
          <a:stretch/>
        </p:blipFill>
        <p:spPr>
          <a:xfrm>
            <a:off x="1745000" y="1464450"/>
            <a:ext cx="8151980" cy="511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65" name="Google Shape;465;p42"/>
          <p:cNvPicPr preferRelativeResize="0"/>
          <p:nvPr/>
        </p:nvPicPr>
        <p:blipFill rotWithShape="1">
          <a:blip r:embed="rId4">
            <a:alphaModFix/>
          </a:blip>
          <a:srcRect b="45088"/>
          <a:stretch/>
        </p:blipFill>
        <p:spPr>
          <a:xfrm>
            <a:off x="1427525" y="2093350"/>
            <a:ext cx="9184577" cy="2235624"/>
          </a:xfrm>
          <a:prstGeom prst="rect">
            <a:avLst/>
          </a:prstGeom>
          <a:noFill/>
          <a:ln>
            <a:noFill/>
          </a:ln>
        </p:spPr>
      </p:pic>
      <p:sp>
        <p:nvSpPr>
          <p:cNvPr id="466" name="Google Shape;466;p42"/>
          <p:cNvSpPr/>
          <p:nvPr/>
        </p:nvSpPr>
        <p:spPr>
          <a:xfrm>
            <a:off x="3893425" y="1357350"/>
            <a:ext cx="1127400" cy="7260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rgbClr val="6D9EE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3C78D8"/>
                </a:solidFill>
                <a:latin typeface="Roboto"/>
                <a:ea typeface="Roboto"/>
                <a:cs typeface="Roboto"/>
                <a:sym typeface="Roboto"/>
              </a:rPr>
              <a:t>Spectrum in Scope</a:t>
            </a:r>
            <a:endParaRPr sz="1400" b="0" i="0" u="none" strike="noStrike" cap="none">
              <a:solidFill>
                <a:srgbClr val="3C78D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467" name="Google Shape;467;p42"/>
          <p:cNvCxnSpPr>
            <a:stCxn id="466" idx="1"/>
          </p:cNvCxnSpPr>
          <p:nvPr/>
        </p:nvCxnSpPr>
        <p:spPr>
          <a:xfrm flipH="1">
            <a:off x="1537525" y="1720350"/>
            <a:ext cx="2355900" cy="1185000"/>
          </a:xfrm>
          <a:prstGeom prst="straightConnector1">
            <a:avLst/>
          </a:prstGeom>
          <a:noFill/>
          <a:ln w="19050" cap="flat" cmpd="sng">
            <a:solidFill>
              <a:srgbClr val="6D9EEB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68" name="Google Shape;468;p42"/>
          <p:cNvCxnSpPr>
            <a:stCxn id="466" idx="3"/>
          </p:cNvCxnSpPr>
          <p:nvPr/>
        </p:nvCxnSpPr>
        <p:spPr>
          <a:xfrm>
            <a:off x="5020825" y="1720350"/>
            <a:ext cx="5359800" cy="1180500"/>
          </a:xfrm>
          <a:prstGeom prst="straightConnector1">
            <a:avLst/>
          </a:prstGeom>
          <a:noFill/>
          <a:ln w="19050" cap="flat" cmpd="sng">
            <a:solidFill>
              <a:srgbClr val="6D9EEB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69" name="Google Shape;469;p42"/>
          <p:cNvSpPr txBox="1"/>
          <p:nvPr/>
        </p:nvSpPr>
        <p:spPr>
          <a:xfrm>
            <a:off x="536375" y="230625"/>
            <a:ext cx="11655600" cy="51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US" sz="3000" b="1" i="0" u="none" strike="noStrike" cap="none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2.5GHz Spectrum channels for Priority and Auction.  </a:t>
            </a:r>
            <a:endParaRPr sz="3000" b="1" i="0" u="none" strike="noStrike" cap="none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70" name="Google Shape;470;p42"/>
          <p:cNvSpPr txBox="1">
            <a:spLocks noGrp="1"/>
          </p:cNvSpPr>
          <p:nvPr>
            <p:ph type="body" idx="1"/>
          </p:nvPr>
        </p:nvSpPr>
        <p:spPr>
          <a:xfrm>
            <a:off x="0" y="6376075"/>
            <a:ext cx="7218600" cy="41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1000" i="1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*BRS is the Broadband Radio Service; spectrum shown in yellow is not available as part of this window</a:t>
            </a:r>
            <a:endParaRPr sz="1000" i="1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Google Shape;113;p16"/>
          <p:cNvPicPr preferRelativeResize="0"/>
          <p:nvPr/>
        </p:nvPicPr>
        <p:blipFill rotWithShape="1">
          <a:blip r:embed="rId3">
            <a:alphaModFix/>
          </a:blip>
          <a:srcRect t="3754" b="23907"/>
          <a:stretch/>
        </p:blipFill>
        <p:spPr>
          <a:xfrm>
            <a:off x="157750" y="127749"/>
            <a:ext cx="11876499" cy="6444453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16"/>
          <p:cNvSpPr txBox="1">
            <a:spLocks noGrp="1"/>
          </p:cNvSpPr>
          <p:nvPr>
            <p:ph type="title"/>
          </p:nvPr>
        </p:nvSpPr>
        <p:spPr>
          <a:xfrm>
            <a:off x="0" y="4382625"/>
            <a:ext cx="12192000" cy="9432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 sz="4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   Networks &amp; Spectrum</a:t>
            </a:r>
            <a:endParaRPr sz="48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76" name="Google Shape;476;p43"/>
          <p:cNvGraphicFramePr/>
          <p:nvPr/>
        </p:nvGraphicFramePr>
        <p:xfrm>
          <a:off x="406200" y="12744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{EC3B3713-D5A9-4FAA-9454-AE94A85C41DE}</a:tableStyleId>
              </a:tblPr>
              <a:tblGrid>
                <a:gridCol w="800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573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50750">
                <a:tc grid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b="1" u="none" strike="noStrike" cap="none"/>
                        <a:t>Groups: A, B, C   </a:t>
                      </a:r>
                      <a:endParaRPr sz="1100" b="1" u="none" strike="noStrike" cap="none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b="1" u="none" strike="noStrike" cap="none"/>
                        <a:t>Channels 1,2,3   </a:t>
                      </a:r>
                      <a:endParaRPr sz="1100" b="1" u="none" strike="noStrike" cap="none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b="1" u="none" strike="noStrike" cap="none"/>
                        <a:t>Total Spectrum 49.5MHz</a:t>
                      </a:r>
                      <a:endParaRPr sz="1100" b="1" u="none" strike="noStrike" cap="none"/>
                    </a:p>
                  </a:txBody>
                  <a:tcPr marL="63500" marR="63500" marT="63500" marB="63500">
                    <a:solidFill>
                      <a:srgbClr val="CFE2F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strike="noStrike" cap="none"/>
                        <a:t>Channel Block</a:t>
                      </a:r>
                      <a:endParaRPr sz="1100" u="none" strike="noStrike" cap="none"/>
                    </a:p>
                  </a:txBody>
                  <a:tcPr marL="63500" marR="63500" marT="63500" marB="63500"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strike="noStrike" cap="none"/>
                        <a:t>Frequency Band</a:t>
                      </a:r>
                      <a:endParaRPr sz="1100" u="none" strike="noStrike" cap="none"/>
                    </a:p>
                  </a:txBody>
                  <a:tcPr marL="63500" marR="63500" marT="63500" marB="63500">
                    <a:solidFill>
                      <a:srgbClr val="CF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strike="noStrike" cap="none"/>
                        <a:t>A1</a:t>
                      </a:r>
                      <a:endParaRPr sz="1100" u="none" strike="noStrike" cap="none"/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strike="noStrike" cap="none"/>
                        <a:t>2502.00 - 2507.50</a:t>
                      </a:r>
                      <a:endParaRPr sz="1100" u="none" strike="noStrike" cap="none"/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strike="noStrike" cap="none"/>
                        <a:t>A2</a:t>
                      </a:r>
                      <a:endParaRPr sz="1100" u="none" strike="noStrike" cap="none"/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strike="noStrike" cap="none"/>
                        <a:t>2507.50 - 2513.00</a:t>
                      </a:r>
                      <a:endParaRPr sz="1100" u="none" strike="noStrike" cap="none"/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strike="noStrike" cap="none"/>
                        <a:t>A3</a:t>
                      </a:r>
                      <a:endParaRPr sz="1100" u="none" strike="noStrike" cap="none"/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strike="noStrike" cap="none"/>
                        <a:t>2513.00 - 258.50</a:t>
                      </a:r>
                      <a:endParaRPr sz="1100" u="none" strike="noStrike" cap="none"/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strike="noStrike" cap="none"/>
                        <a:t>B1</a:t>
                      </a:r>
                      <a:endParaRPr sz="1100" u="none" strike="noStrike" cap="none"/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strike="noStrike" cap="none"/>
                        <a:t>2518.50 - 2524.00</a:t>
                      </a:r>
                      <a:endParaRPr sz="1100" u="none" strike="noStrike" cap="none"/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strike="noStrike" cap="none"/>
                        <a:t>B2</a:t>
                      </a:r>
                      <a:endParaRPr sz="1100" u="none" strike="noStrike" cap="none"/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strike="noStrike" cap="none"/>
                        <a:t>2524.00 - 2529.50</a:t>
                      </a:r>
                      <a:endParaRPr sz="1100" u="none" strike="noStrike" cap="none"/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strike="noStrike" cap="none"/>
                        <a:t>B3</a:t>
                      </a:r>
                      <a:endParaRPr sz="1100" u="none" strike="noStrike" cap="none"/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strike="noStrike" cap="none"/>
                        <a:t>2529.50 - 2535.00</a:t>
                      </a:r>
                      <a:endParaRPr sz="1100" u="none" strike="noStrike" cap="none"/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strike="noStrike" cap="none"/>
                        <a:t>C1</a:t>
                      </a:r>
                      <a:endParaRPr sz="1100" u="none" strike="noStrike" cap="none"/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strike="noStrike" cap="none"/>
                        <a:t>2535.00 - 2540.50</a:t>
                      </a:r>
                      <a:endParaRPr sz="1100" u="none" strike="noStrike" cap="none"/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strike="noStrike" cap="none"/>
                        <a:t>C2</a:t>
                      </a:r>
                      <a:endParaRPr sz="1100" u="none" strike="noStrike" cap="none"/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strike="noStrike" cap="none"/>
                        <a:t>2540.50 - 2546.00</a:t>
                      </a:r>
                      <a:endParaRPr sz="1100" u="none" strike="noStrike" cap="none"/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strike="noStrike" cap="none"/>
                        <a:t>C3</a:t>
                      </a:r>
                      <a:endParaRPr sz="1100" u="none" strike="noStrike" cap="none"/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strike="noStrike" cap="none"/>
                        <a:t>2546.00 - 2551.50</a:t>
                      </a:r>
                      <a:endParaRPr sz="1100" u="none" strike="noStrike" cap="none"/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477" name="Google Shape;477;p43"/>
          <p:cNvGraphicFramePr/>
          <p:nvPr/>
        </p:nvGraphicFramePr>
        <p:xfrm>
          <a:off x="3454713" y="17462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{EC3B3713-D5A9-4FAA-9454-AE94A85C41DE}</a:tableStyleId>
              </a:tblPr>
              <a:tblGrid>
                <a:gridCol w="8145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83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55300">
                <a:tc grid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b="1" u="none" strike="noStrike" cap="none"/>
                        <a:t>Groups: G, K  </a:t>
                      </a:r>
                      <a:endParaRPr sz="1100" b="1" u="none" strike="noStrike" cap="none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b="1" u="none" strike="noStrike" cap="none"/>
                        <a:t>Channels 1,2,3   </a:t>
                      </a:r>
                      <a:endParaRPr sz="1100" b="1" u="none" strike="noStrike" cap="none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b="1" u="none" strike="noStrike" cap="none"/>
                        <a:t>Total Spectrum 17.6MHz</a:t>
                      </a:r>
                      <a:endParaRPr sz="1100" b="1" u="none" strike="noStrike" cap="none"/>
                    </a:p>
                  </a:txBody>
                  <a:tcPr marL="63500" marR="63500" marT="63500" marB="63500">
                    <a:solidFill>
                      <a:srgbClr val="CFE2F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01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strike="noStrike" cap="none"/>
                        <a:t>Channel Block</a:t>
                      </a:r>
                      <a:endParaRPr sz="1100" u="none" strike="noStrike" cap="none"/>
                    </a:p>
                  </a:txBody>
                  <a:tcPr marL="63500" marR="63500" marT="63500" marB="63500"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strike="noStrike" cap="none"/>
                        <a:t>Frequency Band</a:t>
                      </a:r>
                      <a:endParaRPr sz="1100" u="none" strike="noStrike" cap="none"/>
                    </a:p>
                  </a:txBody>
                  <a:tcPr marL="63500" marR="63500" marT="63500" marB="63500">
                    <a:solidFill>
                      <a:srgbClr val="CF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49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strike="noStrike" cap="none"/>
                        <a:t>G1</a:t>
                      </a:r>
                      <a:endParaRPr sz="1100" u="none" strike="noStrike" cap="none"/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strike="noStrike" cap="none"/>
                        <a:t>2673.50 - 2679.00</a:t>
                      </a:r>
                      <a:endParaRPr sz="1100" u="none" strike="noStrike" cap="none"/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49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strike="noStrike" cap="none"/>
                        <a:t>G2</a:t>
                      </a:r>
                      <a:endParaRPr sz="1100" u="none" strike="noStrike" cap="none"/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strike="noStrike" cap="none"/>
                        <a:t>2679.00 - 2684.50</a:t>
                      </a:r>
                      <a:endParaRPr sz="1100" u="none" strike="noStrike" cap="none"/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49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strike="noStrike" cap="none"/>
                        <a:t>G3</a:t>
                      </a:r>
                      <a:endParaRPr sz="1100" u="none" strike="noStrike" cap="none"/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strike="noStrike" cap="none"/>
                        <a:t>2684.50 - 2690.00</a:t>
                      </a:r>
                      <a:endParaRPr sz="1100" u="none" strike="noStrike" cap="none"/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49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strike="noStrike" cap="none"/>
                        <a:t>KG1</a:t>
                      </a:r>
                      <a:endParaRPr sz="1100" u="none" strike="noStrike" cap="none"/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strike="noStrike" cap="none"/>
                        <a:t>2615.00 - 2615.33</a:t>
                      </a:r>
                      <a:endParaRPr sz="1100" u="none" strike="noStrike" cap="none"/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49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strike="noStrike" cap="none"/>
                        <a:t>KG2</a:t>
                      </a:r>
                      <a:endParaRPr sz="1100" u="none" strike="noStrike" cap="none"/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strike="noStrike" cap="none"/>
                        <a:t>2615.33 - 2615.66</a:t>
                      </a:r>
                      <a:endParaRPr sz="1100" u="none" strike="noStrike" cap="none"/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49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strike="noStrike" cap="none"/>
                        <a:t>KG3</a:t>
                      </a:r>
                      <a:endParaRPr sz="1100" u="none" strike="noStrike" cap="none"/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strike="noStrike" cap="none"/>
                        <a:t>2615.66 - 2616.00</a:t>
                      </a:r>
                      <a:endParaRPr sz="1100" u="none" strike="noStrike" cap="none"/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478" name="Google Shape;478;p43"/>
          <p:cNvGraphicFramePr/>
          <p:nvPr/>
        </p:nvGraphicFramePr>
        <p:xfrm>
          <a:off x="6503450" y="17462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{EC3B3713-D5A9-4FAA-9454-AE94A85C41DE}</a:tableStyleId>
              </a:tblPr>
              <a:tblGrid>
                <a:gridCol w="800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57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58625">
                <a:tc grid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b="1" u="none" strike="noStrike" cap="none"/>
                        <a:t>Groups: A, B, C  </a:t>
                      </a:r>
                      <a:endParaRPr sz="1100" b="1" u="none" strike="noStrike" cap="none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b="1" u="none" strike="noStrike" cap="none"/>
                        <a:t>Channel: 4   </a:t>
                      </a:r>
                      <a:endParaRPr sz="1100" b="1" u="none" strike="noStrike" cap="none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b="1" u="none" strike="noStrike" cap="none"/>
                        <a:t>Total Spectrum 50.5MHz</a:t>
                      </a:r>
                      <a:endParaRPr sz="1100" b="1" u="none" strike="noStrike" cap="none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b="1" u="none" strike="noStrike" cap="none"/>
                        <a:t>Part 1</a:t>
                      </a:r>
                      <a:endParaRPr sz="1100" b="1" u="none" strike="noStrike" cap="none"/>
                    </a:p>
                  </a:txBody>
                  <a:tcPr marL="63500" marR="63500" marT="63500" marB="63500">
                    <a:solidFill>
                      <a:srgbClr val="CFE2F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44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strike="noStrike" cap="none"/>
                        <a:t>Channel Block</a:t>
                      </a:r>
                      <a:endParaRPr sz="1100" u="none" strike="noStrike" cap="none"/>
                    </a:p>
                  </a:txBody>
                  <a:tcPr marL="63500" marR="63500" marT="63500" marB="63500"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strike="noStrike" cap="none"/>
                        <a:t>Frequency Band</a:t>
                      </a:r>
                      <a:endParaRPr sz="1100" u="none" strike="noStrike" cap="none"/>
                    </a:p>
                  </a:txBody>
                  <a:tcPr marL="63500" marR="63500" marT="63500" marB="63500">
                    <a:solidFill>
                      <a:srgbClr val="CF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04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strike="noStrike" cap="none"/>
                        <a:t>A4</a:t>
                      </a:r>
                      <a:endParaRPr sz="1100" u="none" strike="noStrike" cap="none"/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strike="noStrike" cap="none"/>
                        <a:t>2572.00 - 2578.00</a:t>
                      </a:r>
                      <a:endParaRPr sz="1100" u="none" strike="noStrike" cap="none"/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04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strike="noStrike" cap="none"/>
                        <a:t>B4</a:t>
                      </a:r>
                      <a:endParaRPr sz="1100" u="none" strike="noStrike" cap="none"/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strike="noStrike" cap="none"/>
                        <a:t>2578.00 - 2584.00</a:t>
                      </a:r>
                      <a:endParaRPr sz="1100" u="none" strike="noStrike" cap="none"/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04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strike="noStrike" cap="none"/>
                        <a:t>C4</a:t>
                      </a:r>
                      <a:endParaRPr sz="1100" u="none" strike="noStrike" cap="none"/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strike="noStrike" cap="none"/>
                        <a:t>2584.00 - 2590.00</a:t>
                      </a:r>
                      <a:endParaRPr sz="1100" u="none" strike="noStrike" cap="none"/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04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strike="noStrike" cap="none"/>
                        <a:t>D4</a:t>
                      </a:r>
                      <a:endParaRPr sz="1100" u="none" strike="noStrike" cap="none"/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strike="noStrike" cap="none"/>
                        <a:t>2590.00 - 2596.00</a:t>
                      </a:r>
                      <a:endParaRPr sz="1100" u="none" strike="noStrike" cap="none"/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04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strike="noStrike" cap="none"/>
                        <a:t>G4</a:t>
                      </a:r>
                      <a:endParaRPr sz="1100" u="none" strike="noStrike" cap="none"/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strike="noStrike" cap="none"/>
                        <a:t>2596.00 - 2602.00</a:t>
                      </a:r>
                      <a:endParaRPr sz="1100" u="none" strike="noStrike" cap="none"/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479" name="Google Shape;479;p43"/>
          <p:cNvGraphicFramePr/>
          <p:nvPr/>
        </p:nvGraphicFramePr>
        <p:xfrm>
          <a:off x="9355775" y="5505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{EC3B3713-D5A9-4FAA-9454-AE94A85C41DE}</a:tableStyleId>
              </a:tblPr>
              <a:tblGrid>
                <a:gridCol w="800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57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6700">
                <a:tc grid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b="1" u="none" strike="noStrike" cap="none"/>
                        <a:t>Groups: D, JA, JB, JC, JD  Channel: 1,2,3</a:t>
                      </a:r>
                      <a:endParaRPr sz="1100" b="1" u="none" strike="noStrike" cap="none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b="1" u="none" strike="noStrike" cap="none"/>
                        <a:t>Total Spectrum 50.5MHz</a:t>
                      </a:r>
                      <a:endParaRPr sz="1100" b="1" u="none" strike="noStrike" cap="none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b="1" u="none" strike="noStrike" cap="none"/>
                        <a:t>Part 2</a:t>
                      </a:r>
                      <a:endParaRPr sz="1100" b="1" u="none" strike="noStrike" cap="none"/>
                    </a:p>
                  </a:txBody>
                  <a:tcPr marL="63500" marR="63500" marT="63500" marB="63500">
                    <a:solidFill>
                      <a:srgbClr val="CFE2F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strike="noStrike" cap="none"/>
                        <a:t>Channel Block</a:t>
                      </a:r>
                      <a:endParaRPr sz="1100" u="none" strike="noStrike" cap="none"/>
                    </a:p>
                  </a:txBody>
                  <a:tcPr marL="63500" marR="63500" marT="63500" marB="63500"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strike="noStrike" cap="none"/>
                        <a:t>Frequency Band</a:t>
                      </a:r>
                      <a:endParaRPr sz="1100" u="none" strike="noStrike" cap="none"/>
                    </a:p>
                  </a:txBody>
                  <a:tcPr marL="63500" marR="63500" marT="63500" marB="63500">
                    <a:solidFill>
                      <a:srgbClr val="CF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strike="noStrike" cap="none"/>
                        <a:t>D1</a:t>
                      </a:r>
                      <a:endParaRPr sz="1100" u="none" strike="noStrike" cap="none"/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strike="noStrike" cap="none"/>
                        <a:t>2551.50 - 2557.00</a:t>
                      </a:r>
                      <a:endParaRPr sz="1100" u="none" strike="noStrike" cap="none"/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strike="noStrike" cap="none"/>
                        <a:t>D2</a:t>
                      </a:r>
                      <a:endParaRPr sz="1100" u="none" strike="noStrike" cap="none"/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strike="noStrike" cap="none"/>
                        <a:t>2557.00 - 2562.50</a:t>
                      </a:r>
                      <a:endParaRPr sz="1100" u="none" strike="noStrike" cap="none"/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strike="noStrike" cap="none"/>
                        <a:t>D3</a:t>
                      </a:r>
                      <a:endParaRPr sz="1100" u="none" strike="noStrike" cap="none"/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strike="noStrike" cap="none"/>
                        <a:t>2562.50 - 2568.00</a:t>
                      </a:r>
                      <a:endParaRPr sz="1100" u="none" strike="noStrike" cap="none"/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strike="noStrike" cap="none"/>
                        <a:t>JA1</a:t>
                      </a:r>
                      <a:endParaRPr sz="1100" u="none" strike="noStrike" cap="none"/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strike="noStrike" cap="none"/>
                        <a:t>2568.00 - 2568.33</a:t>
                      </a:r>
                      <a:endParaRPr sz="1100" u="none" strike="noStrike" cap="none"/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strike="noStrike" cap="none"/>
                        <a:t>JA2</a:t>
                      </a:r>
                      <a:endParaRPr sz="1100" u="none" strike="noStrike" cap="none"/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strike="noStrike" cap="none"/>
                        <a:t>2568.33 - 2568.66</a:t>
                      </a:r>
                      <a:endParaRPr sz="1100" u="none" strike="noStrike" cap="none"/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strike="noStrike" cap="none"/>
                        <a:t>JA3</a:t>
                      </a:r>
                      <a:endParaRPr sz="1100" u="none" strike="noStrike" cap="none"/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strike="noStrike" cap="none"/>
                        <a:t>2568.66 - 2569.00</a:t>
                      </a:r>
                      <a:endParaRPr sz="1100" u="none" strike="noStrike" cap="none"/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strike="noStrike" cap="none"/>
                        <a:t>JB1</a:t>
                      </a:r>
                      <a:endParaRPr sz="1100" u="none" strike="noStrike" cap="none"/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strike="noStrike" cap="none"/>
                        <a:t>2569.00 - 2569.33</a:t>
                      </a:r>
                      <a:endParaRPr sz="1100" u="none" strike="noStrike" cap="none"/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strike="noStrike" cap="none"/>
                        <a:t>JB2</a:t>
                      </a:r>
                      <a:endParaRPr sz="1100" u="none" strike="noStrike" cap="none"/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strike="noStrike" cap="none"/>
                        <a:t>2569.33 - 2569.66</a:t>
                      </a:r>
                      <a:endParaRPr sz="1100" u="none" strike="noStrike" cap="none"/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strike="noStrike" cap="none"/>
                        <a:t>JB3</a:t>
                      </a:r>
                      <a:endParaRPr sz="1100" u="none" strike="noStrike" cap="none"/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strike="noStrike" cap="none"/>
                        <a:t>2569.66 - 2570.00</a:t>
                      </a:r>
                      <a:endParaRPr sz="1100" u="none" strike="noStrike" cap="none"/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strike="noStrike" cap="none"/>
                        <a:t>JC1</a:t>
                      </a:r>
                      <a:endParaRPr sz="1100" u="none" strike="noStrike" cap="none"/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strike="noStrike" cap="none"/>
                        <a:t>2570.00 - 2570.33</a:t>
                      </a:r>
                      <a:endParaRPr sz="1100" u="none" strike="noStrike" cap="none"/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strike="noStrike" cap="none"/>
                        <a:t>JC2</a:t>
                      </a:r>
                      <a:endParaRPr sz="1100" u="none" strike="noStrike" cap="none"/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strike="noStrike" cap="none"/>
                        <a:t>2570.33 - 2570.66</a:t>
                      </a:r>
                      <a:endParaRPr sz="1100" u="none" strike="noStrike" cap="none"/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strike="noStrike" cap="none"/>
                        <a:t>JC3</a:t>
                      </a:r>
                      <a:endParaRPr sz="1100" u="none" strike="noStrike" cap="none"/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strike="noStrike" cap="none"/>
                        <a:t>2570.66 - 2571.00</a:t>
                      </a:r>
                      <a:endParaRPr sz="1100" u="none" strike="noStrike" cap="none"/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strike="noStrike" cap="none"/>
                        <a:t>JD1</a:t>
                      </a:r>
                      <a:endParaRPr sz="1100" u="none" strike="noStrike" cap="none"/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strike="noStrike" cap="none"/>
                        <a:t>2571.00 - 2571.33</a:t>
                      </a:r>
                      <a:endParaRPr sz="1100" u="none" strike="noStrike" cap="none"/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strike="noStrike" cap="none"/>
                        <a:t>JD2</a:t>
                      </a:r>
                      <a:endParaRPr sz="1100" u="none" strike="noStrike" cap="none"/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strike="noStrike" cap="none"/>
                        <a:t>2571.33 - 2571.66</a:t>
                      </a:r>
                      <a:endParaRPr sz="1100" u="none" strike="noStrike" cap="none"/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strike="noStrike" cap="none"/>
                        <a:t>JD3</a:t>
                      </a:r>
                      <a:endParaRPr sz="1100" u="none" strike="noStrike" cap="none"/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strike="noStrike" cap="none"/>
                        <a:t>2571.66 - 2572.00</a:t>
                      </a:r>
                      <a:endParaRPr sz="1100" u="none" strike="noStrike" cap="none"/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  <p:sp>
        <p:nvSpPr>
          <p:cNvPr id="480" name="Google Shape;480;p43"/>
          <p:cNvSpPr txBox="1"/>
          <p:nvPr/>
        </p:nvSpPr>
        <p:spPr>
          <a:xfrm>
            <a:off x="1607600" y="507600"/>
            <a:ext cx="7153500" cy="59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FCC Listing of Channel Groups</a:t>
            </a: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44"/>
          <p:cNvSpPr txBox="1">
            <a:spLocks noGrp="1"/>
          </p:cNvSpPr>
          <p:nvPr>
            <p:ph type="title"/>
          </p:nvPr>
        </p:nvSpPr>
        <p:spPr>
          <a:xfrm>
            <a:off x="415600" y="364767"/>
            <a:ext cx="11360700" cy="9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Radio Signals - airwaves for all wireless communication</a:t>
            </a:r>
            <a:endParaRPr>
              <a:solidFill>
                <a:schemeClr val="accen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87" name="Google Shape;487;p44"/>
          <p:cNvSpPr txBox="1"/>
          <p:nvPr/>
        </p:nvSpPr>
        <p:spPr>
          <a:xfrm>
            <a:off x="893200" y="1972575"/>
            <a:ext cx="5541000" cy="21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Roboto"/>
              <a:buChar char="●"/>
            </a:pPr>
            <a:r>
              <a:rPr lang="en-US" sz="1800" b="0" i="0" u="none" strike="noStrike" cap="none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Wireless signals are energy centered around a frequency</a:t>
            </a:r>
            <a:endParaRPr sz="1800" b="0" i="0" u="none" strike="noStrike" cap="none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Roboto"/>
              <a:buChar char="●"/>
            </a:pPr>
            <a:r>
              <a:rPr lang="en-US" sz="1800" b="1" i="0" u="none" strike="noStrike" cap="none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Frequency</a:t>
            </a:r>
            <a:r>
              <a:rPr lang="en-US" sz="1800" b="0" i="0" u="none" strike="noStrike" cap="none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, measured in Hertz, is the number of cycles within a 1 second period</a:t>
            </a:r>
            <a:endParaRPr sz="1800" b="0" i="0" u="none" strike="noStrike" cap="none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Roboto"/>
              <a:buChar char="●"/>
            </a:pPr>
            <a:r>
              <a:rPr lang="en-US" sz="1800" b="1" i="0" u="none" strike="noStrike" cap="none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Energy </a:t>
            </a:r>
            <a:r>
              <a:rPr lang="en-US" sz="1800" b="0" i="0" u="none" strike="noStrike" cap="none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is correlated to the square of the wave’s </a:t>
            </a:r>
            <a:r>
              <a:rPr lang="en-US" sz="1800" b="1" i="0" u="none" strike="noStrike" cap="none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amplitude</a:t>
            </a:r>
            <a:endParaRPr sz="1800" b="1" i="0" u="none" strike="noStrike" cap="none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488" name="Google Shape;488;p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63550" y="3907000"/>
            <a:ext cx="5950423" cy="2783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9" name="Google Shape;489;p44"/>
          <p:cNvPicPr preferRelativeResize="0"/>
          <p:nvPr/>
        </p:nvPicPr>
        <p:blipFill rotWithShape="1">
          <a:blip r:embed="rId4">
            <a:alphaModFix/>
          </a:blip>
          <a:srcRect l="34301" t="9756" b="54867"/>
          <a:stretch/>
        </p:blipFill>
        <p:spPr>
          <a:xfrm>
            <a:off x="8720100" y="1536575"/>
            <a:ext cx="2738275" cy="1091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0" name="Google Shape;490;p44"/>
          <p:cNvPicPr preferRelativeResize="0"/>
          <p:nvPr/>
        </p:nvPicPr>
        <p:blipFill rotWithShape="1">
          <a:blip r:embed="rId4">
            <a:alphaModFix/>
          </a:blip>
          <a:srcRect l="34301" t="64624"/>
          <a:stretch/>
        </p:blipFill>
        <p:spPr>
          <a:xfrm>
            <a:off x="8720100" y="3907000"/>
            <a:ext cx="2738275" cy="1091125"/>
          </a:xfrm>
          <a:prstGeom prst="rect">
            <a:avLst/>
          </a:prstGeom>
          <a:noFill/>
          <a:ln>
            <a:noFill/>
          </a:ln>
        </p:spPr>
      </p:pic>
      <p:sp>
        <p:nvSpPr>
          <p:cNvPr id="491" name="Google Shape;491;p44"/>
          <p:cNvSpPr txBox="1"/>
          <p:nvPr/>
        </p:nvSpPr>
        <p:spPr>
          <a:xfrm>
            <a:off x="8567700" y="1188850"/>
            <a:ext cx="1236000" cy="41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Longer</a:t>
            </a:r>
            <a:endParaRPr sz="1400" b="0" i="0" u="none" strike="noStrike" cap="none">
              <a:solidFill>
                <a:srgbClr val="66666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492" name="Google Shape;492;p44"/>
          <p:cNvPicPr preferRelativeResize="0"/>
          <p:nvPr/>
        </p:nvPicPr>
        <p:blipFill rotWithShape="1">
          <a:blip r:embed="rId5">
            <a:alphaModFix amt="68000"/>
          </a:blip>
          <a:srcRect l="34301" t="64624"/>
          <a:stretch/>
        </p:blipFill>
        <p:spPr>
          <a:xfrm>
            <a:off x="8735750" y="4224400"/>
            <a:ext cx="2738275" cy="419100"/>
          </a:xfrm>
          <a:prstGeom prst="rect">
            <a:avLst/>
          </a:prstGeom>
          <a:noFill/>
          <a:ln>
            <a:noFill/>
          </a:ln>
        </p:spPr>
      </p:pic>
      <p:sp>
        <p:nvSpPr>
          <p:cNvPr id="493" name="Google Shape;493;p44"/>
          <p:cNvSpPr txBox="1"/>
          <p:nvPr/>
        </p:nvSpPr>
        <p:spPr>
          <a:xfrm>
            <a:off x="8659525" y="3350650"/>
            <a:ext cx="1236000" cy="41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Shorter</a:t>
            </a:r>
            <a:endParaRPr sz="1400" b="0" i="0" u="none" strike="noStrike" cap="none">
              <a:solidFill>
                <a:srgbClr val="66666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4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9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 sz="3600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Technologies  </a:t>
            </a:r>
            <a:r>
              <a:rPr lang="en-US" sz="2400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combine spectrum and transmission schemes</a:t>
            </a:r>
            <a:endParaRPr sz="2400">
              <a:solidFill>
                <a:schemeClr val="accen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500" name="Google Shape;500;p4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" y="1688967"/>
            <a:ext cx="11887202" cy="44007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46"/>
          <p:cNvSpPr txBox="1">
            <a:spLocks noGrp="1"/>
          </p:cNvSpPr>
          <p:nvPr>
            <p:ph type="title"/>
          </p:nvPr>
        </p:nvSpPr>
        <p:spPr>
          <a:xfrm>
            <a:off x="415600" y="288567"/>
            <a:ext cx="11360700" cy="9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Radio </a:t>
            </a:r>
            <a:endParaRPr>
              <a:solidFill>
                <a:schemeClr val="accen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Signals</a:t>
            </a:r>
            <a:endParaRPr>
              <a:solidFill>
                <a:schemeClr val="accen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507" name="Google Shape;507;p4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69725" y="0"/>
            <a:ext cx="9348977" cy="66954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47"/>
          <p:cNvSpPr txBox="1">
            <a:spLocks noGrp="1"/>
          </p:cNvSpPr>
          <p:nvPr>
            <p:ph type="title"/>
          </p:nvPr>
        </p:nvSpPr>
        <p:spPr>
          <a:xfrm>
            <a:off x="337700" y="169996"/>
            <a:ext cx="11360700" cy="5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Build-out Requirements</a:t>
            </a:r>
            <a:endParaRPr/>
          </a:p>
        </p:txBody>
      </p:sp>
      <p:sp>
        <p:nvSpPr>
          <p:cNvPr id="514" name="Google Shape;514;p47"/>
          <p:cNvSpPr txBox="1">
            <a:spLocks noGrp="1"/>
          </p:cNvSpPr>
          <p:nvPr>
            <p:ph type="body" idx="1"/>
          </p:nvPr>
        </p:nvSpPr>
        <p:spPr>
          <a:xfrm>
            <a:off x="519350" y="878400"/>
            <a:ext cx="10015500" cy="56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2000" b="1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Mobile or Point-to-Multipoint Service:</a:t>
            </a:r>
            <a:endParaRPr sz="2000" b="1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914400" lvl="0" indent="-355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2000"/>
              <a:buFont typeface="Roboto"/>
              <a:buChar char="●"/>
            </a:pPr>
            <a:r>
              <a:rPr lang="en-US" sz="20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Year 2: 50% of the population in your license area must be covered </a:t>
            </a:r>
            <a:endParaRPr sz="200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914400" lvl="0" indent="-355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2000"/>
              <a:buFont typeface="Roboto"/>
              <a:buChar char="●"/>
            </a:pPr>
            <a:r>
              <a:rPr lang="en-US" sz="20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Year 5: 80% of the population if your license area must be covered </a:t>
            </a:r>
            <a:endParaRPr sz="200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200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2000" b="1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Fixed Point-to-Point Service:</a:t>
            </a:r>
            <a:endParaRPr sz="2000" b="1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914400" lvl="1" indent="-355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2000"/>
              <a:buFont typeface="Roboto"/>
              <a:buChar char="○"/>
            </a:pPr>
            <a:r>
              <a:rPr lang="en-US" sz="20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Year 2: 20 links per million (one link per 50,000)</a:t>
            </a:r>
            <a:endParaRPr sz="200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914400" lvl="1" indent="-355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2000"/>
              <a:buFont typeface="Roboto"/>
              <a:buChar char="○"/>
            </a:pPr>
            <a:r>
              <a:rPr lang="en-US" sz="20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Year 5: 40 links per million persons (one link per 25,000)</a:t>
            </a:r>
            <a:endParaRPr sz="200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200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2000" b="1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Broadcast Service:</a:t>
            </a:r>
            <a:endParaRPr sz="2000" b="1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914400" lvl="1" indent="-355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2000"/>
              <a:buFont typeface="Roboto"/>
              <a:buChar char="○"/>
            </a:pPr>
            <a:r>
              <a:rPr lang="en-US" sz="20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Year 2: 50% of the population in your license area must be covered</a:t>
            </a:r>
            <a:endParaRPr sz="200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914400" lvl="1" indent="-355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2000"/>
              <a:buFont typeface="Roboto"/>
              <a:buChar char="○"/>
            </a:pPr>
            <a:r>
              <a:rPr lang="en-US" sz="20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Year 5: 80% of the population in your license area must be covered</a:t>
            </a:r>
            <a:endParaRPr sz="200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200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2000" b="1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Build-out requirements not met:</a:t>
            </a:r>
            <a:endParaRPr sz="2000" b="1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914400" lvl="1" indent="-355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2000"/>
              <a:buFont typeface="Roboto"/>
              <a:buChar char="○"/>
            </a:pPr>
            <a:r>
              <a:rPr lang="en-US" sz="20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Year 2 requirements not met: your final deadline speeds up, you will be required to meet the requirements by year 4.</a:t>
            </a:r>
            <a:endParaRPr sz="200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914400" lvl="1" indent="-355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2000"/>
              <a:buFont typeface="Roboto"/>
              <a:buChar char="○"/>
            </a:pPr>
            <a:r>
              <a:rPr lang="en-US" sz="20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Year 5 requirements not met: you will lose the License.</a:t>
            </a:r>
            <a:endParaRPr sz="200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15" name="Google Shape;515;p47"/>
          <p:cNvSpPr txBox="1"/>
          <p:nvPr/>
        </p:nvSpPr>
        <p:spPr>
          <a:xfrm>
            <a:off x="-10875" y="6286500"/>
            <a:ext cx="3351600" cy="4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 b="1">
                <a:solidFill>
                  <a:srgbClr val="999999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  2.5 GHz Rural Tribal Priority Window</a:t>
            </a:r>
            <a:endParaRPr>
              <a:solidFill>
                <a:srgbClr val="999999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7"/>
          <p:cNvSpPr txBox="1"/>
          <p:nvPr/>
        </p:nvSpPr>
        <p:spPr>
          <a:xfrm>
            <a:off x="2934725" y="355800"/>
            <a:ext cx="9110100" cy="61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endParaRPr sz="4400" b="1">
              <a:solidFill>
                <a:schemeClr val="accen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endParaRPr sz="4400" b="1">
              <a:solidFill>
                <a:schemeClr val="accen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Spectrum is a very valuable piece of the Digital Divide Puzzle. Corporations spend massively in auctions to obtain spectrum. Tribes now have a very short window to obtain spectrum over their Rural Tribal Lands for free. </a:t>
            </a:r>
            <a:endParaRPr sz="2800" b="0" i="0" u="none" strike="noStrike" cap="none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Exercising your </a:t>
            </a:r>
            <a:r>
              <a:rPr lang="en-US" sz="2800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T</a:t>
            </a:r>
            <a:r>
              <a:rPr lang="en-US" sz="28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ribal </a:t>
            </a:r>
            <a:r>
              <a:rPr lang="en-US" sz="2800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S</a:t>
            </a:r>
            <a:r>
              <a:rPr lang="en-US" sz="28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overeignty to control this resource brings options…</a:t>
            </a:r>
            <a:endParaRPr sz="2800" b="0" i="0" u="none" strike="noStrike" cap="none">
              <a:solidFill>
                <a:schemeClr val="accen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accen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1371600" marR="0" lvl="0" indent="-3683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Roboto"/>
              <a:buChar char="●"/>
            </a:pPr>
            <a:r>
              <a:rPr lang="en-US" sz="2200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Establish or enhance a broadband n</a:t>
            </a:r>
            <a:r>
              <a:rPr lang="en-US" sz="22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etwork</a:t>
            </a:r>
            <a:endParaRPr sz="2200" b="0" i="0" u="none" strike="noStrike" cap="none">
              <a:solidFill>
                <a:schemeClr val="accen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1371600" marR="0" lvl="0" indent="-3683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Roboto"/>
              <a:buChar char="●"/>
            </a:pPr>
            <a:r>
              <a:rPr lang="en-US" sz="2200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Leverage to obtain service</a:t>
            </a:r>
            <a:endParaRPr sz="2200">
              <a:solidFill>
                <a:schemeClr val="accen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1371600" marR="0" lvl="0" indent="-3683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Roboto"/>
              <a:buChar char="●"/>
            </a:pPr>
            <a:r>
              <a:rPr lang="en-US" sz="22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Lease </a:t>
            </a:r>
            <a:endParaRPr sz="2200" b="0" i="0" u="none" strike="noStrike" cap="none">
              <a:solidFill>
                <a:schemeClr val="accen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1371600" marR="0" lvl="0" indent="-3683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Roboto"/>
              <a:buChar char="●"/>
            </a:pPr>
            <a:r>
              <a:rPr lang="en-US" sz="22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Trade </a:t>
            </a:r>
            <a:endParaRPr sz="2200" b="0" i="0" u="none" strike="noStrike" cap="none">
              <a:solidFill>
                <a:schemeClr val="accen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1371600" marR="0" lvl="0" indent="-3683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Roboto"/>
              <a:buChar char="●"/>
            </a:pPr>
            <a:r>
              <a:rPr lang="en-US" sz="22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Sell</a:t>
            </a:r>
            <a:endParaRPr sz="2200" b="0" i="0" u="none" strike="noStrike" cap="none">
              <a:solidFill>
                <a:schemeClr val="accen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21" name="Google Shape;121;p17"/>
          <p:cNvPicPr preferRelativeResize="0"/>
          <p:nvPr/>
        </p:nvPicPr>
        <p:blipFill rotWithShape="1">
          <a:blip r:embed="rId3">
            <a:alphaModFix amt="25000"/>
          </a:blip>
          <a:srcRect l="38433" r="38124"/>
          <a:stretch/>
        </p:blipFill>
        <p:spPr>
          <a:xfrm>
            <a:off x="19575" y="0"/>
            <a:ext cx="2795700" cy="6712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17"/>
          <p:cNvSpPr txBox="1">
            <a:spLocks noGrp="1"/>
          </p:cNvSpPr>
          <p:nvPr>
            <p:ph type="title"/>
          </p:nvPr>
        </p:nvSpPr>
        <p:spPr>
          <a:xfrm>
            <a:off x="2934725" y="478825"/>
            <a:ext cx="8896800" cy="98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A Spectrum License is both a Resource and an Asset</a:t>
            </a:r>
            <a:endParaRPr>
              <a:solidFill>
                <a:schemeClr val="accen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Google Shape;128;p18"/>
          <p:cNvPicPr preferRelativeResize="0"/>
          <p:nvPr/>
        </p:nvPicPr>
        <p:blipFill rotWithShape="1">
          <a:blip r:embed="rId3">
            <a:alphaModFix amt="75000"/>
          </a:blip>
          <a:srcRect/>
          <a:stretch/>
        </p:blipFill>
        <p:spPr>
          <a:xfrm>
            <a:off x="5783225" y="1204775"/>
            <a:ext cx="6408775" cy="5507775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18"/>
          <p:cNvSpPr txBox="1"/>
          <p:nvPr/>
        </p:nvSpPr>
        <p:spPr>
          <a:xfrm>
            <a:off x="438250" y="2341959"/>
            <a:ext cx="10494600" cy="216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Building a wireless network could be easier than you think.</a:t>
            </a:r>
            <a:endParaRPr sz="2800" b="1" i="0" u="none" strike="noStrike" cap="none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0" i="0" u="none" strike="noStrike" cap="none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Networks can be as simple as connecting two locations, or as complex as connecting every </a:t>
            </a:r>
            <a:r>
              <a:rPr lang="en-US" sz="28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T</a:t>
            </a:r>
            <a:r>
              <a:rPr lang="en-US" sz="2800" b="0" i="0" u="none" strike="noStrike" cap="none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ribal </a:t>
            </a:r>
            <a:r>
              <a:rPr lang="en-US" sz="28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Community</a:t>
            </a:r>
            <a:r>
              <a:rPr lang="en-US" sz="2800" b="0" i="0" u="none" strike="noStrike" cap="none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, </a:t>
            </a:r>
            <a:r>
              <a:rPr lang="en-US" sz="28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B</a:t>
            </a:r>
            <a:r>
              <a:rPr lang="en-US" sz="2800" b="0" i="0" u="none" strike="noStrike" cap="none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uilding, and </a:t>
            </a:r>
            <a:r>
              <a:rPr lang="en-US" sz="28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H</a:t>
            </a:r>
            <a:r>
              <a:rPr lang="en-US" sz="2800" b="0" i="0" u="none" strike="noStrike" cap="none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ome.  </a:t>
            </a:r>
            <a:r>
              <a:rPr lang="en-US" sz="28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Networks </a:t>
            </a:r>
            <a:r>
              <a:rPr lang="en-US" sz="2800" b="0" i="0" u="none" strike="noStrike" cap="none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can be </a:t>
            </a:r>
            <a:r>
              <a:rPr lang="en-US" sz="28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F</a:t>
            </a:r>
            <a:r>
              <a:rPr lang="en-US" sz="2800" b="0" i="0" u="none" strike="noStrike" cap="none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ully </a:t>
            </a:r>
            <a:r>
              <a:rPr lang="en-US" sz="28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A</a:t>
            </a:r>
            <a:r>
              <a:rPr lang="en-US" sz="2800" b="0" i="0" u="none" strike="noStrike" cap="none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dministered by a </a:t>
            </a:r>
            <a:r>
              <a:rPr lang="en-US" sz="28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T</a:t>
            </a:r>
            <a:r>
              <a:rPr lang="en-US" sz="2800" b="0" i="0" u="none" strike="noStrike" cap="none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ribe, or owned and leased to a third party to provide services. </a:t>
            </a:r>
            <a:endParaRPr sz="1400" b="0" i="0" u="none" strike="noStrike" cap="none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0" name="Google Shape;130;p18"/>
          <p:cNvSpPr txBox="1"/>
          <p:nvPr/>
        </p:nvSpPr>
        <p:spPr>
          <a:xfrm>
            <a:off x="438250" y="4657250"/>
            <a:ext cx="11022600" cy="96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0" i="0" u="none" strike="noStrike" cap="none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rPr>
              <a:t>You need </a:t>
            </a:r>
            <a:r>
              <a:rPr lang="en-US" sz="2800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rPr>
              <a:t>access to </a:t>
            </a:r>
            <a:r>
              <a:rPr lang="en-US" sz="2800" b="0" i="0" u="none" strike="noStrike" cap="none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rPr>
              <a:t>spectrum before you build </a:t>
            </a:r>
            <a:r>
              <a:rPr lang="en-US" sz="2800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rPr>
              <a:t>a wireless network.  Just like you need to access the land before you build roads.</a:t>
            </a:r>
            <a:r>
              <a:rPr lang="en-US" sz="2800" b="0" i="0" u="none" strike="noStrike" cap="none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800" b="0" i="0" u="none" strike="noStrike" cap="none">
                <a:solidFill>
                  <a:srgbClr val="FBBC05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endParaRPr sz="2800" b="0" i="0" u="none" strike="noStrike" cap="none">
              <a:solidFill>
                <a:srgbClr val="FBBC05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1" name="Google Shape;131;p18"/>
          <p:cNvSpPr txBox="1"/>
          <p:nvPr/>
        </p:nvSpPr>
        <p:spPr>
          <a:xfrm>
            <a:off x="415600" y="559398"/>
            <a:ext cx="10494600" cy="169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Networks</a:t>
            </a:r>
            <a:r>
              <a:rPr lang="en-US" sz="2800" b="1" i="0" u="none" strike="noStrike" cap="none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8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are </a:t>
            </a:r>
            <a:r>
              <a:rPr lang="en-US" sz="2800" b="0" i="0" u="none" strike="noStrike" cap="none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a powerful tool to serve </a:t>
            </a:r>
            <a:r>
              <a:rPr lang="en-US" sz="28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Tribal C</a:t>
            </a:r>
            <a:r>
              <a:rPr lang="en-US" sz="2800" b="0" i="0" u="none" strike="noStrike" cap="none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ommunities </a:t>
            </a:r>
            <a:r>
              <a:rPr lang="en-US" sz="28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and support development, </a:t>
            </a:r>
            <a:r>
              <a:rPr lang="en-US" sz="2800" b="0" i="0" u="none" strike="noStrike" cap="none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education, healthcare, or </a:t>
            </a:r>
            <a:r>
              <a:rPr lang="en-US" sz="28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public safety--and provide </a:t>
            </a:r>
            <a:r>
              <a:rPr lang="en-US" sz="2800" b="0" i="0" u="none" strike="noStrike" cap="none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revenue as an internet service provider.</a:t>
            </a:r>
            <a:endParaRPr sz="2800" b="0" i="0" u="none" strike="noStrike" cap="none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Google Shape;137;p19"/>
          <p:cNvPicPr preferRelativeResize="0"/>
          <p:nvPr/>
        </p:nvPicPr>
        <p:blipFill rotWithShape="1">
          <a:blip r:embed="rId3">
            <a:alphaModFix/>
          </a:blip>
          <a:srcRect t="1146"/>
          <a:stretch/>
        </p:blipFill>
        <p:spPr>
          <a:xfrm>
            <a:off x="5351525" y="2116100"/>
            <a:ext cx="6840475" cy="4476675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19"/>
          <p:cNvSpPr txBox="1">
            <a:spLocks noGrp="1"/>
          </p:cNvSpPr>
          <p:nvPr>
            <p:ph type="title"/>
          </p:nvPr>
        </p:nvSpPr>
        <p:spPr>
          <a:xfrm>
            <a:off x="415600" y="440967"/>
            <a:ext cx="11360700" cy="9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Building or Enhancing Tribal Infrastructure</a:t>
            </a:r>
            <a:endParaRPr>
              <a:solidFill>
                <a:schemeClr val="accen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9" name="Google Shape;139;p19"/>
          <p:cNvSpPr txBox="1"/>
          <p:nvPr/>
        </p:nvSpPr>
        <p:spPr>
          <a:xfrm>
            <a:off x="942425" y="1297450"/>
            <a:ext cx="4890000" cy="529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2000" b="1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Methods of Connecting Tribal Services:</a:t>
            </a:r>
            <a:endParaRPr sz="2000" b="1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2000" b="1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Point to Point with Backhaul link</a:t>
            </a:r>
            <a:endParaRPr sz="2000" b="1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Roboto"/>
              <a:buChar char="●"/>
            </a:pPr>
            <a:r>
              <a:rPr lang="en-US" sz="18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ISP Internet Service Provider</a:t>
            </a:r>
            <a:endParaRPr sz="18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Roboto"/>
              <a:buChar char="●"/>
            </a:pPr>
            <a:r>
              <a:rPr lang="en-US" sz="18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Internet Backbone</a:t>
            </a:r>
            <a:endParaRPr sz="18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Point to Multi-Point</a:t>
            </a:r>
            <a:endParaRPr sz="2000" b="1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Roboto"/>
              <a:buChar char="●"/>
            </a:pPr>
            <a:r>
              <a:rPr lang="en-US" sz="18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Network Base Connecting</a:t>
            </a:r>
            <a:endParaRPr sz="18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Roboto"/>
              <a:buChar char="●"/>
            </a:pPr>
            <a:r>
              <a:rPr lang="en-US" sz="18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Tribal Schools, Colleges</a:t>
            </a:r>
            <a:endParaRPr sz="18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Roboto"/>
              <a:buChar char="●"/>
            </a:pPr>
            <a:r>
              <a:rPr lang="en-US" sz="18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Tribal Government</a:t>
            </a:r>
            <a:endParaRPr sz="18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Roboto"/>
              <a:buChar char="●"/>
            </a:pPr>
            <a:r>
              <a:rPr lang="en-US" sz="18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Health Services</a:t>
            </a:r>
            <a:endParaRPr sz="18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Roboto"/>
              <a:buChar char="●"/>
            </a:pPr>
            <a:r>
              <a:rPr lang="en-US" sz="18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Emergency Services</a:t>
            </a:r>
            <a:endParaRPr sz="18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Roboto"/>
              <a:buChar char="●"/>
            </a:pPr>
            <a:r>
              <a:rPr lang="en-US" sz="18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Housing </a:t>
            </a:r>
            <a:endParaRPr sz="18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Roboto"/>
              <a:buChar char="●"/>
            </a:pPr>
            <a:r>
              <a:rPr lang="en-US" sz="18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Tribal Casinos</a:t>
            </a:r>
            <a:endParaRPr sz="18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Roboto"/>
              <a:buChar char="●"/>
            </a:pPr>
            <a:r>
              <a:rPr lang="en-US" sz="18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Gyms, Community Centers</a:t>
            </a:r>
            <a:endParaRPr sz="18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Leasing of Spectrum</a:t>
            </a:r>
            <a:endParaRPr sz="2000" b="1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Roboto"/>
              <a:buChar char="●"/>
            </a:pPr>
            <a:r>
              <a:rPr lang="en-US" sz="18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Monies earned by leasing Spectrum</a:t>
            </a:r>
            <a:endParaRPr sz="18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0" name="Google Shape;140;p19"/>
          <p:cNvSpPr txBox="1"/>
          <p:nvPr/>
        </p:nvSpPr>
        <p:spPr>
          <a:xfrm>
            <a:off x="8539000" y="3055650"/>
            <a:ext cx="620400" cy="22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Google Shape;146;p20"/>
          <p:cNvPicPr preferRelativeResize="0"/>
          <p:nvPr/>
        </p:nvPicPr>
        <p:blipFill rotWithShape="1">
          <a:blip r:embed="rId3">
            <a:alphaModFix/>
          </a:blip>
          <a:srcRect r="66118" b="70246"/>
          <a:stretch/>
        </p:blipFill>
        <p:spPr>
          <a:xfrm>
            <a:off x="444375" y="5396625"/>
            <a:ext cx="1975049" cy="1096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20"/>
          <p:cNvPicPr preferRelativeResize="0"/>
          <p:nvPr/>
        </p:nvPicPr>
        <p:blipFill rotWithShape="1">
          <a:blip r:embed="rId3">
            <a:alphaModFix/>
          </a:blip>
          <a:srcRect t="33256" r="57253" b="32244"/>
          <a:stretch/>
        </p:blipFill>
        <p:spPr>
          <a:xfrm>
            <a:off x="8632338" y="1479325"/>
            <a:ext cx="2491775" cy="127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710200" y="558875"/>
            <a:ext cx="1044300" cy="1992975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20"/>
          <p:cNvSpPr txBox="1">
            <a:spLocks noGrp="1"/>
          </p:cNvSpPr>
          <p:nvPr>
            <p:ph type="title"/>
          </p:nvPr>
        </p:nvSpPr>
        <p:spPr>
          <a:xfrm>
            <a:off x="415600" y="593375"/>
            <a:ext cx="7817100" cy="9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It could eventually grow...</a:t>
            </a:r>
            <a:endParaRPr>
              <a:solidFill>
                <a:schemeClr val="accen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50" name="Google Shape;150;p2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063975" y="2846150"/>
            <a:ext cx="4063950" cy="23537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2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2846150"/>
            <a:ext cx="4063950" cy="2353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2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125018" y="2846150"/>
            <a:ext cx="4063907" cy="2353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20"/>
          <p:cNvPicPr preferRelativeResize="0"/>
          <p:nvPr/>
        </p:nvPicPr>
        <p:blipFill rotWithShape="1">
          <a:blip r:embed="rId3">
            <a:alphaModFix/>
          </a:blip>
          <a:srcRect t="70246" r="67624"/>
          <a:stretch/>
        </p:blipFill>
        <p:spPr>
          <a:xfrm>
            <a:off x="2862000" y="5438300"/>
            <a:ext cx="1887224" cy="1096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20"/>
          <p:cNvPicPr preferRelativeResize="0"/>
          <p:nvPr/>
        </p:nvPicPr>
        <p:blipFill rotWithShape="1">
          <a:blip r:embed="rId3">
            <a:alphaModFix/>
          </a:blip>
          <a:srcRect l="75451" b="70246"/>
          <a:stretch/>
        </p:blipFill>
        <p:spPr>
          <a:xfrm>
            <a:off x="8090725" y="5350825"/>
            <a:ext cx="1431000" cy="1096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20"/>
          <p:cNvPicPr preferRelativeResize="0"/>
          <p:nvPr/>
        </p:nvPicPr>
        <p:blipFill rotWithShape="1">
          <a:blip r:embed="rId3">
            <a:alphaModFix/>
          </a:blip>
          <a:srcRect l="33862" r="24582" b="70246"/>
          <a:stretch/>
        </p:blipFill>
        <p:spPr>
          <a:xfrm>
            <a:off x="5860825" y="1536575"/>
            <a:ext cx="2422250" cy="1096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20"/>
          <p:cNvPicPr preferRelativeResize="0"/>
          <p:nvPr/>
        </p:nvPicPr>
        <p:blipFill rotWithShape="1">
          <a:blip r:embed="rId3">
            <a:alphaModFix/>
          </a:blip>
          <a:srcRect l="33135" t="70246" r="32983"/>
          <a:stretch/>
        </p:blipFill>
        <p:spPr>
          <a:xfrm>
            <a:off x="9890863" y="5396625"/>
            <a:ext cx="1975049" cy="1096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20"/>
          <p:cNvPicPr preferRelativeResize="0"/>
          <p:nvPr/>
        </p:nvPicPr>
        <p:blipFill rotWithShape="1">
          <a:blip r:embed="rId3">
            <a:alphaModFix/>
          </a:blip>
          <a:srcRect l="66117" t="70246"/>
          <a:stretch/>
        </p:blipFill>
        <p:spPr>
          <a:xfrm>
            <a:off x="1741000" y="1642988"/>
            <a:ext cx="1975049" cy="1096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20"/>
          <p:cNvPicPr preferRelativeResize="0"/>
          <p:nvPr/>
        </p:nvPicPr>
        <p:blipFill rotWithShape="1">
          <a:blip r:embed="rId3">
            <a:alphaModFix/>
          </a:blip>
          <a:srcRect l="42470" t="33256" r="15975" b="32244"/>
          <a:stretch/>
        </p:blipFill>
        <p:spPr>
          <a:xfrm>
            <a:off x="5202675" y="5350825"/>
            <a:ext cx="2422250" cy="127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20"/>
          <p:cNvPicPr preferRelativeResize="0"/>
          <p:nvPr/>
        </p:nvPicPr>
        <p:blipFill rotWithShape="1">
          <a:blip r:embed="rId3">
            <a:alphaModFix/>
          </a:blip>
          <a:srcRect l="84263" t="33256" b="32244"/>
          <a:stretch/>
        </p:blipFill>
        <p:spPr>
          <a:xfrm>
            <a:off x="4285375" y="1449100"/>
            <a:ext cx="917299" cy="127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20"/>
          <p:cNvPicPr preferRelativeResize="0"/>
          <p:nvPr/>
        </p:nvPicPr>
        <p:blipFill rotWithShape="1">
          <a:blip r:embed="rId6">
            <a:alphaModFix/>
          </a:blip>
          <a:srcRect l="27390" r="27171"/>
          <a:stretch/>
        </p:blipFill>
        <p:spPr>
          <a:xfrm>
            <a:off x="11246576" y="1192842"/>
            <a:ext cx="425649" cy="7250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20"/>
          <p:cNvPicPr preferRelativeResize="0"/>
          <p:nvPr/>
        </p:nvPicPr>
        <p:blipFill rotWithShape="1">
          <a:blip r:embed="rId6">
            <a:alphaModFix/>
          </a:blip>
          <a:srcRect l="27390" r="27171"/>
          <a:stretch/>
        </p:blipFill>
        <p:spPr>
          <a:xfrm>
            <a:off x="7645001" y="5199842"/>
            <a:ext cx="425649" cy="7250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20"/>
          <p:cNvPicPr preferRelativeResize="0"/>
          <p:nvPr/>
        </p:nvPicPr>
        <p:blipFill rotWithShape="1">
          <a:blip r:embed="rId6">
            <a:alphaModFix/>
          </a:blip>
          <a:srcRect l="27390" r="27171"/>
          <a:stretch/>
        </p:blipFill>
        <p:spPr>
          <a:xfrm>
            <a:off x="318176" y="2054117"/>
            <a:ext cx="425650" cy="7250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20"/>
          <p:cNvPicPr preferRelativeResize="0"/>
          <p:nvPr/>
        </p:nvPicPr>
        <p:blipFill rotWithShape="1">
          <a:blip r:embed="rId7">
            <a:alphaModFix/>
          </a:blip>
          <a:srcRect l="17959" r="23331"/>
          <a:stretch/>
        </p:blipFill>
        <p:spPr>
          <a:xfrm>
            <a:off x="2419425" y="5306250"/>
            <a:ext cx="348123" cy="592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20"/>
          <p:cNvPicPr preferRelativeResize="0"/>
          <p:nvPr/>
        </p:nvPicPr>
        <p:blipFill rotWithShape="1">
          <a:blip r:embed="rId7">
            <a:alphaModFix/>
          </a:blip>
          <a:srcRect l="17959" r="23331"/>
          <a:stretch/>
        </p:blipFill>
        <p:spPr>
          <a:xfrm>
            <a:off x="3826650" y="1536575"/>
            <a:ext cx="348123" cy="592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20"/>
          <p:cNvPicPr preferRelativeResize="0"/>
          <p:nvPr/>
        </p:nvPicPr>
        <p:blipFill rotWithShape="1">
          <a:blip r:embed="rId8">
            <a:alphaModFix/>
          </a:blip>
          <a:srcRect l="28220" t="18920" r="27750" b="19946"/>
          <a:stretch/>
        </p:blipFill>
        <p:spPr>
          <a:xfrm>
            <a:off x="8127925" y="1329125"/>
            <a:ext cx="576272" cy="72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20"/>
          <p:cNvPicPr preferRelativeResize="0"/>
          <p:nvPr/>
        </p:nvPicPr>
        <p:blipFill rotWithShape="1">
          <a:blip r:embed="rId8">
            <a:alphaModFix/>
          </a:blip>
          <a:srcRect l="28220" t="18920" r="27750" b="19946"/>
          <a:stretch/>
        </p:blipFill>
        <p:spPr>
          <a:xfrm>
            <a:off x="4744075" y="5199850"/>
            <a:ext cx="576272" cy="72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0"/>
          <p:cNvPicPr preferRelativeResize="0"/>
          <p:nvPr/>
        </p:nvPicPr>
        <p:blipFill rotWithShape="1">
          <a:blip r:embed="rId9">
            <a:alphaModFix/>
          </a:blip>
          <a:srcRect l="14890" r="16105"/>
          <a:stretch/>
        </p:blipFill>
        <p:spPr>
          <a:xfrm>
            <a:off x="5313264" y="1523962"/>
            <a:ext cx="576274" cy="618166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20"/>
          <p:cNvSpPr/>
          <p:nvPr/>
        </p:nvSpPr>
        <p:spPr>
          <a:xfrm rot="-1915421">
            <a:off x="397608" y="2744852"/>
            <a:ext cx="1449538" cy="221932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7A2CAE">
              <a:alpha val="32941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" name="Google Shape;169;p20"/>
          <p:cNvSpPr/>
          <p:nvPr/>
        </p:nvSpPr>
        <p:spPr>
          <a:xfrm rot="8884579">
            <a:off x="302852" y="2804116"/>
            <a:ext cx="1449538" cy="221932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7A2CAE">
              <a:alpha val="32941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" name="Google Shape;170;p20"/>
          <p:cNvSpPr/>
          <p:nvPr/>
        </p:nvSpPr>
        <p:spPr>
          <a:xfrm rot="1049478">
            <a:off x="976980" y="2804708"/>
            <a:ext cx="2517293" cy="292647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7A2CAE">
              <a:alpha val="32941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" name="Google Shape;171;p20"/>
          <p:cNvSpPr/>
          <p:nvPr/>
        </p:nvSpPr>
        <p:spPr>
          <a:xfrm rot="-9750522">
            <a:off x="792077" y="2746490"/>
            <a:ext cx="2517293" cy="292647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7A2CAE">
              <a:alpha val="32941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" name="Google Shape;172;p20"/>
          <p:cNvSpPr/>
          <p:nvPr/>
        </p:nvSpPr>
        <p:spPr>
          <a:xfrm rot="3191183">
            <a:off x="3130412" y="2888615"/>
            <a:ext cx="794040" cy="263531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7A2CAE">
              <a:alpha val="32941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" name="Google Shape;173;p20"/>
          <p:cNvSpPr/>
          <p:nvPr/>
        </p:nvSpPr>
        <p:spPr>
          <a:xfrm rot="-7608817">
            <a:off x="3093698" y="2839652"/>
            <a:ext cx="794040" cy="263531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7A2CAE">
              <a:alpha val="32941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" name="Google Shape;174;p20"/>
          <p:cNvSpPr/>
          <p:nvPr/>
        </p:nvSpPr>
        <p:spPr>
          <a:xfrm rot="8662425">
            <a:off x="9022645" y="4303257"/>
            <a:ext cx="2526715" cy="340369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7A2CAE">
              <a:alpha val="32941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" name="Google Shape;175;p20"/>
          <p:cNvSpPr/>
          <p:nvPr/>
        </p:nvSpPr>
        <p:spPr>
          <a:xfrm rot="-2137575">
            <a:off x="9180840" y="4189174"/>
            <a:ext cx="2526715" cy="340369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7A2CAE">
              <a:alpha val="32941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6" name="Google Shape;176;p20"/>
          <p:cNvSpPr/>
          <p:nvPr/>
        </p:nvSpPr>
        <p:spPr>
          <a:xfrm rot="8662425">
            <a:off x="5060245" y="4455657"/>
            <a:ext cx="2526715" cy="340369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7A2CAE">
              <a:alpha val="32941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" name="Google Shape;177;p20"/>
          <p:cNvSpPr/>
          <p:nvPr/>
        </p:nvSpPr>
        <p:spPr>
          <a:xfrm rot="-2137575">
            <a:off x="5218440" y="4341574"/>
            <a:ext cx="2526715" cy="340369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7A2CAE">
              <a:alpha val="32941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8" name="Google Shape;178;p20"/>
          <p:cNvSpPr/>
          <p:nvPr/>
        </p:nvSpPr>
        <p:spPr>
          <a:xfrm rot="8662425">
            <a:off x="945445" y="4608057"/>
            <a:ext cx="2526715" cy="340369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7A2CAE">
              <a:alpha val="32941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" name="Google Shape;179;p20"/>
          <p:cNvSpPr/>
          <p:nvPr/>
        </p:nvSpPr>
        <p:spPr>
          <a:xfrm rot="-2137575">
            <a:off x="1103640" y="4493974"/>
            <a:ext cx="2526715" cy="340369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7A2CAE">
              <a:alpha val="32941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" name="Google Shape;180;p20"/>
          <p:cNvSpPr/>
          <p:nvPr/>
        </p:nvSpPr>
        <p:spPr>
          <a:xfrm rot="8371312">
            <a:off x="4284813" y="2697134"/>
            <a:ext cx="1619791" cy="217753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7A2CAE">
              <a:alpha val="32941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" name="Google Shape;181;p20"/>
          <p:cNvSpPr/>
          <p:nvPr/>
        </p:nvSpPr>
        <p:spPr>
          <a:xfrm rot="-2428688">
            <a:off x="4379796" y="2616011"/>
            <a:ext cx="1619791" cy="217753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7A2CAE">
              <a:alpha val="32941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" name="Google Shape;182;p20"/>
          <p:cNvSpPr/>
          <p:nvPr/>
        </p:nvSpPr>
        <p:spPr>
          <a:xfrm rot="2952717">
            <a:off x="10994785" y="2742981"/>
            <a:ext cx="1028223" cy="157395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7A2CAE">
              <a:alpha val="32941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" name="Google Shape;183;p20"/>
          <p:cNvSpPr/>
          <p:nvPr/>
        </p:nvSpPr>
        <p:spPr>
          <a:xfrm rot="-7847283">
            <a:off x="10943014" y="2683026"/>
            <a:ext cx="1028223" cy="157395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7A2CAE">
              <a:alpha val="32941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4" name="Google Shape;184;p20"/>
          <p:cNvSpPr/>
          <p:nvPr/>
        </p:nvSpPr>
        <p:spPr>
          <a:xfrm rot="2952717">
            <a:off x="6904710" y="2817406"/>
            <a:ext cx="1028223" cy="157395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7A2CAE">
              <a:alpha val="32941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20"/>
          <p:cNvSpPr/>
          <p:nvPr/>
        </p:nvSpPr>
        <p:spPr>
          <a:xfrm rot="-7847283">
            <a:off x="6852939" y="2757451"/>
            <a:ext cx="1028223" cy="157395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7A2CAE">
              <a:alpha val="32941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" name="Google Shape;186;p20"/>
          <p:cNvSpPr/>
          <p:nvPr/>
        </p:nvSpPr>
        <p:spPr>
          <a:xfrm rot="2395530">
            <a:off x="8395696" y="4545062"/>
            <a:ext cx="2000184" cy="306252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7A2CAE">
              <a:alpha val="32941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" name="Google Shape;187;p20"/>
          <p:cNvSpPr/>
          <p:nvPr/>
        </p:nvSpPr>
        <p:spPr>
          <a:xfrm rot="-8404470">
            <a:off x="8277445" y="4446211"/>
            <a:ext cx="2000184" cy="306252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7A2CAE">
              <a:alpha val="32941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" name="Google Shape;188;p20"/>
          <p:cNvSpPr/>
          <p:nvPr/>
        </p:nvSpPr>
        <p:spPr>
          <a:xfrm rot="2580018">
            <a:off x="4443852" y="4453042"/>
            <a:ext cx="2097354" cy="320948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7A2CAE">
              <a:alpha val="32941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" name="Google Shape;189;p20"/>
          <p:cNvSpPr/>
          <p:nvPr/>
        </p:nvSpPr>
        <p:spPr>
          <a:xfrm rot="-8219982">
            <a:off x="4325617" y="4343111"/>
            <a:ext cx="2097354" cy="320948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7A2CAE">
              <a:alpha val="32941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0" name="Google Shape;190;p20"/>
          <p:cNvSpPr/>
          <p:nvPr/>
        </p:nvSpPr>
        <p:spPr>
          <a:xfrm rot="3078731">
            <a:off x="134450" y="4551566"/>
            <a:ext cx="2012393" cy="307959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7A2CAE">
              <a:alpha val="32941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1" name="Google Shape;191;p20"/>
          <p:cNvSpPr/>
          <p:nvPr/>
        </p:nvSpPr>
        <p:spPr>
          <a:xfrm rot="-7721269">
            <a:off x="37430" y="4430824"/>
            <a:ext cx="2012393" cy="307959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7A2CAE">
              <a:alpha val="32941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" name="Google Shape;192;p20"/>
          <p:cNvSpPr/>
          <p:nvPr/>
        </p:nvSpPr>
        <p:spPr>
          <a:xfrm rot="2469298">
            <a:off x="537290" y="4509228"/>
            <a:ext cx="2037235" cy="311906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7A2CAE">
              <a:alpha val="32941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" name="Google Shape;193;p20"/>
          <p:cNvSpPr/>
          <p:nvPr/>
        </p:nvSpPr>
        <p:spPr>
          <a:xfrm rot="-8330702">
            <a:off x="418897" y="4405916"/>
            <a:ext cx="2037235" cy="311906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7A2CAE">
              <a:alpha val="32941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" name="Google Shape;194;p20"/>
          <p:cNvSpPr/>
          <p:nvPr/>
        </p:nvSpPr>
        <p:spPr>
          <a:xfrm rot="5400000">
            <a:off x="7905125" y="2536870"/>
            <a:ext cx="1105200" cy="3027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7A2CAE">
              <a:alpha val="32941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" name="Google Shape;195;p20"/>
          <p:cNvSpPr/>
          <p:nvPr/>
        </p:nvSpPr>
        <p:spPr>
          <a:xfrm rot="-5400000">
            <a:off x="7905125" y="2451474"/>
            <a:ext cx="1105200" cy="3027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7A2CAE">
              <a:alpha val="32941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" name="Google Shape;196;p20"/>
          <p:cNvSpPr/>
          <p:nvPr/>
        </p:nvSpPr>
        <p:spPr>
          <a:xfrm rot="5400000">
            <a:off x="106575" y="2941924"/>
            <a:ext cx="481500" cy="1941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7A2CAE">
              <a:alpha val="32941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7" name="Google Shape;197;p20"/>
          <p:cNvSpPr/>
          <p:nvPr/>
        </p:nvSpPr>
        <p:spPr>
          <a:xfrm rot="-5400000">
            <a:off x="106725" y="2904726"/>
            <a:ext cx="481500" cy="1941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7A2CAE">
              <a:alpha val="32941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" name="Google Shape;198;p20"/>
          <p:cNvSpPr/>
          <p:nvPr/>
        </p:nvSpPr>
        <p:spPr>
          <a:xfrm rot="5400000">
            <a:off x="7778800" y="4443272"/>
            <a:ext cx="1210200" cy="3027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7A2CAE">
              <a:alpha val="32941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" name="Google Shape;199;p20"/>
          <p:cNvSpPr/>
          <p:nvPr/>
        </p:nvSpPr>
        <p:spPr>
          <a:xfrm rot="-5400000">
            <a:off x="7778800" y="4349981"/>
            <a:ext cx="1210200" cy="3027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7A2CAE">
              <a:alpha val="32941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" name="Google Shape;200;p20"/>
          <p:cNvSpPr/>
          <p:nvPr/>
        </p:nvSpPr>
        <p:spPr>
          <a:xfrm rot="5400000">
            <a:off x="7202550" y="4335522"/>
            <a:ext cx="1210200" cy="3027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7A2CAE">
              <a:alpha val="32941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" name="Google Shape;201;p20"/>
          <p:cNvSpPr/>
          <p:nvPr/>
        </p:nvSpPr>
        <p:spPr>
          <a:xfrm rot="-5400000">
            <a:off x="7202550" y="4242231"/>
            <a:ext cx="1210200" cy="3027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7A2CAE">
              <a:alpha val="32941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" name="Google Shape;202;p20"/>
          <p:cNvSpPr/>
          <p:nvPr/>
        </p:nvSpPr>
        <p:spPr>
          <a:xfrm rot="5400000">
            <a:off x="3570450" y="4642400"/>
            <a:ext cx="1531200" cy="3027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7A2CAE">
              <a:alpha val="32941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" name="Google Shape;203;p20"/>
          <p:cNvSpPr/>
          <p:nvPr/>
        </p:nvSpPr>
        <p:spPr>
          <a:xfrm rot="-5400000">
            <a:off x="3570450" y="4524247"/>
            <a:ext cx="1531200" cy="3027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7A2CAE">
              <a:alpha val="32941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4" name="Google Shape;204;p20"/>
          <p:cNvSpPr/>
          <p:nvPr/>
        </p:nvSpPr>
        <p:spPr>
          <a:xfrm rot="5400000">
            <a:off x="3284908" y="2785741"/>
            <a:ext cx="1210200" cy="1941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7A2CAE">
              <a:alpha val="32941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5" name="Google Shape;205;p20"/>
          <p:cNvSpPr/>
          <p:nvPr/>
        </p:nvSpPr>
        <p:spPr>
          <a:xfrm rot="-5400000">
            <a:off x="3284908" y="2692459"/>
            <a:ext cx="1210200" cy="1941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7A2CAE">
              <a:alpha val="32941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6" name="Google Shape;206;p20"/>
          <p:cNvSpPr/>
          <p:nvPr/>
        </p:nvSpPr>
        <p:spPr>
          <a:xfrm rot="4784405">
            <a:off x="-192682" y="4655123"/>
            <a:ext cx="1608520" cy="287793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7A2CAE">
              <a:alpha val="32941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" name="Google Shape;207;p20"/>
          <p:cNvSpPr/>
          <p:nvPr/>
        </p:nvSpPr>
        <p:spPr>
          <a:xfrm rot="-6015595">
            <a:off x="-214610" y="4533235"/>
            <a:ext cx="1608520" cy="287793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7A2CAE">
              <a:alpha val="32941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" name="Google Shape;208;p20"/>
          <p:cNvSpPr/>
          <p:nvPr/>
        </p:nvSpPr>
        <p:spPr>
          <a:xfrm rot="4650888">
            <a:off x="3958757" y="4369850"/>
            <a:ext cx="1325239" cy="281295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7A2CAE">
              <a:alpha val="32941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" name="Google Shape;209;p20"/>
          <p:cNvSpPr/>
          <p:nvPr/>
        </p:nvSpPr>
        <p:spPr>
          <a:xfrm rot="-6149112">
            <a:off x="3936829" y="4270157"/>
            <a:ext cx="1325239" cy="281295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7A2CAE">
              <a:alpha val="32941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" name="Google Shape;210;p20"/>
          <p:cNvSpPr/>
          <p:nvPr/>
        </p:nvSpPr>
        <p:spPr>
          <a:xfrm rot="-5400000">
            <a:off x="4190925" y="2798912"/>
            <a:ext cx="525300" cy="1941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7A2CAE">
              <a:alpha val="32941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1" name="Google Shape;211;p20"/>
          <p:cNvSpPr/>
          <p:nvPr/>
        </p:nvSpPr>
        <p:spPr>
          <a:xfrm rot="5400000">
            <a:off x="4190925" y="2866588"/>
            <a:ext cx="525300" cy="1941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7A2CAE">
              <a:alpha val="32941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2" name="Google Shape;212;p20"/>
          <p:cNvSpPr/>
          <p:nvPr/>
        </p:nvSpPr>
        <p:spPr>
          <a:xfrm rot="1664010">
            <a:off x="8851513" y="2583834"/>
            <a:ext cx="2940951" cy="430038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7A2CAE">
              <a:alpha val="32941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3" name="Google Shape;213;p20"/>
          <p:cNvSpPr/>
          <p:nvPr/>
        </p:nvSpPr>
        <p:spPr>
          <a:xfrm rot="-9135990">
            <a:off x="8650310" y="2478028"/>
            <a:ext cx="2940951" cy="430038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7A2CAE">
              <a:alpha val="32941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4" name="Google Shape;214;p20"/>
          <p:cNvSpPr/>
          <p:nvPr/>
        </p:nvSpPr>
        <p:spPr>
          <a:xfrm rot="1890336">
            <a:off x="8702716" y="4391830"/>
            <a:ext cx="2850846" cy="449978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7A2CAE">
              <a:alpha val="32941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5" name="Google Shape;215;p20"/>
          <p:cNvSpPr/>
          <p:nvPr/>
        </p:nvSpPr>
        <p:spPr>
          <a:xfrm rot="-8909664">
            <a:off x="8514639" y="4276516"/>
            <a:ext cx="2850846" cy="449978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7A2CAE">
              <a:alpha val="32941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" name="Google Shape;216;p20"/>
          <p:cNvSpPr/>
          <p:nvPr/>
        </p:nvSpPr>
        <p:spPr>
          <a:xfrm rot="2362972">
            <a:off x="3672261" y="4552099"/>
            <a:ext cx="2212768" cy="40211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7A2CAE">
              <a:alpha val="32941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" name="Google Shape;217;p20"/>
          <p:cNvSpPr/>
          <p:nvPr/>
        </p:nvSpPr>
        <p:spPr>
          <a:xfrm rot="-8437028">
            <a:off x="3540146" y="4443482"/>
            <a:ext cx="2212768" cy="40211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7A2CAE">
              <a:alpha val="32941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8" name="Google Shape;218;p20"/>
          <p:cNvSpPr/>
          <p:nvPr/>
        </p:nvSpPr>
        <p:spPr>
          <a:xfrm rot="1800238">
            <a:off x="5608740" y="2611741"/>
            <a:ext cx="1974963" cy="302672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7A2CAE">
              <a:alpha val="32941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9" name="Google Shape;219;p20"/>
          <p:cNvSpPr/>
          <p:nvPr/>
        </p:nvSpPr>
        <p:spPr>
          <a:xfrm rot="-8999762">
            <a:off x="5476622" y="2535337"/>
            <a:ext cx="1974963" cy="302672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7A2CAE">
              <a:alpha val="32941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" name="Google Shape;220;p20"/>
          <p:cNvSpPr/>
          <p:nvPr/>
        </p:nvSpPr>
        <p:spPr>
          <a:xfrm rot="3185300">
            <a:off x="7622188" y="2899005"/>
            <a:ext cx="823200" cy="18001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7A2CAE">
              <a:alpha val="32941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" name="Google Shape;221;p20"/>
          <p:cNvSpPr/>
          <p:nvPr/>
        </p:nvSpPr>
        <p:spPr>
          <a:xfrm rot="-7614700">
            <a:off x="7584082" y="2848485"/>
            <a:ext cx="823200" cy="18001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7A2CAE">
              <a:alpha val="32941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" name="Google Shape;222;p20"/>
          <p:cNvSpPr/>
          <p:nvPr/>
        </p:nvSpPr>
        <p:spPr>
          <a:xfrm rot="1898222">
            <a:off x="2474678" y="3013303"/>
            <a:ext cx="1182187" cy="187256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7A2CAE">
              <a:alpha val="32941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" name="Google Shape;223;p20"/>
          <p:cNvSpPr/>
          <p:nvPr/>
        </p:nvSpPr>
        <p:spPr>
          <a:xfrm rot="-8901778">
            <a:off x="2397088" y="2965266"/>
            <a:ext cx="1182187" cy="187256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7A2CAE">
              <a:alpha val="32941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" name="Google Shape;224;p20"/>
          <p:cNvSpPr/>
          <p:nvPr/>
        </p:nvSpPr>
        <p:spPr>
          <a:xfrm rot="3534891">
            <a:off x="7704445" y="4403341"/>
            <a:ext cx="1287014" cy="298352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7A2CAE">
              <a:alpha val="32941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5" name="Google Shape;225;p20"/>
          <p:cNvSpPr/>
          <p:nvPr/>
        </p:nvSpPr>
        <p:spPr>
          <a:xfrm rot="-7265109">
            <a:off x="7653238" y="4318257"/>
            <a:ext cx="1287014" cy="298352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7A2CAE">
              <a:alpha val="32941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6" name="Google Shape;226;p20"/>
          <p:cNvSpPr/>
          <p:nvPr/>
        </p:nvSpPr>
        <p:spPr>
          <a:xfrm rot="1424364">
            <a:off x="2557666" y="2842598"/>
            <a:ext cx="1744510" cy="234062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7A2CAE">
              <a:alpha val="32941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" name="Google Shape;227;p20"/>
          <p:cNvSpPr/>
          <p:nvPr/>
        </p:nvSpPr>
        <p:spPr>
          <a:xfrm rot="-9375636">
            <a:off x="2434525" y="2788214"/>
            <a:ext cx="1744510" cy="234062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7A2CAE">
              <a:alpha val="32941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" name="Google Shape;228;p20"/>
          <p:cNvSpPr/>
          <p:nvPr/>
        </p:nvSpPr>
        <p:spPr>
          <a:xfrm rot="1426295">
            <a:off x="5215584" y="2784379"/>
            <a:ext cx="2450064" cy="328562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7A2CAE">
              <a:alpha val="32941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" name="Google Shape;229;p20"/>
          <p:cNvSpPr/>
          <p:nvPr/>
        </p:nvSpPr>
        <p:spPr>
          <a:xfrm rot="-9373705">
            <a:off x="5042101" y="2707984"/>
            <a:ext cx="2450064" cy="328562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7A2CAE">
              <a:alpha val="32941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" name="Google Shape;230;p20"/>
          <p:cNvSpPr/>
          <p:nvPr/>
        </p:nvSpPr>
        <p:spPr>
          <a:xfrm rot="6562594">
            <a:off x="7408514" y="2601091"/>
            <a:ext cx="1321979" cy="255993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7A2CAE">
              <a:alpha val="32941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" name="Google Shape;231;p20"/>
          <p:cNvSpPr/>
          <p:nvPr/>
        </p:nvSpPr>
        <p:spPr>
          <a:xfrm rot="-4237406">
            <a:off x="7442559" y="2504966"/>
            <a:ext cx="1321979" cy="255993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7A2CAE">
              <a:alpha val="32941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2" name="Google Shape;232;p20"/>
          <p:cNvSpPr/>
          <p:nvPr/>
        </p:nvSpPr>
        <p:spPr>
          <a:xfrm rot="6690327">
            <a:off x="6376021" y="4557762"/>
            <a:ext cx="1811835" cy="386366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7A2CAE">
              <a:alpha val="32941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3" name="Google Shape;233;p20"/>
          <p:cNvSpPr/>
          <p:nvPr/>
        </p:nvSpPr>
        <p:spPr>
          <a:xfrm rot="-4109673">
            <a:off x="6427644" y="4427772"/>
            <a:ext cx="1811835" cy="386366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7A2CAE">
              <a:alpha val="32941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4" name="Google Shape;234;p20"/>
          <p:cNvSpPr/>
          <p:nvPr/>
        </p:nvSpPr>
        <p:spPr>
          <a:xfrm rot="6284198">
            <a:off x="2561534" y="4715269"/>
            <a:ext cx="1642841" cy="247804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7A2CAE">
              <a:alpha val="32941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" name="Google Shape;235;p20"/>
          <p:cNvSpPr/>
          <p:nvPr/>
        </p:nvSpPr>
        <p:spPr>
          <a:xfrm rot="-4515802">
            <a:off x="2593930" y="4592327"/>
            <a:ext cx="1642841" cy="247804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7A2CAE">
              <a:alpha val="32941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" name="Google Shape;236;p20"/>
          <p:cNvSpPr/>
          <p:nvPr/>
        </p:nvSpPr>
        <p:spPr>
          <a:xfrm rot="7159584">
            <a:off x="2236242" y="4313153"/>
            <a:ext cx="1732191" cy="489356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7A2CAE">
              <a:alpha val="32941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" name="Google Shape;237;p20"/>
          <p:cNvSpPr/>
          <p:nvPr/>
        </p:nvSpPr>
        <p:spPr>
          <a:xfrm rot="-3640416">
            <a:off x="2301806" y="4196541"/>
            <a:ext cx="1732191" cy="489356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7A2CAE">
              <a:alpha val="32941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" name="Google Shape;238;p20"/>
          <p:cNvSpPr/>
          <p:nvPr/>
        </p:nvSpPr>
        <p:spPr>
          <a:xfrm rot="7564437">
            <a:off x="3630701" y="2931850"/>
            <a:ext cx="868164" cy="293914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7A2CAE">
              <a:alpha val="32941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9" name="Google Shape;239;p20"/>
          <p:cNvSpPr/>
          <p:nvPr/>
        </p:nvSpPr>
        <p:spPr>
          <a:xfrm rot="-3235563">
            <a:off x="3670310" y="2877733"/>
            <a:ext cx="868164" cy="293914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7A2CAE">
              <a:alpha val="32941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" name="Google Shape;240;p20"/>
          <p:cNvSpPr/>
          <p:nvPr/>
        </p:nvSpPr>
        <p:spPr>
          <a:xfrm rot="8036639">
            <a:off x="8346792" y="2776126"/>
            <a:ext cx="736648" cy="293319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7A2CAE">
              <a:alpha val="32941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" name="Google Shape;241;p20"/>
          <p:cNvSpPr/>
          <p:nvPr/>
        </p:nvSpPr>
        <p:spPr>
          <a:xfrm rot="-2763361">
            <a:off x="8386386" y="2735252"/>
            <a:ext cx="736648" cy="293319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7A2CAE">
              <a:alpha val="32941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" name="Google Shape;242;p20"/>
          <p:cNvSpPr/>
          <p:nvPr/>
        </p:nvSpPr>
        <p:spPr>
          <a:xfrm rot="8985885">
            <a:off x="8655487" y="2356787"/>
            <a:ext cx="2452182" cy="380133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7A2CAE">
              <a:alpha val="32941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" name="Google Shape;243;p20"/>
          <p:cNvSpPr/>
          <p:nvPr/>
        </p:nvSpPr>
        <p:spPr>
          <a:xfrm rot="-1814115">
            <a:off x="8836962" y="2266125"/>
            <a:ext cx="2452182" cy="372327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7A2CAE">
              <a:alpha val="32941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4" name="Google Shape;244;p20"/>
          <p:cNvSpPr/>
          <p:nvPr/>
        </p:nvSpPr>
        <p:spPr>
          <a:xfrm rot="8558655">
            <a:off x="8745853" y="2675675"/>
            <a:ext cx="1068458" cy="486433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7A2CAE">
              <a:alpha val="32941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5" name="Google Shape;245;p20"/>
          <p:cNvSpPr/>
          <p:nvPr/>
        </p:nvSpPr>
        <p:spPr>
          <a:xfrm rot="-2241345">
            <a:off x="8810538" y="2625843"/>
            <a:ext cx="1068458" cy="486433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7A2CAE">
              <a:alpha val="32941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6" name="Google Shape;246;p20"/>
          <p:cNvSpPr/>
          <p:nvPr/>
        </p:nvSpPr>
        <p:spPr>
          <a:xfrm rot="4382214">
            <a:off x="11103825" y="2602325"/>
            <a:ext cx="1185581" cy="181348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7A2CAE">
              <a:alpha val="32941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7" name="Google Shape;247;p20"/>
          <p:cNvSpPr/>
          <p:nvPr/>
        </p:nvSpPr>
        <p:spPr>
          <a:xfrm rot="-6417786">
            <a:off x="11077341" y="2514976"/>
            <a:ext cx="1185581" cy="181348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7A2CAE">
              <a:alpha val="32941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8" name="Google Shape;248;p20"/>
          <p:cNvSpPr/>
          <p:nvPr/>
        </p:nvSpPr>
        <p:spPr>
          <a:xfrm rot="4343762">
            <a:off x="3742795" y="2699058"/>
            <a:ext cx="935405" cy="143264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7A2CAE">
              <a:alpha val="32941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9" name="Google Shape;249;p20"/>
          <p:cNvSpPr/>
          <p:nvPr/>
        </p:nvSpPr>
        <p:spPr>
          <a:xfrm rot="-6456238">
            <a:off x="3721323" y="2630378"/>
            <a:ext cx="935405" cy="143264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7A2CAE">
              <a:alpha val="32941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0" name="Google Shape;250;p20"/>
          <p:cNvSpPr/>
          <p:nvPr/>
        </p:nvSpPr>
        <p:spPr>
          <a:xfrm rot="6723552">
            <a:off x="7361339" y="4448104"/>
            <a:ext cx="1485763" cy="22151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7A2CAE">
              <a:alpha val="32941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1" name="Google Shape;251;p20"/>
          <p:cNvSpPr/>
          <p:nvPr/>
        </p:nvSpPr>
        <p:spPr>
          <a:xfrm rot="-4076448">
            <a:off x="7404548" y="4341886"/>
            <a:ext cx="1485763" cy="22151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7A2CAE">
              <a:alpha val="32941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2" name="Google Shape;252;p20"/>
          <p:cNvSpPr/>
          <p:nvPr/>
        </p:nvSpPr>
        <p:spPr>
          <a:xfrm rot="7547797">
            <a:off x="10312699" y="4480772"/>
            <a:ext cx="1697698" cy="371736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7A2CAE">
              <a:alpha val="32941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3" name="Google Shape;253;p20"/>
          <p:cNvSpPr/>
          <p:nvPr/>
        </p:nvSpPr>
        <p:spPr>
          <a:xfrm rot="-3252203">
            <a:off x="10389410" y="4374542"/>
            <a:ext cx="1697698" cy="371736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7A2CAE">
              <a:alpha val="32941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Google Shape;259;p21"/>
          <p:cNvPicPr preferRelativeResize="0"/>
          <p:nvPr/>
        </p:nvPicPr>
        <p:blipFill rotWithShape="1">
          <a:blip r:embed="rId3">
            <a:alphaModFix/>
          </a:blip>
          <a:srcRect t="5947" b="20174"/>
          <a:stretch/>
        </p:blipFill>
        <p:spPr>
          <a:xfrm>
            <a:off x="171750" y="0"/>
            <a:ext cx="11878950" cy="6579973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Google Shape;260;p21"/>
          <p:cNvSpPr txBox="1">
            <a:spLocks noGrp="1"/>
          </p:cNvSpPr>
          <p:nvPr>
            <p:ph type="title"/>
          </p:nvPr>
        </p:nvSpPr>
        <p:spPr>
          <a:xfrm>
            <a:off x="15225" y="4645225"/>
            <a:ext cx="12192000" cy="9432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 sz="4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   The Tribal Priority Window - ACT NOW</a:t>
            </a:r>
            <a:endParaRPr sz="48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22"/>
          <p:cNvSpPr txBox="1">
            <a:spLocks noGrp="1"/>
          </p:cNvSpPr>
          <p:nvPr>
            <p:ph type="body" idx="1"/>
          </p:nvPr>
        </p:nvSpPr>
        <p:spPr>
          <a:xfrm>
            <a:off x="0" y="2347725"/>
            <a:ext cx="12192000" cy="4355700"/>
          </a:xfrm>
          <a:prstGeom prst="rect">
            <a:avLst/>
          </a:prstGeom>
          <a:solidFill>
            <a:srgbClr val="34935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45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The </a:t>
            </a:r>
            <a:r>
              <a:rPr lang="en-US" sz="45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first ever Tribal Priority Window,</a:t>
            </a:r>
            <a:endParaRPr sz="45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45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 for broadband spectrum</a:t>
            </a:r>
            <a:r>
              <a:rPr lang="en-US" sz="45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 over rural Tribal Lands is available, for </a:t>
            </a:r>
            <a:r>
              <a:rPr lang="en-US" sz="45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free to Tribes only</a:t>
            </a:r>
            <a:r>
              <a:rPr lang="en-US" sz="45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.  </a:t>
            </a:r>
            <a:endParaRPr sz="45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45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Apply NOW.</a:t>
            </a:r>
            <a:endParaRPr sz="45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18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50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Deadline:  September 2, 2020</a:t>
            </a:r>
            <a:endParaRPr sz="5000" b="1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67" name="Google Shape;267;p22"/>
          <p:cNvSpPr txBox="1"/>
          <p:nvPr/>
        </p:nvSpPr>
        <p:spPr>
          <a:xfrm>
            <a:off x="0" y="0"/>
            <a:ext cx="12192000" cy="23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lang="en-US" sz="4500" b="1" i="0" u="none" strike="noStrike" cap="none">
                <a:solidFill>
                  <a:srgbClr val="349351"/>
                </a:solidFill>
                <a:latin typeface="Roboto"/>
                <a:ea typeface="Roboto"/>
                <a:cs typeface="Roboto"/>
                <a:sym typeface="Roboto"/>
              </a:rPr>
              <a:t>The FCC is about to auction valuable spectrum to the highest bidder.  </a:t>
            </a:r>
            <a:endParaRPr sz="4500" b="1" i="0" u="none" strike="noStrike" cap="none">
              <a:solidFill>
                <a:srgbClr val="34935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2721</Words>
  <Application>Microsoft Office PowerPoint</Application>
  <PresentationFormat>Widescreen</PresentationFormat>
  <Paragraphs>426</Paragraphs>
  <Slides>34</Slides>
  <Notes>34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1" baseType="lpstr">
      <vt:lpstr>Calibri</vt:lpstr>
      <vt:lpstr>Roboto</vt:lpstr>
      <vt:lpstr>Arial</vt:lpstr>
      <vt:lpstr>Open Sans</vt:lpstr>
      <vt:lpstr>Trebuchet MS</vt:lpstr>
      <vt:lpstr>Roboto Light</vt:lpstr>
      <vt:lpstr>Office Theme</vt:lpstr>
      <vt:lpstr>PowerPoint Presentation</vt:lpstr>
      <vt:lpstr>Agenda</vt:lpstr>
      <vt:lpstr>   Networks &amp; Spectrum</vt:lpstr>
      <vt:lpstr>A Spectrum License is both a Resource and an Asset</vt:lpstr>
      <vt:lpstr>PowerPoint Presentation</vt:lpstr>
      <vt:lpstr>Building or Enhancing Tribal Infrastructure</vt:lpstr>
      <vt:lpstr>It could eventually grow...</vt:lpstr>
      <vt:lpstr>   The Tribal Priority Window - ACT NOW</vt:lpstr>
      <vt:lpstr>PowerPoint Presentation</vt:lpstr>
      <vt:lpstr>Key Benefits of a WiFi Spectrum Network</vt:lpstr>
      <vt:lpstr>Qualifying Details </vt:lpstr>
      <vt:lpstr>Eligible Tribal Entities Requirement</vt:lpstr>
      <vt:lpstr>PowerPoint Presentation</vt:lpstr>
      <vt:lpstr>PowerPoint Presentation</vt:lpstr>
      <vt:lpstr>Local Presence Requirement</vt:lpstr>
      <vt:lpstr>PowerPoint Presentation</vt:lpstr>
      <vt:lpstr>Sisseton Wahpeton Oyate  (Lake Traverse Reservation) </vt:lpstr>
      <vt:lpstr>Waiver</vt:lpstr>
      <vt:lpstr>Mutual Exclusivity</vt:lpstr>
      <vt:lpstr>Build-out Requirements</vt:lpstr>
      <vt:lpstr>   Process</vt:lpstr>
      <vt:lpstr>What to Expect</vt:lpstr>
      <vt:lpstr>Process</vt:lpstr>
      <vt:lpstr>Requirements</vt:lpstr>
      <vt:lpstr>FCC.gov Application</vt:lpstr>
      <vt:lpstr>PowerPoint Presentation</vt:lpstr>
      <vt:lpstr>   Appendix</vt:lpstr>
      <vt:lpstr>Waiver Suggestions    </vt:lpstr>
      <vt:lpstr>PowerPoint Presentation</vt:lpstr>
      <vt:lpstr>PowerPoint Presentation</vt:lpstr>
      <vt:lpstr>Radio Signals - airwaves for all wireless communication</vt:lpstr>
      <vt:lpstr>Technologies  combine spectrum and transmission schemes</vt:lpstr>
      <vt:lpstr>Radio  Signals</vt:lpstr>
      <vt:lpstr>Build-out Requirements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Irene Flannery</dc:creator>
  <cp:lastModifiedBy>Irene Flannery</cp:lastModifiedBy>
  <cp:revision>2</cp:revision>
  <dcterms:modified xsi:type="dcterms:W3CDTF">2020-08-19T19:13:41Z</dcterms:modified>
</cp:coreProperties>
</file>