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57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thelhem Seifu" initials="BS" lastIdx="1" clrIdx="0">
    <p:extLst>
      <p:ext uri="{19B8F6BF-5375-455C-9EA6-DF929625EA0E}">
        <p15:presenceInfo xmlns:p15="http://schemas.microsoft.com/office/powerpoint/2012/main" userId="01a9046b4207567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784" autoAdjust="0"/>
  </p:normalViewPr>
  <p:slideViewPr>
    <p:cSldViewPr snapToGrid="0">
      <p:cViewPr varScale="1">
        <p:scale>
          <a:sx n="61" d="100"/>
          <a:sy n="61" d="100"/>
        </p:scale>
        <p:origin x="8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F70D0E-50C0-4252-BD1D-B15423EAAAB4}" type="doc">
      <dgm:prSet loTypeId="urn:microsoft.com/office/officeart/2005/8/layout/ven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A7DF85-F570-4699-BC33-BB9ADA5F7537}">
      <dgm:prSet phldrT="[Text]" custT="1"/>
      <dgm:spPr/>
      <dgm:t>
        <a:bodyPr/>
        <a:lstStyle/>
        <a:p>
          <a:r>
            <a:rPr lang="en-US" sz="2400" i="0" dirty="0" smtClean="0">
              <a:solidFill>
                <a:schemeClr val="tx1"/>
              </a:solidFill>
              <a:latin typeface="Palatino Linotype" panose="02040502050505030304" pitchFamily="18" charset="0"/>
            </a:rPr>
            <a:t>Regulation and Policy</a:t>
          </a:r>
        </a:p>
      </dgm:t>
    </dgm:pt>
    <dgm:pt modelId="{8EA45996-1657-4F1A-80C4-C05AC89586BD}" type="parTrans" cxnId="{F7D13F57-A804-4BDB-B594-AF29BF386E2B}">
      <dgm:prSet/>
      <dgm:spPr/>
      <dgm:t>
        <a:bodyPr/>
        <a:lstStyle/>
        <a:p>
          <a:endParaRPr lang="en-US" sz="6600">
            <a:solidFill>
              <a:schemeClr val="tx1"/>
            </a:solidFill>
          </a:endParaRPr>
        </a:p>
      </dgm:t>
    </dgm:pt>
    <dgm:pt modelId="{5BF09DB1-59F8-4624-BC8E-C5A248EFD9A7}" type="sibTrans" cxnId="{F7D13F57-A804-4BDB-B594-AF29BF386E2B}">
      <dgm:prSet/>
      <dgm:spPr/>
      <dgm:t>
        <a:bodyPr/>
        <a:lstStyle/>
        <a:p>
          <a:endParaRPr lang="en-US" sz="6600">
            <a:solidFill>
              <a:schemeClr val="tx1"/>
            </a:solidFill>
          </a:endParaRPr>
        </a:p>
      </dgm:t>
    </dgm:pt>
    <dgm:pt modelId="{517C9D56-8F15-41C4-B5E8-90B1DDF04F9C}">
      <dgm:prSet phldrT="[Text]" custT="1"/>
      <dgm:spPr/>
      <dgm:t>
        <a:bodyPr/>
        <a:lstStyle/>
        <a:p>
          <a:r>
            <a:rPr lang="en-US" sz="2400" i="1" dirty="0">
              <a:solidFill>
                <a:schemeClr val="tx1"/>
              </a:solidFill>
              <a:latin typeface="Palatino Linotype" panose="02040502050505030304" pitchFamily="18" charset="0"/>
            </a:rPr>
            <a:t>Infrastructure</a:t>
          </a:r>
          <a:r>
            <a:rPr lang="en-US" sz="2400" dirty="0">
              <a:solidFill>
                <a:schemeClr val="tx1"/>
              </a:solidFill>
              <a:latin typeface="Palatino Linotype" panose="02040502050505030304" pitchFamily="18" charset="0"/>
            </a:rPr>
            <a:t> </a:t>
          </a:r>
        </a:p>
      </dgm:t>
    </dgm:pt>
    <dgm:pt modelId="{CF0EAAFA-B723-4A73-BC54-760CE1ADBA30}" type="parTrans" cxnId="{57ECD1C5-FD1E-4B81-A97B-52DA5B6E6994}">
      <dgm:prSet/>
      <dgm:spPr/>
      <dgm:t>
        <a:bodyPr/>
        <a:lstStyle/>
        <a:p>
          <a:endParaRPr lang="en-US" sz="6600">
            <a:solidFill>
              <a:schemeClr val="tx1"/>
            </a:solidFill>
          </a:endParaRPr>
        </a:p>
      </dgm:t>
    </dgm:pt>
    <dgm:pt modelId="{DD7F6F4F-9081-4B09-9F76-41F32395C2AA}" type="sibTrans" cxnId="{57ECD1C5-FD1E-4B81-A97B-52DA5B6E6994}">
      <dgm:prSet/>
      <dgm:spPr/>
      <dgm:t>
        <a:bodyPr/>
        <a:lstStyle/>
        <a:p>
          <a:endParaRPr lang="en-US" sz="6600">
            <a:solidFill>
              <a:schemeClr val="tx1"/>
            </a:solidFill>
          </a:endParaRPr>
        </a:p>
      </dgm:t>
    </dgm:pt>
    <dgm:pt modelId="{5A712799-8DCE-42A1-97F5-5322F06CBA60}">
      <dgm:prSet phldrT="[Text]" custT="1"/>
      <dgm:spPr/>
      <dgm:t>
        <a:bodyPr/>
        <a:lstStyle/>
        <a:p>
          <a:r>
            <a:rPr lang="en-US" sz="2400" i="1" dirty="0" smtClean="0">
              <a:solidFill>
                <a:schemeClr val="tx1"/>
              </a:solidFill>
              <a:latin typeface="Palatino Linotype" panose="02040502050505030304" pitchFamily="18" charset="0"/>
            </a:rPr>
            <a:t>Peoples` Centric</a:t>
          </a:r>
          <a:endParaRPr lang="en-US" sz="2400" dirty="0">
            <a:solidFill>
              <a:schemeClr val="tx1"/>
            </a:solidFill>
            <a:latin typeface="Palatino Linotype" panose="02040502050505030304" pitchFamily="18" charset="0"/>
          </a:endParaRPr>
        </a:p>
      </dgm:t>
    </dgm:pt>
    <dgm:pt modelId="{17FFA229-581C-4EFC-9A02-ADA69D9DC671}" type="parTrans" cxnId="{4FC57FF4-9D67-46B4-9988-DA068F73767E}">
      <dgm:prSet/>
      <dgm:spPr/>
      <dgm:t>
        <a:bodyPr/>
        <a:lstStyle/>
        <a:p>
          <a:endParaRPr lang="en-US" sz="6600">
            <a:solidFill>
              <a:schemeClr val="tx1"/>
            </a:solidFill>
          </a:endParaRPr>
        </a:p>
      </dgm:t>
    </dgm:pt>
    <dgm:pt modelId="{F09955D1-45E7-4CDE-8C2D-25BE526527FA}" type="sibTrans" cxnId="{4FC57FF4-9D67-46B4-9988-DA068F73767E}">
      <dgm:prSet/>
      <dgm:spPr/>
      <dgm:t>
        <a:bodyPr/>
        <a:lstStyle/>
        <a:p>
          <a:endParaRPr lang="en-US" sz="6600">
            <a:solidFill>
              <a:schemeClr val="tx1"/>
            </a:solidFill>
          </a:endParaRPr>
        </a:p>
      </dgm:t>
    </dgm:pt>
    <dgm:pt modelId="{184FD6FB-E782-47AE-8A5F-4CC8451B12C0}" type="pres">
      <dgm:prSet presAssocID="{4CF70D0E-50C0-4252-BD1D-B15423EAAAB4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6D3F6B-B665-40FD-81D6-9A2248F51E77}" type="pres">
      <dgm:prSet presAssocID="{4CF70D0E-50C0-4252-BD1D-B15423EAAAB4}" presName="comp1" presStyleCnt="0"/>
      <dgm:spPr/>
      <dgm:t>
        <a:bodyPr/>
        <a:lstStyle/>
        <a:p>
          <a:endParaRPr lang="en-US"/>
        </a:p>
      </dgm:t>
    </dgm:pt>
    <dgm:pt modelId="{4DF8D7CB-211E-43FF-A608-93C69DB0BC96}" type="pres">
      <dgm:prSet presAssocID="{4CF70D0E-50C0-4252-BD1D-B15423EAAAB4}" presName="circle1" presStyleLbl="node1" presStyleIdx="0" presStyleCnt="3" custScaleX="117442"/>
      <dgm:spPr/>
      <dgm:t>
        <a:bodyPr/>
        <a:lstStyle/>
        <a:p>
          <a:endParaRPr lang="en-US"/>
        </a:p>
      </dgm:t>
    </dgm:pt>
    <dgm:pt modelId="{C5F2E3E3-2D5A-42FE-BA93-996EC9D9A31E}" type="pres">
      <dgm:prSet presAssocID="{4CF70D0E-50C0-4252-BD1D-B15423EAAAB4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6A4C87-77E2-48DE-A73C-140ED7AFCCA3}" type="pres">
      <dgm:prSet presAssocID="{4CF70D0E-50C0-4252-BD1D-B15423EAAAB4}" presName="comp2" presStyleCnt="0"/>
      <dgm:spPr/>
      <dgm:t>
        <a:bodyPr/>
        <a:lstStyle/>
        <a:p>
          <a:endParaRPr lang="en-US"/>
        </a:p>
      </dgm:t>
    </dgm:pt>
    <dgm:pt modelId="{5249F540-6B6E-455A-8950-D53A4F2D6EBD}" type="pres">
      <dgm:prSet presAssocID="{4CF70D0E-50C0-4252-BD1D-B15423EAAAB4}" presName="circle2" presStyleLbl="node1" presStyleIdx="1" presStyleCnt="3" custScaleX="118494"/>
      <dgm:spPr/>
      <dgm:t>
        <a:bodyPr/>
        <a:lstStyle/>
        <a:p>
          <a:endParaRPr lang="en-US"/>
        </a:p>
      </dgm:t>
    </dgm:pt>
    <dgm:pt modelId="{1F4E63AD-BB91-4743-9401-FCC56E463E47}" type="pres">
      <dgm:prSet presAssocID="{4CF70D0E-50C0-4252-BD1D-B15423EAAAB4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3C480-54D6-4C62-A5D0-93E0B411FC38}" type="pres">
      <dgm:prSet presAssocID="{4CF70D0E-50C0-4252-BD1D-B15423EAAAB4}" presName="comp3" presStyleCnt="0"/>
      <dgm:spPr/>
      <dgm:t>
        <a:bodyPr/>
        <a:lstStyle/>
        <a:p>
          <a:endParaRPr lang="en-US"/>
        </a:p>
      </dgm:t>
    </dgm:pt>
    <dgm:pt modelId="{18F439BA-3D4C-40DD-8FB1-37B155ED006E}" type="pres">
      <dgm:prSet presAssocID="{4CF70D0E-50C0-4252-BD1D-B15423EAAAB4}" presName="circle3" presStyleLbl="node1" presStyleIdx="2" presStyleCnt="3" custScaleX="125249"/>
      <dgm:spPr/>
      <dgm:t>
        <a:bodyPr/>
        <a:lstStyle/>
        <a:p>
          <a:endParaRPr lang="en-US"/>
        </a:p>
      </dgm:t>
    </dgm:pt>
    <dgm:pt modelId="{53C2750A-2028-4142-B88B-A89EAFA0BCBC}" type="pres">
      <dgm:prSet presAssocID="{4CF70D0E-50C0-4252-BD1D-B15423EAAAB4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310595-FC79-4141-84F1-0B6D4330596E}" type="presOf" srcId="{517C9D56-8F15-41C4-B5E8-90B1DDF04F9C}" destId="{5249F540-6B6E-455A-8950-D53A4F2D6EBD}" srcOrd="0" destOrd="0" presId="urn:microsoft.com/office/officeart/2005/8/layout/venn2"/>
    <dgm:cxn modelId="{2E1D5A33-908C-40C2-B42A-4C6AE67D83F7}" type="presOf" srcId="{A3A7DF85-F570-4699-BC33-BB9ADA5F7537}" destId="{C5F2E3E3-2D5A-42FE-BA93-996EC9D9A31E}" srcOrd="1" destOrd="0" presId="urn:microsoft.com/office/officeart/2005/8/layout/venn2"/>
    <dgm:cxn modelId="{D96ED0B2-AD7A-474A-ACE5-D274A761B97D}" type="presOf" srcId="{5A712799-8DCE-42A1-97F5-5322F06CBA60}" destId="{53C2750A-2028-4142-B88B-A89EAFA0BCBC}" srcOrd="1" destOrd="0" presId="urn:microsoft.com/office/officeart/2005/8/layout/venn2"/>
    <dgm:cxn modelId="{36C7FAEC-AEAA-44A3-B722-D5BEEB338C64}" type="presOf" srcId="{5A712799-8DCE-42A1-97F5-5322F06CBA60}" destId="{18F439BA-3D4C-40DD-8FB1-37B155ED006E}" srcOrd="0" destOrd="0" presId="urn:microsoft.com/office/officeart/2005/8/layout/venn2"/>
    <dgm:cxn modelId="{020B8324-F00F-41E9-AE56-E7AA5E43315F}" type="presOf" srcId="{A3A7DF85-F570-4699-BC33-BB9ADA5F7537}" destId="{4DF8D7CB-211E-43FF-A608-93C69DB0BC96}" srcOrd="0" destOrd="0" presId="urn:microsoft.com/office/officeart/2005/8/layout/venn2"/>
    <dgm:cxn modelId="{4FC57FF4-9D67-46B4-9988-DA068F73767E}" srcId="{4CF70D0E-50C0-4252-BD1D-B15423EAAAB4}" destId="{5A712799-8DCE-42A1-97F5-5322F06CBA60}" srcOrd="2" destOrd="0" parTransId="{17FFA229-581C-4EFC-9A02-ADA69D9DC671}" sibTransId="{F09955D1-45E7-4CDE-8C2D-25BE526527FA}"/>
    <dgm:cxn modelId="{F7D13F57-A804-4BDB-B594-AF29BF386E2B}" srcId="{4CF70D0E-50C0-4252-BD1D-B15423EAAAB4}" destId="{A3A7DF85-F570-4699-BC33-BB9ADA5F7537}" srcOrd="0" destOrd="0" parTransId="{8EA45996-1657-4F1A-80C4-C05AC89586BD}" sibTransId="{5BF09DB1-59F8-4624-BC8E-C5A248EFD9A7}"/>
    <dgm:cxn modelId="{57ECD1C5-FD1E-4B81-A97B-52DA5B6E6994}" srcId="{4CF70D0E-50C0-4252-BD1D-B15423EAAAB4}" destId="{517C9D56-8F15-41C4-B5E8-90B1DDF04F9C}" srcOrd="1" destOrd="0" parTransId="{CF0EAAFA-B723-4A73-BC54-760CE1ADBA30}" sibTransId="{DD7F6F4F-9081-4B09-9F76-41F32395C2AA}"/>
    <dgm:cxn modelId="{10CF0294-4AB0-40DD-B755-C7279C51DB6B}" type="presOf" srcId="{4CF70D0E-50C0-4252-BD1D-B15423EAAAB4}" destId="{184FD6FB-E782-47AE-8A5F-4CC8451B12C0}" srcOrd="0" destOrd="0" presId="urn:microsoft.com/office/officeart/2005/8/layout/venn2"/>
    <dgm:cxn modelId="{221AC8AF-5C70-44B5-BD05-C78D735D5125}" type="presOf" srcId="{517C9D56-8F15-41C4-B5E8-90B1DDF04F9C}" destId="{1F4E63AD-BB91-4743-9401-FCC56E463E47}" srcOrd="1" destOrd="0" presId="urn:microsoft.com/office/officeart/2005/8/layout/venn2"/>
    <dgm:cxn modelId="{AFEDD7AB-A16A-43BF-93BB-E9AF1FA8DDD0}" type="presParOf" srcId="{184FD6FB-E782-47AE-8A5F-4CC8451B12C0}" destId="{156D3F6B-B665-40FD-81D6-9A2248F51E77}" srcOrd="0" destOrd="0" presId="urn:microsoft.com/office/officeart/2005/8/layout/venn2"/>
    <dgm:cxn modelId="{1F456905-FCAE-456D-87FF-2AC7895E28E9}" type="presParOf" srcId="{156D3F6B-B665-40FD-81D6-9A2248F51E77}" destId="{4DF8D7CB-211E-43FF-A608-93C69DB0BC96}" srcOrd="0" destOrd="0" presId="urn:microsoft.com/office/officeart/2005/8/layout/venn2"/>
    <dgm:cxn modelId="{EE0E6885-7E65-49BA-AF24-AE8DCD7D2E06}" type="presParOf" srcId="{156D3F6B-B665-40FD-81D6-9A2248F51E77}" destId="{C5F2E3E3-2D5A-42FE-BA93-996EC9D9A31E}" srcOrd="1" destOrd="0" presId="urn:microsoft.com/office/officeart/2005/8/layout/venn2"/>
    <dgm:cxn modelId="{1A70CE29-D927-43F6-BC1F-135B2EB412B3}" type="presParOf" srcId="{184FD6FB-E782-47AE-8A5F-4CC8451B12C0}" destId="{2F6A4C87-77E2-48DE-A73C-140ED7AFCCA3}" srcOrd="1" destOrd="0" presId="urn:microsoft.com/office/officeart/2005/8/layout/venn2"/>
    <dgm:cxn modelId="{B757E664-01E5-45AC-AD1D-DE8F8480E844}" type="presParOf" srcId="{2F6A4C87-77E2-48DE-A73C-140ED7AFCCA3}" destId="{5249F540-6B6E-455A-8950-D53A4F2D6EBD}" srcOrd="0" destOrd="0" presId="urn:microsoft.com/office/officeart/2005/8/layout/venn2"/>
    <dgm:cxn modelId="{AB7F5F8F-655F-433E-B2E1-FB0A066ABF0D}" type="presParOf" srcId="{2F6A4C87-77E2-48DE-A73C-140ED7AFCCA3}" destId="{1F4E63AD-BB91-4743-9401-FCC56E463E47}" srcOrd="1" destOrd="0" presId="urn:microsoft.com/office/officeart/2005/8/layout/venn2"/>
    <dgm:cxn modelId="{06CBBAFC-088B-4CEF-BA64-ECD0B133D07A}" type="presParOf" srcId="{184FD6FB-E782-47AE-8A5F-4CC8451B12C0}" destId="{1743C480-54D6-4C62-A5D0-93E0B411FC38}" srcOrd="2" destOrd="0" presId="urn:microsoft.com/office/officeart/2005/8/layout/venn2"/>
    <dgm:cxn modelId="{1F26E6C2-FE73-40E5-8906-5F96BE12901A}" type="presParOf" srcId="{1743C480-54D6-4C62-A5D0-93E0B411FC38}" destId="{18F439BA-3D4C-40DD-8FB1-37B155ED006E}" srcOrd="0" destOrd="0" presId="urn:microsoft.com/office/officeart/2005/8/layout/venn2"/>
    <dgm:cxn modelId="{1E177E3D-6968-4824-96FC-C123C368508B}" type="presParOf" srcId="{1743C480-54D6-4C62-A5D0-93E0B411FC38}" destId="{53C2750A-2028-4142-B88B-A89EAFA0BCBC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F8D7CB-211E-43FF-A608-93C69DB0BC96}">
      <dsp:nvSpPr>
        <dsp:cNvPr id="0" name=""/>
        <dsp:cNvSpPr/>
      </dsp:nvSpPr>
      <dsp:spPr>
        <a:xfrm>
          <a:off x="1397872" y="0"/>
          <a:ext cx="7430820" cy="632722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i="0" kern="1200" dirty="0" smtClean="0">
              <a:solidFill>
                <a:schemeClr val="tx1"/>
              </a:solidFill>
              <a:latin typeface="Palatino Linotype" panose="02040502050505030304" pitchFamily="18" charset="0"/>
            </a:rPr>
            <a:t>Regulation and Policy</a:t>
          </a:r>
        </a:p>
      </dsp:txBody>
      <dsp:txXfrm>
        <a:off x="3814746" y="316361"/>
        <a:ext cx="2597071" cy="949083"/>
      </dsp:txXfrm>
    </dsp:sp>
    <dsp:sp modelId="{5249F540-6B6E-455A-8950-D53A4F2D6EBD}">
      <dsp:nvSpPr>
        <dsp:cNvPr id="0" name=""/>
        <dsp:cNvSpPr/>
      </dsp:nvSpPr>
      <dsp:spPr>
        <a:xfrm>
          <a:off x="2301763" y="1581806"/>
          <a:ext cx="5623037" cy="4745419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i="1" kern="1200" dirty="0">
              <a:solidFill>
                <a:schemeClr val="tx1"/>
              </a:solidFill>
              <a:latin typeface="Palatino Linotype" panose="02040502050505030304" pitchFamily="18" charset="0"/>
            </a:rPr>
            <a:t>Infrastructure</a:t>
          </a:r>
          <a:r>
            <a:rPr lang="en-US" sz="2400" kern="1200" dirty="0">
              <a:solidFill>
                <a:schemeClr val="tx1"/>
              </a:solidFill>
              <a:latin typeface="Palatino Linotype" panose="02040502050505030304" pitchFamily="18" charset="0"/>
            </a:rPr>
            <a:t> </a:t>
          </a:r>
        </a:p>
      </dsp:txBody>
      <dsp:txXfrm>
        <a:off x="3803114" y="1878395"/>
        <a:ext cx="2620335" cy="889766"/>
      </dsp:txXfrm>
    </dsp:sp>
    <dsp:sp modelId="{18F439BA-3D4C-40DD-8FB1-37B155ED006E}">
      <dsp:nvSpPr>
        <dsp:cNvPr id="0" name=""/>
        <dsp:cNvSpPr/>
      </dsp:nvSpPr>
      <dsp:spPr>
        <a:xfrm>
          <a:off x="3132085" y="3163613"/>
          <a:ext cx="3962393" cy="3163613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i="1" kern="1200" dirty="0" smtClean="0">
              <a:solidFill>
                <a:schemeClr val="tx1"/>
              </a:solidFill>
              <a:latin typeface="Palatino Linotype" panose="02040502050505030304" pitchFamily="18" charset="0"/>
            </a:rPr>
            <a:t>Peoples` Centric</a:t>
          </a:r>
          <a:endParaRPr lang="en-US" sz="2400" kern="1200" dirty="0">
            <a:solidFill>
              <a:schemeClr val="tx1"/>
            </a:solidFill>
            <a:latin typeface="Palatino Linotype" panose="02040502050505030304" pitchFamily="18" charset="0"/>
          </a:endParaRPr>
        </a:p>
      </dsp:txBody>
      <dsp:txXfrm>
        <a:off x="3712364" y="3954516"/>
        <a:ext cx="2801835" cy="1581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57E1B-CC05-4DE8-AF23-9D56CDE99A1D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09E41-2A81-47CD-9BF2-1816F2F33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1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9E41-2A81-47CD-9BF2-1816F2F33E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0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14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330F-0C93-4415-878F-3BD94B1037D3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4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774E-9919-4E05-A49C-AFE7720B41F6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7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DC8-CD20-4EAD-97E8-D22191BA2574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2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Palatino Linotype" panose="02040502050505030304" pitchFamily="18" charset="0"/>
              </a:defRPr>
            </a:lvl1pPr>
            <a:lvl2pPr>
              <a:defRPr>
                <a:latin typeface="Palatino Linotype" panose="02040502050505030304" pitchFamily="18" charset="0"/>
              </a:defRPr>
            </a:lvl2pPr>
            <a:lvl3pPr>
              <a:defRPr>
                <a:latin typeface="Palatino Linotype" panose="02040502050505030304" pitchFamily="18" charset="0"/>
              </a:defRPr>
            </a:lvl3pPr>
            <a:lvl4pPr>
              <a:defRPr>
                <a:latin typeface="Palatino Linotype" panose="02040502050505030304" pitchFamily="18" charset="0"/>
              </a:defRPr>
            </a:lvl4pPr>
            <a:lvl5pPr>
              <a:defRPr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2F4DC-B0B0-4D42-B9B5-EE3FC25D53C7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49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5A95-57C6-44B7-A361-2127309F5924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30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A9A9-1666-4625-9F91-EC01BF5B6623}" type="datetime1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916B5-73DF-4E8D-9CE8-BBDCCC3E174E}" type="datetime1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9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FA015-2A1D-4106-9E9B-A9F16364C9CA}" type="datetime1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0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D2AA-64EA-4F8F-8589-8D24801BC6D2}" type="datetime1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5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ED282-200A-471F-9C7A-37CA91CA61E2}" type="datetime1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36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EB492-2538-4BB4-8E57-61A8258D0021}" type="datetime1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58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1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9664-A749-4825-9166-5AB3951DC0F2}" type="datetime1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ACDAB-F276-4704-B4E3-0F478702C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8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smtClean="0">
                <a:latin typeface="Palatino Linotype" panose="02040502050505030304" pitchFamily="18" charset="0"/>
              </a:rPr>
              <a:t>Group Discussion</a:t>
            </a:r>
            <a:endParaRPr lang="en-US" sz="8000" dirty="0">
              <a:latin typeface="Palatino Linotype" panose="020405020505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Palatino Linotype" panose="02040502050505030304" pitchFamily="18" charset="0"/>
              </a:rPr>
              <a:t>Governance Track </a:t>
            </a:r>
            <a:endParaRPr lang="en-US" sz="36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00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8158"/>
          </a:xfrm>
        </p:spPr>
        <p:txBody>
          <a:bodyPr/>
          <a:lstStyle/>
          <a:p>
            <a:r>
              <a:rPr lang="en-US" dirty="0" smtClean="0"/>
              <a:t>What should be our priorities – 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60635"/>
            <a:ext cx="10515600" cy="448479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Local institutions –IXPs, Internet Governance Forum</a:t>
            </a:r>
          </a:p>
          <a:p>
            <a:r>
              <a:rPr lang="en-US" dirty="0" smtClean="0"/>
              <a:t>Entrepreneurship - </a:t>
            </a:r>
            <a:r>
              <a:rPr lang="en-US" dirty="0" err="1" smtClean="0"/>
              <a:t>Permissionless</a:t>
            </a:r>
            <a:r>
              <a:rPr lang="en-US" dirty="0" smtClean="0"/>
              <a:t> innovation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Local content (in local languages) – Diversity, relevant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Personal Data protection, Privacy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Freedom of expression - Safe, secure, open, free,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Empower people (Education, Knowledge, Capacity)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Infrastructure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/>
              <a:t>Inclusive, Support Unity, Everyone contributes</a:t>
            </a:r>
          </a:p>
          <a:p>
            <a:r>
              <a:rPr lang="en-US" dirty="0" smtClean="0"/>
              <a:t>Competition – business opportunities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Digital Literacy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Regulation and Policy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0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670739525"/>
              </p:ext>
            </p:extLst>
          </p:nvPr>
        </p:nvGraphicFramePr>
        <p:xfrm>
          <a:off x="1608082" y="262760"/>
          <a:ext cx="10226565" cy="6327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8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565861"/>
              </p:ext>
            </p:extLst>
          </p:nvPr>
        </p:nvGraphicFramePr>
        <p:xfrm>
          <a:off x="409903" y="35420"/>
          <a:ext cx="11487807" cy="67854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65131"/>
                <a:gridCol w="6162828"/>
                <a:gridCol w="3159848"/>
              </a:tblGrid>
              <a:tr h="47939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Issues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Priority Recommendations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Responsible body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479391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Policy and Regulation Principles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95466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 smtClean="0">
                          <a:effectLst/>
                        </a:rPr>
                        <a:t>Key </a:t>
                      </a:r>
                      <a:r>
                        <a:rPr lang="en-US" sz="2000" dirty="0">
                          <a:effectLst/>
                        </a:rPr>
                        <a:t>governance </a:t>
                      </a:r>
                      <a:r>
                        <a:rPr lang="en-US" sz="2000" dirty="0" smtClean="0">
                          <a:effectLst/>
                        </a:rPr>
                        <a:t>principles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i="1" dirty="0">
                          <a:solidFill>
                            <a:srgbClr val="7030A0"/>
                          </a:solidFill>
                          <a:effectLst/>
                        </a:rPr>
                        <a:t>Recognizing the freedom of expression</a:t>
                      </a:r>
                      <a:r>
                        <a:rPr lang="en-US" sz="2000" dirty="0">
                          <a:effectLst/>
                        </a:rPr>
                        <a:t>, connection and the right to have available local contents.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Government and Regulator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1948742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Engaging all stakeholders on the policy development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b="0" i="1" dirty="0">
                          <a:solidFill>
                            <a:srgbClr val="7030A0"/>
                          </a:solidFill>
                          <a:effectLst/>
                        </a:rPr>
                        <a:t>Building comfortable and trusting environment </a:t>
                      </a:r>
                      <a:r>
                        <a:rPr lang="en-US" sz="2000" dirty="0">
                          <a:effectLst/>
                        </a:rPr>
                        <a:t>between the government and the people. 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i="1" dirty="0">
                          <a:solidFill>
                            <a:srgbClr val="7030A0"/>
                          </a:solidFill>
                          <a:effectLst/>
                        </a:rPr>
                        <a:t>Creating opportunities and open platforms </a:t>
                      </a:r>
                      <a:r>
                        <a:rPr lang="en-US" sz="2000" dirty="0">
                          <a:effectLst/>
                        </a:rPr>
                        <a:t>to share ideas openly and freely.    </a:t>
                      </a:r>
                      <a:endParaRPr lang="en-US" sz="2000" dirty="0" smtClean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i="1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Ensure capacity building </a:t>
                      </a:r>
                      <a:r>
                        <a:rPr lang="en-U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efforts by organizing and / or host appropriate training programs</a:t>
                      </a:r>
                      <a:r>
                        <a:rPr lang="en-US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 policy formation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Regulator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Government in collaboration with Academic Institutions,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Regional Organizations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283551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dirty="0" smtClean="0">
                          <a:effectLst/>
                        </a:rPr>
                        <a:t>imiting </a:t>
                      </a:r>
                      <a:r>
                        <a:rPr lang="en-US" sz="2000" dirty="0">
                          <a:effectLst/>
                        </a:rPr>
                        <a:t>or blocking Internet access issues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practices in addressing issues at their source, prioritizing alternative (expert-level) measures to Internet shutdowns. 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Analyze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economic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political 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ramifications of Internet shutdowns. 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 smtClean="0"/>
                        <a:t>Establish and implement appropriate guidelines to </a:t>
                      </a:r>
                      <a:r>
                        <a:rPr lang="en-US" sz="2000" dirty="0" smtClean="0">
                          <a:effectLst/>
                        </a:rPr>
                        <a:t>carry</a:t>
                      </a:r>
                      <a:r>
                        <a:rPr lang="en-US" sz="2000" baseline="0" dirty="0" smtClean="0">
                          <a:effectLst/>
                        </a:rPr>
                        <a:t> out </a:t>
                      </a: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Internet shutdowns.</a:t>
                      </a:r>
                    </a:p>
                    <a:p>
                      <a:pPr marL="800100" marR="0" lvl="1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en-US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assures accountability and transparency</a:t>
                      </a:r>
                      <a:endParaRPr lang="en-US" sz="1600" b="0" i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Government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</a:pPr>
                      <a:endParaRPr lang="en-US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</a:pPr>
                      <a:endParaRPr lang="en-US" sz="2000" dirty="0" smtClean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Government and stakeholders 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</a:rPr>
                        <a:t>Government and Regulator 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52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944620"/>
              </p:ext>
            </p:extLst>
          </p:nvPr>
        </p:nvGraphicFramePr>
        <p:xfrm>
          <a:off x="785547" y="546575"/>
          <a:ext cx="10845800" cy="54968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924639"/>
                <a:gridCol w="3937904"/>
                <a:gridCol w="2983257"/>
              </a:tblGrid>
              <a:tr h="33259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Issues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Priority Recommendations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Responsible body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332599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Infrastructure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9339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Provision of </a:t>
                      </a:r>
                      <a:r>
                        <a:rPr lang="en-US" sz="2000" dirty="0" smtClean="0">
                          <a:effectLst/>
                        </a:rPr>
                        <a:t>reliable </a:t>
                      </a:r>
                      <a:r>
                        <a:rPr lang="en-US" sz="2000" dirty="0">
                          <a:effectLst/>
                        </a:rPr>
                        <a:t>and affordable internet access for all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Identify and implement appropriate and cost-effective technical solution (</a:t>
                      </a:r>
                      <a:r>
                        <a:rPr lang="en-US" sz="2000" dirty="0" err="1">
                          <a:effectLst/>
                        </a:rPr>
                        <a:t>Eg</a:t>
                      </a:r>
                      <a:r>
                        <a:rPr lang="en-US" sz="2000" dirty="0">
                          <a:effectLst/>
                        </a:rPr>
                        <a:t>. IXPs, community networks…)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Regulator  and Operators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221617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Creating secure and trusted digital environment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Establish and maintain legal frameworks and enforcement (obligatory) actions to ensure secure network infrastructures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Policy -makers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14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ACDAB-F276-4704-B4E3-0F478702CC9A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457412"/>
              </p:ext>
            </p:extLst>
          </p:nvPr>
        </p:nvGraphicFramePr>
        <p:xfrm>
          <a:off x="180754" y="210669"/>
          <a:ext cx="11709399" cy="630565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77066"/>
                <a:gridCol w="5711534"/>
                <a:gridCol w="3220799"/>
              </a:tblGrid>
              <a:tr h="35231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Issues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Priority Recommendations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Responsible body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352311">
                <a:tc gridSpan="3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Peoples` focus </a:t>
                      </a:r>
                      <a:endParaRPr lang="en-US" sz="3200" dirty="0">
                        <a:effectLst/>
                      </a:endParaRPr>
                    </a:p>
                  </a:txBody>
                  <a:tcPr marL="28184" marR="28184" marT="14092" marB="14092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8573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Issues regarding proper use of internet resource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>
                          <a:effectLst/>
                        </a:rPr>
                        <a:t>Engage in building public awareness of Internet use and content utilization.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All Stakeholders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1791124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privacy and data protection issues</a:t>
                      </a:r>
                    </a:p>
                    <a:p>
                      <a:pPr marL="4572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Propose and support implementation of  coordinated approaches to ensure personal information privacy and data protection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 smtClean="0">
                          <a:effectLst/>
                        </a:rPr>
                        <a:t>Promote </a:t>
                      </a:r>
                      <a:r>
                        <a:rPr lang="en-US" sz="2000" dirty="0">
                          <a:effectLst/>
                        </a:rPr>
                        <a:t>public awareness on personal data protection.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Government and Regulatory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All Stakeholders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  <a:tr h="230240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Relevant local content Development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Create the enabling environment (appropriate infrastructure and institutional support) for the recognition and protection of local content.</a:t>
                      </a: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endParaRPr lang="en-US" sz="2000" dirty="0" smtClean="0">
                        <a:effectLst/>
                      </a:endParaRPr>
                    </a:p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 smtClean="0">
                          <a:effectLst/>
                        </a:rPr>
                        <a:t>Promote </a:t>
                      </a:r>
                      <a:r>
                        <a:rPr lang="en-US" sz="2000" dirty="0">
                          <a:effectLst/>
                        </a:rPr>
                        <a:t>and pursue the creation and dissemination / distribution of local contents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2000" dirty="0">
                          <a:effectLst/>
                        </a:rPr>
                        <a:t>Governments and Stakeholder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- Entrepreneurs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184" marR="28184" marT="14092" marB="1409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255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388</Words>
  <Application>Microsoft Office PowerPoint</Application>
  <PresentationFormat>Widescreen</PresentationFormat>
  <Paragraphs>85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Palatino Linotype</vt:lpstr>
      <vt:lpstr>Times New Roman</vt:lpstr>
      <vt:lpstr>Office Theme</vt:lpstr>
      <vt:lpstr>Group Discussion</vt:lpstr>
      <vt:lpstr>What should be our priorities – Issues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Bethelhem Seifu</dc:creator>
  <cp:lastModifiedBy>Bethelhem Seifu</cp:lastModifiedBy>
  <cp:revision>43</cp:revision>
  <dcterms:created xsi:type="dcterms:W3CDTF">2020-03-04T15:17:24Z</dcterms:created>
  <dcterms:modified xsi:type="dcterms:W3CDTF">2020-03-05T07:57:08Z</dcterms:modified>
</cp:coreProperties>
</file>