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1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91"/>
  </p:normalViewPr>
  <p:slideViewPr>
    <p:cSldViewPr snapToGrid="0" snapToObjects="1">
      <p:cViewPr varScale="1">
        <p:scale>
          <a:sx n="121" d="100"/>
          <a:sy n="121" d="100"/>
        </p:scale>
        <p:origin x="200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452D6-5B59-F649-AFDC-1D6FA502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EAB488-DC51-DC45-B9F3-68A61D47B3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4925A-6AEF-674B-86A0-BFC000543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C750-E557-D848-9D47-AFE5076A7AC7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FBF17-D02F-154B-BB81-ACE7961D2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2CD0D-65DD-1F45-8DC5-62EE9158D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82D0-85D7-3D4E-A59F-026A19E52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89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96A66-3134-4245-89A0-A7E508A7C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F0136F-688C-6246-93BA-A696F283FB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0DD7AE-793A-DD4E-96A9-1A9088414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C750-E557-D848-9D47-AFE5076A7AC7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34FA02-EAE2-904A-BE82-4AFAA2250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F6CCA5-E28E-0A49-9596-24FF22E26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82D0-85D7-3D4E-A59F-026A19E52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24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1FAEDA-086B-174F-8F06-B520A454DC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17FB7C-9F82-C545-8BD6-261330B81B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70223-2580-004A-970B-32D71CD55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C750-E557-D848-9D47-AFE5076A7AC7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B3D3B-FFA1-3549-9AA2-8CB66E0B9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DBC0E-4CB2-B54B-9CDF-33A586077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82D0-85D7-3D4E-A59F-026A19E52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39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EBA46-5320-B94B-917F-D993FEFC7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13A7FC-914D-4A44-99E8-D2B2793E49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A1158-56F2-CB4B-8EF7-C5870AB32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C750-E557-D848-9D47-AFE5076A7AC7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6CA8-C927-8141-9B5C-037F6D5FF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33F1B0-1470-9744-8F45-A486EA39E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82D0-85D7-3D4E-A59F-026A19E52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47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CB517-2900-3D41-850C-BB31F4CEC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41D315-B6E1-AA49-8A58-FA37B9E42F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9AD03-5CE6-2F4A-941E-35D212B83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C750-E557-D848-9D47-AFE5076A7AC7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464DE-1BDB-BF47-9C2E-090DDF025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318175-D1C9-A54C-A18C-3A4F37F2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82D0-85D7-3D4E-A59F-026A19E52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01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F48F2-5C86-604B-BEAB-7250249A1F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F6725-1597-B545-9CCE-94E8D2D13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8647C6-39F9-9644-BBD7-2ABAA5352C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3821D0-11C7-FD44-9085-DA0DF9500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C750-E557-D848-9D47-AFE5076A7AC7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60D7F-D135-A642-BBF6-63D6E8224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268F32-E106-8A4E-9BB1-5AEFDEC3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82D0-85D7-3D4E-A59F-026A19E52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34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67AF6-21AC-7F47-82AB-79730697B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1997A9-AA15-D243-9D1E-01CD670CA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3BBA5-D895-7D43-8B52-C360F3C605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1AE6F3-8DD8-6A44-958B-28D99AEC98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ADB302-8F25-4B49-AF04-F5AF046E31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59CED09-BDF5-864E-963C-DD409443D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C750-E557-D848-9D47-AFE5076A7AC7}" type="datetimeFigureOut">
              <a:rPr lang="en-US" smtClean="0"/>
              <a:t>3/4/20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CE7F83-2CD9-D944-A3A3-EE2A75750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B95AE7-AF58-FA47-A8BE-E0A46A2CD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82D0-85D7-3D4E-A59F-026A19E52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414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7FF5D-76B8-9C4C-83D7-E0786FCFD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14D067-D144-EC41-828E-FC4683031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C750-E557-D848-9D47-AFE5076A7AC7}" type="datetimeFigureOut">
              <a:rPr lang="en-US" smtClean="0"/>
              <a:t>3/4/20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157DFD-8999-1E44-8EE5-7181A8DCD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EE3FD2-6321-F546-9A24-1F13BF9E6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82D0-85D7-3D4E-A59F-026A19E52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49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6413CA-4D81-6649-9E83-B79DF5A44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C750-E557-D848-9D47-AFE5076A7AC7}" type="datetimeFigureOut">
              <a:rPr lang="en-US" smtClean="0"/>
              <a:t>3/4/20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5AF9CF-D16F-7F47-AAB8-AF437246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0ECB06-5292-ED4D-A3C9-B13FB3D4A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82D0-85D7-3D4E-A59F-026A19E52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1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97091-4C03-8B4C-8F7E-43E20BA84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7EFB6-E3F1-9140-87FE-626ECABE4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51D80E-ABFE-B84F-AC4F-8E0C94AD74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5E66B-7FBF-1B4C-86D4-DE99962D9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C750-E557-D848-9D47-AFE5076A7AC7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8FFA28-914F-6B44-89FF-D4323ACD4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DF0B01-543B-D744-8410-DA7625B08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82D0-85D7-3D4E-A59F-026A19E52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87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2D01C-FC59-7948-9C72-045F5FD57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A1FD1E-80A5-3D41-9588-2F75707E5F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047671-6511-FA4D-B5F4-124D9DA49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4469A8-0BE5-5E47-AA48-BEE56C0F3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CC750-E557-D848-9D47-AFE5076A7AC7}" type="datetimeFigureOut">
              <a:rPr lang="en-US" smtClean="0"/>
              <a:t>3/4/20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D14A88-FA66-A046-9B2B-D4BE0C597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B6619-DB4A-0F43-9D3D-387F7A731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B82D0-85D7-3D4E-A59F-026A19E52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0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C19436-4083-2D47-BE61-FDE0E19DE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438945-07EA-7844-9C20-5FCE7AFF1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16E64-9F15-4C42-BE3F-3C2B309E24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6CC750-E557-D848-9D47-AFE5076A7AC7}" type="datetimeFigureOut">
              <a:rPr lang="en-US" smtClean="0"/>
              <a:t>3/4/20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B6D55-19D5-4E45-AB0A-E98C1B7A63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033E1-024A-1549-9856-9179AE4A92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B82D0-85D7-3D4E-A59F-026A19E526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4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A7D09-B460-B74D-8B49-32CA896ACC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Development Track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FD372F-2E2C-9E4D-A566-A73C399560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Panel discussion - summary and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1828829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049F3-3F43-2943-814B-126674D5C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Roundtable focus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83DE5-FDE9-894B-AE8A-E19CBDD3B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Content development</a:t>
            </a:r>
          </a:p>
          <a:p>
            <a:r>
              <a:rPr lang="en-US" dirty="0"/>
              <a:t>Shared infrastructure </a:t>
            </a:r>
          </a:p>
          <a:p>
            <a:r>
              <a:rPr lang="en-US" dirty="0"/>
              <a:t>Access to devices and capital</a:t>
            </a:r>
          </a:p>
        </p:txBody>
      </p:sp>
    </p:spTree>
    <p:extLst>
      <p:ext uri="{BB962C8B-B14F-4D97-AF65-F5344CB8AC3E}">
        <p14:creationId xmlns:p14="http://schemas.microsoft.com/office/powerpoint/2010/main" val="428163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3D7C26C-628F-D042-8228-EB3579E2B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Recommendations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B35195-974D-7648-8944-47BD18DB84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Round table discussions and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10140870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DFD621-C0A6-F34E-A86B-82B444F90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Content Development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9FED5B-315A-5243-81F2-6100BBF65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effectLst/>
              </a:rPr>
              <a:t>Capacity building and skills development on local content production.</a:t>
            </a:r>
          </a:p>
          <a:p>
            <a:r>
              <a:rPr lang="en-US" dirty="0"/>
              <a:t>Create an enabling environment for content producers to monetize and generate revenue from their content. </a:t>
            </a:r>
          </a:p>
          <a:p>
            <a:r>
              <a:rPr lang="en-US" dirty="0"/>
              <a:t>Facilitate content demand through digital literacy and awareness.</a:t>
            </a:r>
          </a:p>
          <a:p>
            <a:r>
              <a:rPr lang="en-US" dirty="0">
                <a:effectLst/>
              </a:rPr>
              <a:t>Availability of locally relevant</a:t>
            </a:r>
            <a:r>
              <a:rPr lang="en-US" dirty="0"/>
              <a:t> </a:t>
            </a:r>
            <a:r>
              <a:rPr lang="en-US" dirty="0">
                <a:effectLst/>
              </a:rPr>
              <a:t>content and in local languages including e-government, government open data initiatives, open courseware, etc.</a:t>
            </a:r>
          </a:p>
          <a:p>
            <a:r>
              <a:rPr lang="en-US" dirty="0"/>
              <a:t>Develop policies and regulations that safeguard content producers and users rights </a:t>
            </a:r>
            <a:r>
              <a:rPr lang="en-US" dirty="0" err="1"/>
              <a:t>i.e</a:t>
            </a:r>
            <a:r>
              <a:rPr lang="en-US" dirty="0"/>
              <a:t> Copyright and data protection laws. </a:t>
            </a:r>
          </a:p>
          <a:p>
            <a:r>
              <a:rPr lang="en-US" dirty="0"/>
              <a:t>Include human-centered design in content development. </a:t>
            </a:r>
          </a:p>
          <a:p>
            <a:r>
              <a:rPr lang="en-US" dirty="0"/>
              <a:t>Create awareness on existing local content.</a:t>
            </a:r>
          </a:p>
          <a:p>
            <a:r>
              <a:rPr lang="en-US" dirty="0"/>
              <a:t>Enabling reliable and affordable access and devices will encourage content creation and consumption.</a:t>
            </a:r>
          </a:p>
          <a:p>
            <a:endParaRPr lang="en-US" dirty="0"/>
          </a:p>
          <a:p>
            <a:endParaRPr lang="en-US" dirty="0">
              <a:effectLst/>
            </a:endParaRPr>
          </a:p>
          <a:p>
            <a:endParaRPr lang="en-US" dirty="0">
              <a:effectLst/>
            </a:endParaRPr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18295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604C4-F99E-E440-B9CA-FB3AB0998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Infrastructure and shared infrastructure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5430E-54B6-B648-994D-49D6A2D345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Develop technical capacity on infrastructure building.</a:t>
            </a:r>
          </a:p>
          <a:p>
            <a:r>
              <a:rPr lang="en-US" dirty="0"/>
              <a:t>Develop reliable and affordable Internet access primarily to schools due to the potential impact. </a:t>
            </a:r>
          </a:p>
          <a:p>
            <a:r>
              <a:rPr lang="en-US" dirty="0"/>
              <a:t>Promote and develop infrastructure sharing strategies and frameworks including the logical network. </a:t>
            </a:r>
          </a:p>
          <a:p>
            <a:r>
              <a:rPr lang="en-US" dirty="0"/>
              <a:t>Develop strategies such as community networks for connecting those in rural, remote and underserved areas.</a:t>
            </a:r>
          </a:p>
          <a:p>
            <a:r>
              <a:rPr lang="en-US" dirty="0"/>
              <a:t>Provide incentives that encourage infrastructure sharing such as access to financial resources and taxation </a:t>
            </a:r>
          </a:p>
          <a:p>
            <a:r>
              <a:rPr lang="en-US" dirty="0"/>
              <a:t>Promote innovative and sustainable solutions to infrastructure sharing </a:t>
            </a:r>
          </a:p>
          <a:p>
            <a:endParaRPr lang="en-US" dirty="0"/>
          </a:p>
          <a:p>
            <a:endParaRPr lang="en-US" dirty="0"/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68563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AFB0D-5D40-0443-B1C1-22BDE8251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Access to devices and capital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C2CB9-3270-554B-A832-F2581A9FF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Digital literacy and awareness on device use for value creation.</a:t>
            </a:r>
          </a:p>
          <a:p>
            <a:r>
              <a:rPr lang="en-US" dirty="0"/>
              <a:t>Eliminate taxation on imported ICT devices.</a:t>
            </a:r>
          </a:p>
          <a:p>
            <a:r>
              <a:rPr lang="en-US" dirty="0"/>
              <a:t>Initiate l</a:t>
            </a:r>
            <a:r>
              <a:rPr lang="en-US" dirty="0">
                <a:effectLst/>
              </a:rPr>
              <a:t>ocal strategies to equip teachers at all levels with computing resources.</a:t>
            </a:r>
          </a:p>
          <a:p>
            <a:r>
              <a:rPr lang="en-US" dirty="0"/>
              <a:t>Establish innovative local financing strategies and initiatives to avail credit for acquisition of computing resources to all.</a:t>
            </a:r>
          </a:p>
          <a:p>
            <a:r>
              <a:rPr lang="en-US" dirty="0"/>
              <a:t>Create an enabling environment that enables local manufacturing of ICT devices.</a:t>
            </a:r>
          </a:p>
          <a:p>
            <a:r>
              <a:rPr lang="en-US" dirty="0"/>
              <a:t>Public private partnerships to establish innovation and incubation hubs.</a:t>
            </a:r>
          </a:p>
          <a:p>
            <a:r>
              <a:rPr lang="en-US" dirty="0"/>
              <a:t>Establish project funding initiatives for for innovative ideas, solutions and local content development.</a:t>
            </a:r>
          </a:p>
          <a:p>
            <a:r>
              <a:rPr lang="en-US" dirty="0"/>
              <a:t>Establishment of national quality and standards body to vet imported ICT devices</a:t>
            </a:r>
          </a:p>
          <a:p>
            <a:r>
              <a:rPr lang="en-US" dirty="0"/>
              <a:t>Efficient use of existing devices.</a:t>
            </a:r>
          </a:p>
          <a:p>
            <a:endParaRPr lang="en-US" dirty="0"/>
          </a:p>
          <a:p>
            <a:endParaRPr lang="en-US" dirty="0"/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14858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86856-C855-2440-823F-6EF3958F8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Others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306DD6-FA80-C04C-A10D-91E1C0058F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Development of supporting policy is important for the development of the Internet economy.</a:t>
            </a:r>
          </a:p>
          <a:p>
            <a:r>
              <a:rPr lang="en-US" dirty="0"/>
              <a:t>Availability of financial support and resources needed to develop the Internet economy.</a:t>
            </a:r>
          </a:p>
          <a:p>
            <a:r>
              <a:rPr lang="en-US" dirty="0"/>
              <a:t>Focusing on early adoption of technologies to children. </a:t>
            </a:r>
          </a:p>
          <a:p>
            <a:r>
              <a:rPr lang="en-US" dirty="0"/>
              <a:t>Establish leadership and strategy for Internet content development</a:t>
            </a:r>
          </a:p>
          <a:p>
            <a:r>
              <a:rPr lang="en-US" dirty="0"/>
              <a:t>Digital awareness and skills development including content production. </a:t>
            </a:r>
          </a:p>
          <a:p>
            <a:r>
              <a:rPr lang="en-US" dirty="0"/>
              <a:t>Address access barriers including access to spectrum.</a:t>
            </a:r>
          </a:p>
        </p:txBody>
      </p:sp>
    </p:spTree>
    <p:extLst>
      <p:ext uri="{BB962C8B-B14F-4D97-AF65-F5344CB8AC3E}">
        <p14:creationId xmlns:p14="http://schemas.microsoft.com/office/powerpoint/2010/main" val="2319582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94EF5-6578-4D40-B8B0-03225F64C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Priorities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A156AD-9F30-FE4D-A6B2-FCEEF2D403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5539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6F1A8D6-9B3F-134B-9A53-0BCCBF03B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Summary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88DAA9F-4FA2-004E-943C-DC2B162D46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2566727"/>
              </p:ext>
            </p:extLst>
          </p:nvPr>
        </p:nvGraphicFramePr>
        <p:xfrm>
          <a:off x="838200" y="1825625"/>
          <a:ext cx="10515600" cy="48904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26218519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5772511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43740174"/>
                    </a:ext>
                  </a:extLst>
                </a:gridCol>
              </a:tblGrid>
              <a:tr h="396233">
                <a:tc>
                  <a:txBody>
                    <a:bodyPr/>
                    <a:lstStyle/>
                    <a:p>
                      <a:r>
                        <a:rPr lang="en-US" sz="1800" dirty="0"/>
                        <a:t>Short Term</a:t>
                      </a:r>
                    </a:p>
                  </a:txBody>
                  <a:tcPr marL="78867" marR="78867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Medium Term</a:t>
                      </a:r>
                    </a:p>
                  </a:txBody>
                  <a:tcPr marL="78867" marR="78867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Long term</a:t>
                      </a:r>
                    </a:p>
                  </a:txBody>
                  <a:tcPr marL="78867" marR="78867"/>
                </a:tc>
                <a:extLst>
                  <a:ext uri="{0D108BD9-81ED-4DB2-BD59-A6C34878D82A}">
                    <a16:rowId xmlns:a16="http://schemas.microsoft.com/office/drawing/2014/main" val="1202626136"/>
                  </a:ext>
                </a:extLst>
              </a:tr>
              <a:tr h="4494252">
                <a:tc>
                  <a:txBody>
                    <a:bodyPr/>
                    <a:lstStyle/>
                    <a:p>
                      <a:r>
                        <a:rPr lang="en-US" sz="1800" dirty="0"/>
                        <a:t>Develop and implement capacity building strategies</a:t>
                      </a:r>
                    </a:p>
                  </a:txBody>
                  <a:tcPr marL="78867" marR="7886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strategies that influence adoption and adaptation of technology including;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enhancing Internet access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Addressing Internet access barriers for rural and underserved areas</a:t>
                      </a:r>
                    </a:p>
                  </a:txBody>
                  <a:tcPr marL="78867" marR="7886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and implement strategies for building a strong Internet economy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i.e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and implement partnership strategies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Support the establishment of Innovation and incubation centers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 barriers to cross-border connectivity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Invest in research and development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Capacity building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867" marR="78867"/>
                </a:tc>
                <a:extLst>
                  <a:ext uri="{0D108BD9-81ED-4DB2-BD59-A6C34878D82A}">
                    <a16:rowId xmlns:a16="http://schemas.microsoft.com/office/drawing/2014/main" val="17115155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0604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482CAE-A8F2-2246-AE2E-EB14972AB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29AACA-9BDE-F243-9421-67CBC02574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2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C0B14-55FA-2547-B725-10DB009FD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Panel Session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E8FC4-686F-C54C-991D-9D27BB148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Internet allows for “</a:t>
            </a:r>
            <a:r>
              <a:rPr lang="en-US" dirty="0" err="1"/>
              <a:t>permissionless</a:t>
            </a:r>
            <a:r>
              <a:rPr lang="en-US" dirty="0"/>
              <a:t> innovation” </a:t>
            </a:r>
          </a:p>
          <a:p>
            <a:r>
              <a:rPr lang="en-US" dirty="0"/>
              <a:t>The Internet is an enabler for knowledge based societies and digital economies.</a:t>
            </a:r>
          </a:p>
          <a:p>
            <a:r>
              <a:rPr lang="en-US" dirty="0"/>
              <a:t>The session aimed to identify key areas for deliberate and strategic local development in order to empower the local communities to benefit from the Internet.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853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76E80-E8EE-684E-B9CC-3A5A8BA70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Topic areas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2936D-2E98-D44F-ABB1-B75FCE2E9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Positioning the local workforce</a:t>
            </a:r>
          </a:p>
          <a:p>
            <a:r>
              <a:rPr lang="en-US" dirty="0"/>
              <a:t>Bringing Internet everywhere</a:t>
            </a:r>
          </a:p>
          <a:p>
            <a:r>
              <a:rPr lang="en-US" dirty="0"/>
              <a:t>Attracting investment</a:t>
            </a:r>
          </a:p>
          <a:p>
            <a:r>
              <a:rPr lang="en-US" dirty="0"/>
              <a:t>Building a strong Internet economy</a:t>
            </a:r>
          </a:p>
          <a:p>
            <a:r>
              <a:rPr lang="en-US" dirty="0"/>
              <a:t>Enhancing local entrepreneurship</a:t>
            </a:r>
          </a:p>
          <a:p>
            <a:r>
              <a:rPr lang="en-US" dirty="0"/>
              <a:t>Encouraging content providers &amp; service providers locally within Ethiopia</a:t>
            </a:r>
          </a:p>
        </p:txBody>
      </p:sp>
    </p:spTree>
    <p:extLst>
      <p:ext uri="{BB962C8B-B14F-4D97-AF65-F5344CB8AC3E}">
        <p14:creationId xmlns:p14="http://schemas.microsoft.com/office/powerpoint/2010/main" val="3006221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47A73-2C94-D441-A484-443A32445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Positioning the local workforce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4BE1C-4D0C-0447-8F70-DE09F69E8F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ffectLst/>
              </a:rPr>
              <a:t>Technical skills are required to support local investments</a:t>
            </a:r>
          </a:p>
          <a:p>
            <a:r>
              <a:rPr lang="en-US" dirty="0">
                <a:effectLst/>
              </a:rPr>
              <a:t>No single organization can meet or deliver all the </a:t>
            </a:r>
            <a:r>
              <a:rPr lang="en-US" dirty="0"/>
              <a:t>local </a:t>
            </a:r>
            <a:r>
              <a:rPr lang="en-US" dirty="0">
                <a:effectLst/>
              </a:rPr>
              <a:t>capacity building requirements. </a:t>
            </a:r>
          </a:p>
          <a:p>
            <a:r>
              <a:rPr lang="en-US" dirty="0">
                <a:effectLst/>
              </a:rPr>
              <a:t>Establish local initiatives to develop and enhance local capacity </a:t>
            </a:r>
          </a:p>
          <a:p>
            <a:r>
              <a:rPr lang="en-US" dirty="0">
                <a:effectLst/>
              </a:rPr>
              <a:t>Leverage on industry internship as a way to develop capacity</a:t>
            </a:r>
          </a:p>
          <a:p>
            <a:r>
              <a:rPr lang="en-US" dirty="0">
                <a:effectLst/>
              </a:rPr>
              <a:t>The movement of employees between organizations is not necessarily a bad thing. </a:t>
            </a:r>
          </a:p>
          <a:p>
            <a:endParaRPr lang="en-US" dirty="0">
              <a:effectLst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166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C34D0-7AA0-324B-8655-A3A62F231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Bringing Internet everywhere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410F5-6F05-E547-827E-22E7A81E1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Stakeholders should think about shared infrastructure from the start. </a:t>
            </a:r>
          </a:p>
          <a:p>
            <a:r>
              <a:rPr lang="en-US" dirty="0">
                <a:effectLst/>
              </a:rPr>
              <a:t>Enable investments in terrestrial fiber and data center infrastructure.</a:t>
            </a:r>
          </a:p>
          <a:p>
            <a:r>
              <a:rPr lang="en-US" dirty="0">
                <a:effectLst/>
              </a:rPr>
              <a:t>Establish an Internet Exchange Point (IXP) for the development of the local Internet ecosystem </a:t>
            </a:r>
          </a:p>
          <a:p>
            <a:r>
              <a:rPr lang="en-US" dirty="0"/>
              <a:t>Operators are part of the larger local Internet ecosystem and leverage on other actors to grow their business models. </a:t>
            </a:r>
          </a:p>
          <a:p>
            <a:r>
              <a:rPr lang="en-US" dirty="0"/>
              <a:t>Competition opens and develops the local market opportunities. </a:t>
            </a:r>
          </a:p>
        </p:txBody>
      </p:sp>
    </p:spTree>
    <p:extLst>
      <p:ext uri="{BB962C8B-B14F-4D97-AF65-F5344CB8AC3E}">
        <p14:creationId xmlns:p14="http://schemas.microsoft.com/office/powerpoint/2010/main" val="4078466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1E8F7-0ACF-DA4D-80E9-17591694F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Attracting investment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3621C-F8FF-9A4B-96A8-CB1B214CC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The availability, cost and quality of Internet access is a major barrier to technology entrepreneurship and innovation.</a:t>
            </a:r>
          </a:p>
          <a:p>
            <a:r>
              <a:rPr lang="en-US" dirty="0"/>
              <a:t>Any form of uncertainty such a taxation policy, regulation (or lack thereof) or political instability, scares away investors.</a:t>
            </a:r>
          </a:p>
          <a:p>
            <a:r>
              <a:rPr lang="en-US" dirty="0"/>
              <a:t>Policies should avoid over-taxation or over-regulation as these discourage investment.</a:t>
            </a:r>
          </a:p>
          <a:p>
            <a:r>
              <a:rPr lang="en-US" dirty="0"/>
              <a:t>Government strategies to promote investments such as PPPs or becoming anchor customers.</a:t>
            </a:r>
          </a:p>
        </p:txBody>
      </p:sp>
    </p:spTree>
    <p:extLst>
      <p:ext uri="{BB962C8B-B14F-4D97-AF65-F5344CB8AC3E}">
        <p14:creationId xmlns:p14="http://schemas.microsoft.com/office/powerpoint/2010/main" val="1445919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1D893A-1CDD-BB43-84E5-EF93F91AA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Building a strong internet economy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B416C-1080-0F40-A964-419A6D054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Establish a local strategy to identify and address the barriers to access and use of ICTs.</a:t>
            </a:r>
          </a:p>
          <a:p>
            <a:r>
              <a:rPr lang="en-US" dirty="0"/>
              <a:t>Encourage, promote and </a:t>
            </a:r>
            <a:r>
              <a:rPr lang="en-US" dirty="0">
                <a:effectLst/>
              </a:rPr>
              <a:t>support local entrepreneurs and innovators to develop local ICT solutions. </a:t>
            </a:r>
          </a:p>
          <a:p>
            <a:r>
              <a:rPr lang="en-US" dirty="0">
                <a:effectLst/>
              </a:rPr>
              <a:t>Government and policy makers should be proactive in implementation of incentives and creating an enabling environment for stakeholders. </a:t>
            </a:r>
          </a:p>
          <a:p>
            <a:r>
              <a:rPr lang="en-US" dirty="0">
                <a:effectLst/>
              </a:rPr>
              <a:t>Policy makers and governments should overcome the fear of failure and have a can do mentality.</a:t>
            </a:r>
          </a:p>
        </p:txBody>
      </p:sp>
    </p:spTree>
    <p:extLst>
      <p:ext uri="{BB962C8B-B14F-4D97-AF65-F5344CB8AC3E}">
        <p14:creationId xmlns:p14="http://schemas.microsoft.com/office/powerpoint/2010/main" val="3456405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F1038-7CA8-134D-AAE1-DCDB80998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Enhancing local entrepreneurship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72CC2-54DC-4A40-81D1-E2A512175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Policy makers should ensure that international organizations partner with local entrepreneurs to enhance their capacities and scale. </a:t>
            </a:r>
          </a:p>
          <a:p>
            <a:r>
              <a:rPr lang="en-US" dirty="0">
                <a:effectLst/>
              </a:rPr>
              <a:t>Policy makers should develop strategic partnerships with international organizations </a:t>
            </a:r>
            <a:r>
              <a:rPr lang="en-US" dirty="0"/>
              <a:t>on </a:t>
            </a:r>
            <a:r>
              <a:rPr lang="en-US" dirty="0">
                <a:effectLst/>
              </a:rPr>
              <a:t>local capacity building, best practices and awareness building on emerging trends. </a:t>
            </a:r>
          </a:p>
          <a:p>
            <a:r>
              <a:rPr lang="en-US" dirty="0"/>
              <a:t>Develop local strategies, such as grants, to support and promote local entrepreneurship.</a:t>
            </a:r>
          </a:p>
        </p:txBody>
      </p:sp>
    </p:spTree>
    <p:extLst>
      <p:ext uri="{BB962C8B-B14F-4D97-AF65-F5344CB8AC3E}">
        <p14:creationId xmlns:p14="http://schemas.microsoft.com/office/powerpoint/2010/main" val="2702394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EEE5A-D38D-B84F-9182-E661F9F35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Encouraging content providers and service providers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94EF4-EBFC-BC43-A494-0ECE2FC6D0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Undertake research to understand end-user Internet content demands and opportunities, for both local and international content. </a:t>
            </a:r>
          </a:p>
          <a:p>
            <a:r>
              <a:rPr lang="en-US" dirty="0"/>
              <a:t>Enable local content producers to emerge and produce local content. </a:t>
            </a:r>
          </a:p>
          <a:p>
            <a:r>
              <a:rPr lang="en-US" dirty="0"/>
              <a:t>Enable the development of local content distribution platforms that can serve local content using local languages. </a:t>
            </a:r>
          </a:p>
          <a:p>
            <a:r>
              <a:rPr lang="en-US" dirty="0"/>
              <a:t>Develop the relevant infrastructure such as data centers to facilitate the efficient delivery of local content to end-users.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02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943</Words>
  <Application>Microsoft Macintosh PowerPoint</Application>
  <PresentationFormat>Widescreen</PresentationFormat>
  <Paragraphs>104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 Theme</vt:lpstr>
      <vt:lpstr>Development Track</vt:lpstr>
      <vt:lpstr>Panel Session overview</vt:lpstr>
      <vt:lpstr>Topic areas</vt:lpstr>
      <vt:lpstr>Positioning the local workforce </vt:lpstr>
      <vt:lpstr>Bringing Internet everywhere</vt:lpstr>
      <vt:lpstr>Attracting investment</vt:lpstr>
      <vt:lpstr>Building a strong internet economy </vt:lpstr>
      <vt:lpstr>Enhancing local entrepreneurship</vt:lpstr>
      <vt:lpstr>Encouraging content providers and service providers </vt:lpstr>
      <vt:lpstr>Roundtable focus areas</vt:lpstr>
      <vt:lpstr>Recommendations</vt:lpstr>
      <vt:lpstr>Content Development</vt:lpstr>
      <vt:lpstr>Infrastructure and shared infrastructure</vt:lpstr>
      <vt:lpstr>Access to devices and capital </vt:lpstr>
      <vt:lpstr>Others</vt:lpstr>
      <vt:lpstr>Priorities</vt:lpstr>
      <vt:lpstr>Summary</vt:lpstr>
      <vt:lpstr>Thank you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Track</dc:title>
  <dc:creator>Michuki Mwangi</dc:creator>
  <cp:lastModifiedBy>Michuki Mwangi</cp:lastModifiedBy>
  <cp:revision>30</cp:revision>
  <dcterms:created xsi:type="dcterms:W3CDTF">2020-03-04T19:35:31Z</dcterms:created>
  <dcterms:modified xsi:type="dcterms:W3CDTF">2020-03-05T07:53:06Z</dcterms:modified>
</cp:coreProperties>
</file>