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952" r:id="rId3"/>
    <p:sldId id="953" r:id="rId4"/>
    <p:sldId id="941" r:id="rId5"/>
    <p:sldId id="534" r:id="rId6"/>
    <p:sldId id="954" r:id="rId7"/>
    <p:sldId id="257" r:id="rId8"/>
    <p:sldId id="259" r:id="rId9"/>
    <p:sldId id="281" r:id="rId10"/>
    <p:sldId id="270" r:id="rId11"/>
    <p:sldId id="274" r:id="rId12"/>
    <p:sldId id="277" r:id="rId13"/>
    <p:sldId id="305" r:id="rId14"/>
    <p:sldId id="956" r:id="rId15"/>
    <p:sldId id="955" r:id="rId16"/>
    <p:sldId id="526" r:id="rId17"/>
    <p:sldId id="946" r:id="rId18"/>
    <p:sldId id="951" r:id="rId19"/>
    <p:sldId id="944" r:id="rId20"/>
    <p:sldId id="948" r:id="rId21"/>
    <p:sldId id="27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AFF"/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97"/>
    <p:restoredTop sz="78355"/>
  </p:normalViewPr>
  <p:slideViewPr>
    <p:cSldViewPr snapToGrid="0" snapToObjects="1">
      <p:cViewPr varScale="1">
        <p:scale>
          <a:sx n="105" d="100"/>
          <a:sy n="105" d="100"/>
        </p:scale>
        <p:origin x="192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27/02/2020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C55F2F69-3A60-C34E-9991-AE67CACBB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C9A7ED-B679-F14B-AE15-0F0E619D3C2D}" type="slidenum">
              <a:rPr lang="en-GB" altLang="en-US" sz="1000" b="0">
                <a:latin typeface="Times New Roman" panose="02020603050405020304" pitchFamily="18" charset="0"/>
              </a:rPr>
              <a:pPr/>
              <a:t>4</a:t>
            </a:fld>
            <a:endParaRPr lang="en-GB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B833BC4-2E16-F54C-B2A3-49E302BA5B6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400050" y="488950"/>
            <a:ext cx="5795963" cy="3260725"/>
          </a:xfrm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CFA1CC2-1C88-1046-B4CD-7470E0B1AF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5825" y="3994150"/>
            <a:ext cx="4876800" cy="50530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59" tIns="44979" rIns="89959" bIns="44979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82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958DB0-A5EB-FA47-836D-74A4523C5C4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51FF81B2-FBA0-5F4D-AD2C-DB3246187AB8}" type="datetime1">
              <a:rPr lang="en-US" altLang="en-US"/>
              <a:pPr/>
              <a:t>3/2/20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F545B5D-1DD6-3A40-A90A-A35E9A9D54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3B9B41-7502-CF4C-8736-19F3174B510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7BF14091-0B13-1A4A-BE9A-6051C1F4FBD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CD725E6E-0C85-FA4C-B861-D2B4F2D8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0531E168-AE7B-574E-A699-98E01021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FC6F451-501C-A442-A7BD-7C1F7DD2AFB7}" type="slidenum">
              <a:rPr lang="en-US" altLang="en-US" sz="1200"/>
              <a:pPr algn="r">
                <a:buClrTx/>
                <a:buFontTx/>
                <a:buNone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23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E3F2A9-A0F2-F44E-A685-B8142F68AC6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51FF81B2-FBA0-5F4D-AD2C-DB3246187AB8}" type="datetime1">
              <a:rPr lang="en-US" altLang="en-US"/>
              <a:pPr/>
              <a:t>3/2/20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979E9A4-E107-1D4C-893D-C22BA3AFB5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1504FC-4E9E-4740-954D-265CD9352E5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47645B7F-0E9A-3447-AE1B-C3F5A94A965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3A9B544B-D5DB-6D40-B41F-01572883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en-US" sz="1200"/>
              <a:t>From a high level perspective, Internet Transit can be thought of as a pipe in the wall that says "</a:t>
            </a:r>
            <a:r>
              <a:rPr lang="en-US" altLang="en-US" sz="1200" b="1"/>
              <a:t>Internet this way</a:t>
            </a:r>
            <a:r>
              <a:rPr lang="en-US" altLang="en-US" sz="1200"/>
              <a:t>". The customer connects its network to the Internet Transit Provider and the Transit Provider does the rest. 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08EA4636-7427-7545-B28D-0D29D787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FF13792-2FDF-EB4C-BC6D-DBC6E030C7EE}" type="slidenum">
              <a:rPr lang="en-US" altLang="en-US" sz="1200"/>
              <a:pPr algn="r">
                <a:buClrTx/>
                <a:buFontTx/>
                <a:buNone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037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8738B13-C1BD-7946-9736-4177CF6438F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51FF81B2-FBA0-5F4D-AD2C-DB3246187AB8}" type="datetime1">
              <a:rPr lang="en-US" altLang="en-US"/>
              <a:pPr/>
              <a:t>3/2/20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256330F-5B4A-6D41-BB5D-5ACE9019BB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118F6F-D8C5-064D-BFF7-6598599ACE5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33D0EF53-A797-D843-9E8A-8758C97FCE0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DA9967F4-321D-5246-B8AE-A0B7DB64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4CADB79-5A48-0941-8C01-3202E776CA3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51FF81B2-FBA0-5F4D-AD2C-DB3246187AB8}" type="datetime1">
              <a:rPr lang="en-US" altLang="en-US"/>
              <a:pPr/>
              <a:t>3/2/20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3EADF0-4628-8640-8FEF-0F81DC7643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8B5357-C311-704B-B00F-D122367CBDE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03F7311F-FB7E-1248-9AF0-0DE1E7ABB4B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4DBACB74-FA84-6B4E-B204-29B560087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F83E402-6512-3D40-81C9-2ED224ABCB6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51FF81B2-FBA0-5F4D-AD2C-DB3246187AB8}" type="datetime1">
              <a:rPr lang="en-US" altLang="en-US"/>
              <a:pPr/>
              <a:t>3/3/20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FF5738D-37B2-9046-83C4-F3578D32DE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6461F-2E6B-2640-B54B-51549F946AE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2568C67A-4708-8140-935C-9AB1F422D86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24FD9F5D-B3BE-4048-B947-AAD4A564E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252CB7A-E356-8745-93FC-313A0B97293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51FF81B2-FBA0-5F4D-AD2C-DB3246187AB8}" type="datetime1">
              <a:rPr lang="en-US" altLang="en-US"/>
              <a:pPr/>
              <a:t>3/3/20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98A0833-3CD5-9E43-B286-3F1DC61DE6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409BF2-9C73-E84D-97BA-FEF3A2A234E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7EC29D61-57D2-C74E-A4D0-7F735A5FC1E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C30154C7-2C2B-1E4E-BF88-F2558343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0 Cover-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4 column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115000"/>
              </a:lnSpc>
              <a:buNone/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115000"/>
              </a:lnSpc>
              <a:buNone/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marL="0" indent="0" algn="ctr">
              <a:lnSpc>
                <a:spcPct val="115000"/>
              </a:lnSpc>
              <a:buNone/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115000"/>
              </a:lnSpc>
              <a:buNone/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Header Only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20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77AA1DE-2BBF-EE4C-8BFF-BC48FE39D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65">
            <a:extLst>
              <a:ext uri="{FF2B5EF4-FFF2-40B4-BE49-F238E27FC236}">
                <a16:creationId xmlns:a16="http://schemas.microsoft.com/office/drawing/2014/main" id="{590424F5-3DD3-1645-B6C6-634B4065F9D3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+mn-lt"/>
              </a:rPr>
              <a:t>internetsociety.org</a:t>
            </a: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@internetsociety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5C95813-C846-9449-B8D2-A898284FAC32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Rue Vallin 2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CH-1204 Geneva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Switzerland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695B482-8364-B447-A3FD-8401DE8A6FBE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11710 Plaza America Drive Suite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Reston, VA 20190</a:t>
            </a:r>
            <a:r>
              <a:rPr lang="de-DE" dirty="0"/>
              <a:t>, USA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6347201-D8E8-274A-8895-2DA07778F259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de Mexico 6125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Uruguay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E7BE55-3462-2C47-B73B-40FA112E15C5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Singapore 039190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A33E3A5-DB51-DB41-B631-91197DAC6354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Science Park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1098 XH Amsterdam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Netherlands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E4C0FA6-B626-9446-B7D8-8F665FAD4101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66 Centrepoint Drive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 – 20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Gracias.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77AA1DE-2BBF-EE4C-8BFF-BC48FE39D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65">
            <a:extLst>
              <a:ext uri="{FF2B5EF4-FFF2-40B4-BE49-F238E27FC236}">
                <a16:creationId xmlns:a16="http://schemas.microsoft.com/office/drawing/2014/main" id="{CD0181BC-CBC2-3C4B-9782-EDF89ED8FB27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+mn-lt"/>
              </a:rPr>
              <a:t>internetsociety.org</a:t>
            </a: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@internetsociety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8E078C-E18E-144D-80AD-9DC6367CF49D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Rue Vallin 2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CH-1204 Geneva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Switzerland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CBE9667-1D34-854C-9E24-AA971A65682B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11710 Plaza America Drive Suite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Reston, VA 20190</a:t>
            </a:r>
            <a:r>
              <a:rPr lang="de-DE" dirty="0"/>
              <a:t>, USA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4034591-76F8-0D4A-8C43-47E9E971F688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de Mexico 6125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Uruguay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FC4E3F2B-8D1F-3F41-B8ED-8A2358A3EC3D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Singapore 039190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062587F-2DBE-5342-B3A6-6DCE893C0148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Science Park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1098 XH Amsterdam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Netherlands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D812451-5AC0-2A45-8524-AD7011BD8EE5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66 Centrepoint Drive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 - 20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Merci.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77AA1DE-2BBF-EE4C-8BFF-BC48FE39D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65">
            <a:extLst>
              <a:ext uri="{FF2B5EF4-FFF2-40B4-BE49-F238E27FC236}">
                <a16:creationId xmlns:a16="http://schemas.microsoft.com/office/drawing/2014/main" id="{52C021BB-DCCC-3441-A1C0-5A44638BCA96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+mn-lt"/>
              </a:rPr>
              <a:t>internetsociety.org</a:t>
            </a: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@internetsociety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4D11E9-80BB-3C46-8353-8B2458747633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Rue Vallin 2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CH-1204 Geneva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Switzerland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71553BE-1DD1-0B4C-A2C5-45EFDEC1DA33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11710 Plaza America Drive Suite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Reston, VA 20190</a:t>
            </a:r>
            <a:r>
              <a:rPr lang="de-DE" dirty="0"/>
              <a:t>, USA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40D6028-5167-6644-953F-5BC6F52060EA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de Mexico 6125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Uruguay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DBD1FB5-2938-B74B-8190-C306B4523491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Singapore 039190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C0E6B59-7D43-DA4B-880A-CCD700BC2DE6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Science Park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1098 XH Amsterdam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Netherlands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42C519C-F5A1-5941-9307-F02A236FC45B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66 Centrepoint Drive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4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20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48DBFB5-779D-3E4A-834C-E871C3DF3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65">
            <a:extLst>
              <a:ext uri="{FF2B5EF4-FFF2-40B4-BE49-F238E27FC236}">
                <a16:creationId xmlns:a16="http://schemas.microsoft.com/office/drawing/2014/main" id="{277DC5D2-DE0F-824F-BBFB-D92D18E92986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+mn-lt"/>
              </a:rPr>
              <a:t>internetsociety.org</a:t>
            </a: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@internetsociety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BF94499-8066-9C40-A43D-8F5B6D7134DA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Rue Vallin 2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CH-1204 Geneva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Switzerland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61D35C-B3C0-5A4C-879C-E065C69B673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11710 Plaza America Drive Suite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Reston, VA 20190</a:t>
            </a:r>
            <a:r>
              <a:rPr lang="de-DE" dirty="0"/>
              <a:t>, USA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4E6332F-9C8D-0B4D-9542-35C609D281A9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de Mexico 6125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Uruguay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55DEF3F-DF34-6B4A-A47F-7FE3FD02F5B0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Singapore 039190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5CFD7EE-A109-4649-8F25-19198A1BBD3B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Science Park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1098 XH Amsterdam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Netherlands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CA0AAF1-394C-1345-B387-E968CA7C6196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66 Centrepoint Drive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olúcrate – 20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6496067" cy="100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0" dirty="0" err="1"/>
              <a:t>Involúcrate</a:t>
            </a:r>
            <a:r>
              <a:rPr lang="en-GB" dirty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48DBFB5-779D-3E4A-834C-E871C3DF3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65">
            <a:extLst>
              <a:ext uri="{FF2B5EF4-FFF2-40B4-BE49-F238E27FC236}">
                <a16:creationId xmlns:a16="http://schemas.microsoft.com/office/drawing/2014/main" id="{5E4ED78F-0CE5-7E43-82D8-328B94CCC9DC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+mn-lt"/>
              </a:rPr>
              <a:t>internetsociety.org</a:t>
            </a: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@internetsociety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1178CE3-B3B9-E447-9D38-2F7A80A4F485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Rue Vallin 2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CH-1204 Geneva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Switzerland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63C04-DFDF-234B-8925-063897B47110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11710 Plaza America Drive Suite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Reston, VA 20190</a:t>
            </a:r>
            <a:r>
              <a:rPr lang="de-DE" dirty="0"/>
              <a:t>, USA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1DECD6D-160C-3A46-828E-B69450ECC8A7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de Mexico 6125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Uruguay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A2A2D4B-FABE-3248-A57F-C5DE95C71FD1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Singapore 039190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1FD79A1-C868-4041-8BA9-A29EFA4D69C8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Science Park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1098 XH Amsterdam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Netherlands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FEF2DA-223D-C040-ACDB-E91F70139D4F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66 Centrepoint Drive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’impliquer - 202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6496067" cy="100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0" dirty="0" err="1"/>
              <a:t>S’impliquer</a:t>
            </a:r>
            <a:r>
              <a:rPr lang="en-GB" sz="6000" dirty="0"/>
              <a:t>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48DBFB5-779D-3E4A-834C-E871C3DF3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65">
            <a:extLst>
              <a:ext uri="{FF2B5EF4-FFF2-40B4-BE49-F238E27FC236}">
                <a16:creationId xmlns:a16="http://schemas.microsoft.com/office/drawing/2014/main" id="{9127A9D4-D0B1-664E-85BA-E4E5D9CE6AE6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err="1">
                <a:latin typeface="+mn-lt"/>
              </a:rPr>
              <a:t>internetsociety.org</a:t>
            </a: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@internetsociety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A98C4EF-63ED-8A4D-86D7-000E691A630D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Rue Vallin 2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CH-1204 Geneva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Switzerland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AD6485C-1940-6A46-8B0F-35DA5C1298FC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11710 Plaza America Drive Suite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Reston, VA 20190</a:t>
            </a:r>
            <a:r>
              <a:rPr lang="de-DE" dirty="0"/>
              <a:t>, USA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ED75B0-1E46-434E-A7A5-F4AF64FAFD1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 de Mexico 6125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Uruguay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C5B6692-39AF-B141-85C3-58699387FA02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Singapore 039190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52FC7AF-9CF5-2F4E-939F-C0D28EC98E88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Science Park 400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1098 XH Amsterdam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Netherlands</a:t>
            </a:r>
            <a:br>
              <a:rPr lang="de-DE" dirty="0"/>
            </a:b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830297A-6D37-FC40-9368-EEF81C2C18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66 Centrepoint Drive</a:t>
            </a:r>
            <a:br>
              <a:rPr lang="en-US" dirty="0"/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Medium" charset="0"/>
              </a:rPr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5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46F1AF-D3A6-5A4E-BB1B-F60DF219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27032-50FD-D94B-930F-35959C60E308}" type="datetime1">
              <a:rPr lang="en-US" altLang="en-US"/>
              <a:pPr/>
              <a:t>3/2/20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1DE2EF-DDC2-EB42-A1EE-6DBF2DD5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ISP/IXP Workshops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0215C9-B5CB-9847-BDCB-EBCDC52C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6BBA2-1267-354E-8DD7-9E351D0C2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9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0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4E9DB-EE75-A445-92B1-20A4E7B13D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C5FFDEF-4B21-6B40-A809-844AF4E22725}" type="datetime1">
              <a:rPr lang="en-US" altLang="en-US"/>
              <a:pPr/>
              <a:t>3/2/20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4B3B3-BD03-4541-9D1E-C111075BF7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DABA1C-85D1-6744-9CD8-5016CC114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8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0 Purpl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AD63A5D-185C-7846-A53C-614F02C0F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0 Orang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BFBF284-62F4-5E42-970E-B855F0BDB2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0 Quote/statement-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ctr">
              <a:lnSpc>
                <a:spcPct val="110000"/>
              </a:lnSpc>
              <a:buNone/>
              <a:defRPr b="0" i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E54D404-FC62-E240-A7DC-5792F7E606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Text 1 colum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24E27E-0335-C040-964E-00B0803E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8D5320E-8DB1-2E49-B12F-1FDE464BBB8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1338" y="1572769"/>
            <a:ext cx="11120437" cy="427082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Text 2 colum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79535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4F4DD-FEA2-9749-A8C9-B58C8499001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0976" y="1572324"/>
            <a:ext cx="5347760" cy="372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1CE50-CD5D-B944-9503-6CDA04309A6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02792" y="1572325"/>
            <a:ext cx="5346664" cy="372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Text + Large 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E6C0BAC-A508-3846-87E0-701567742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AFB3F-5BA0-B747-AF63-D27923E51C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40583" y="1572769"/>
            <a:ext cx="5411788" cy="442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Text 4 colum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2C8308-F331-714A-849B-C6A787D4D4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79268" y="2080452"/>
            <a:ext cx="2655888" cy="3063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E331985-E892-D44D-ABEE-661FE6AB59E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005887" y="2080451"/>
            <a:ext cx="2655888" cy="3063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D9B9-8860-1346-B7E3-D5B06CF2009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39750" y="2081213"/>
            <a:ext cx="2655888" cy="3063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D599AB-8E30-2540-86F5-2BB4263E269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60089" y="2080453"/>
            <a:ext cx="2655888" cy="3063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05BEA5D-FC90-5046-9D90-35683334D83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39FE1-00D4-C245-976F-F41BDA154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496" y="1572768"/>
            <a:ext cx="11117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14" r:id="rId6"/>
    <p:sldLayoutId id="2147483715" r:id="rId7"/>
    <p:sldLayoutId id="2147483716" r:id="rId8"/>
    <p:sldLayoutId id="2147483733" r:id="rId9"/>
    <p:sldLayoutId id="2147483717" r:id="rId10"/>
    <p:sldLayoutId id="2147483735" r:id="rId11"/>
    <p:sldLayoutId id="2147483751" r:id="rId12"/>
    <p:sldLayoutId id="2147483729" r:id="rId13"/>
    <p:sldLayoutId id="2147483758" r:id="rId14"/>
    <p:sldLayoutId id="2147483759" r:id="rId15"/>
    <p:sldLayoutId id="2147483730" r:id="rId16"/>
    <p:sldLayoutId id="2147483757" r:id="rId17"/>
    <p:sldLayoutId id="2147483760" r:id="rId18"/>
    <p:sldLayoutId id="2147483761" r:id="rId19"/>
    <p:sldLayoutId id="2147483762" r:id="rId20"/>
    <p:sldLayoutId id="2147483763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285750" indent="-285750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85750" indent="-28575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11480" indent="-228600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34745" indent="-228600" algn="l" rtl="0" eaLnBrk="1" fontAlgn="base" hangingPunct="1">
        <a:lnSpc>
          <a:spcPct val="112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01727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28" y="4892699"/>
            <a:ext cx="11109600" cy="549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9064" y="3787917"/>
            <a:ext cx="11109600" cy="503215"/>
          </a:xfrm>
        </p:spPr>
        <p:txBody>
          <a:bodyPr/>
          <a:lstStyle/>
          <a:p>
            <a:r>
              <a:rPr lang="en-US" dirty="0"/>
              <a:t>Africa Interconnection Economics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9064" y="5612977"/>
            <a:ext cx="4468487" cy="998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GB" dirty="0">
                <a:ea typeface="ＭＳ Ｐゴシック"/>
              </a:rPr>
              <a:t>Michuki Mwangi</a:t>
            </a:r>
          </a:p>
          <a:p>
            <a:pPr lvl="1"/>
            <a:r>
              <a:rPr lang="en-GB" dirty="0">
                <a:ea typeface="ＭＳ Ｐゴシック"/>
              </a:rPr>
              <a:t>Sr. Director Internet Technology &amp; Development</a:t>
            </a:r>
          </a:p>
          <a:p>
            <a:pPr lvl="2"/>
            <a:r>
              <a:rPr lang="en-GB" dirty="0" err="1">
                <a:ea typeface="ＭＳ Ｐゴシック"/>
              </a:rPr>
              <a:t>mwangi@isoc.org</a:t>
            </a:r>
            <a:endParaRPr lang="en-GB" dirty="0">
              <a:ea typeface="ＭＳ Ｐゴシック"/>
            </a:endParaRP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362407"/>
          </a:xfrm>
        </p:spPr>
        <p:txBody>
          <a:bodyPr/>
          <a:lstStyle/>
          <a:p>
            <a:r>
              <a:rPr lang="de-DE" dirty="0"/>
              <a:t>03-03-2020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Presentation title – Client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F7E98DCA-CCEF-E04C-951C-5ADA240D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406901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1"/>
              <a:t>INTERNET PEERING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79A4394-5D50-7244-B91C-C84761A2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2906714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en-US" sz="2000">
                <a:solidFill>
                  <a:srgbClr val="898989"/>
                </a:solidFill>
              </a:rPr>
              <a:t>Connecting to the </a:t>
            </a:r>
            <a:r>
              <a:rPr lang="en-US" altLang="en-US" sz="2000" b="1" u="sng">
                <a:solidFill>
                  <a:srgbClr val="898989"/>
                </a:solidFill>
              </a:rPr>
              <a:t>Core</a:t>
            </a:r>
            <a:r>
              <a:rPr lang="en-US" altLang="en-US" sz="2000">
                <a:solidFill>
                  <a:srgbClr val="898989"/>
                </a:solidFill>
              </a:rPr>
              <a:t> of the Internet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11E2C9A-A8B8-AA4C-A22A-0C5D959B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fld id="{36851FCD-1BFE-1648-A841-5FDA02A7269E}" type="slidenum">
              <a:rPr lang="en-US" altLang="en-US" sz="1200">
                <a:solidFill>
                  <a:srgbClr val="898989"/>
                </a:solidFill>
              </a:rPr>
              <a:pPr algn="ctr"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E13E7B9A-ECC3-5440-91B2-FB154D87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 b="1"/>
              <a:t>What is Internet Peering?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A560A2F6-C8CC-AD41-842F-571B1731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990601"/>
            <a:ext cx="7896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 typeface="Wingdings" pitchFamily="2" charset="2"/>
              <a:buChar char=""/>
            </a:pPr>
            <a:r>
              <a:rPr lang="en-US" altLang="en-US" sz="2000" b="1"/>
              <a:t>Definition</a:t>
            </a:r>
            <a:r>
              <a:rPr lang="en-US" altLang="en-US" sz="2000"/>
              <a:t>: </a:t>
            </a:r>
            <a:r>
              <a:rPr lang="en-US" altLang="en-US" sz="2000" b="1"/>
              <a:t>Internet Peering </a:t>
            </a:r>
            <a:r>
              <a:rPr lang="en-US" altLang="en-US" sz="2000"/>
              <a:t>is the business relationship whereby two companies reciprocally provide access to each others’ customers.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88CE1966-A7C0-A548-9ED7-4A1CE814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1"/>
            <a:ext cx="8723313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990C7EE2-9B9D-8E48-BD1C-CCBC854B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C84C21F-15CD-E742-8F91-59A0E67081D7}" type="slidenum">
              <a:rPr lang="en-US" alt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1205D-C745-144B-A10E-8BA41786B138}"/>
              </a:ext>
            </a:extLst>
          </p:cNvPr>
          <p:cNvSpPr txBox="1"/>
          <p:nvPr/>
        </p:nvSpPr>
        <p:spPr>
          <a:xfrm>
            <a:off x="9572626" y="6507165"/>
            <a:ext cx="236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Source: </a:t>
            </a:r>
            <a:r>
              <a:rPr lang="en-US" b="1" dirty="0" err="1">
                <a:solidFill>
                  <a:srgbClr val="00B0F0"/>
                </a:solidFill>
              </a:rPr>
              <a:t>drpeering.net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48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71EB09AF-CA16-014D-BB9E-0F8427420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 b="1"/>
              <a:t>Transit and Peering Relationship</a:t>
            </a:r>
            <a:r>
              <a:rPr lang="en-US" altLang="en-US" sz="4400"/>
              <a:t> 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88597C9C-1202-DC48-9E9D-5016AB40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416050"/>
            <a:ext cx="4808538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85C15550-E377-9B47-9A23-CFB31C31C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2551113"/>
            <a:ext cx="2489200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This is a simplified peering and transit business relationships</a:t>
            </a:r>
          </a:p>
          <a:p>
            <a:pPr>
              <a:buClrTx/>
              <a:buFontTx/>
              <a:buNone/>
            </a:pPr>
            <a:endParaRPr lang="en-US" altLang="en-US" sz="1800"/>
          </a:p>
          <a:p>
            <a:pPr>
              <a:buClrTx/>
              <a:buFontTx/>
              <a:buNone/>
            </a:pPr>
            <a:r>
              <a:rPr lang="en-US" altLang="en-US" sz="1800"/>
              <a:t>The relationships are important in developing interconnection strategies of  Where to buy, sell and peer.</a:t>
            </a:r>
          </a:p>
          <a:p>
            <a:pPr>
              <a:buClrTx/>
              <a:buFontTx/>
              <a:buNone/>
            </a:pPr>
            <a:endParaRPr lang="en-US" altLang="en-US" sz="1800"/>
          </a:p>
          <a:p>
            <a:pPr>
              <a:buClrTx/>
              <a:buFontTx/>
              <a:buNone/>
            </a:pPr>
            <a:r>
              <a:rPr lang="en-US" altLang="en-US" sz="1800"/>
              <a:t>$T = Transit</a:t>
            </a:r>
          </a:p>
          <a:p>
            <a:pPr>
              <a:buClrTx/>
              <a:buFontTx/>
              <a:buNone/>
            </a:pPr>
            <a:r>
              <a:rPr lang="en-US" altLang="en-US" sz="1800"/>
              <a:t>P = Peering</a:t>
            </a:r>
          </a:p>
          <a:p>
            <a:pPr>
              <a:buClrTx/>
              <a:buFontTx/>
              <a:buNone/>
            </a:pPr>
            <a:r>
              <a:rPr lang="en-US" altLang="en-US" sz="1800"/>
              <a:t>$PP = Paid Peering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630D9E7F-6C49-9F42-A66C-EF90E36F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5A0498C9-A15C-6F47-A7F5-B36EA4B39BFF}" type="slidenum">
              <a:rPr lang="en-US" alt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4C882-2E04-8E40-A2F7-704F43C90181}"/>
              </a:ext>
            </a:extLst>
          </p:cNvPr>
          <p:cNvSpPr txBox="1"/>
          <p:nvPr/>
        </p:nvSpPr>
        <p:spPr>
          <a:xfrm>
            <a:off x="9572626" y="6507165"/>
            <a:ext cx="236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Source: </a:t>
            </a:r>
            <a:r>
              <a:rPr lang="en-US" b="1" dirty="0" err="1">
                <a:solidFill>
                  <a:srgbClr val="00B0F0"/>
                </a:solidFill>
              </a:rPr>
              <a:t>drpeering.net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12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Exchange Points (IXPs)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467" y="1310761"/>
            <a:ext cx="5744954" cy="5193876"/>
          </a:xfrm>
        </p:spPr>
        <p:txBody>
          <a:bodyPr/>
          <a:lstStyle/>
          <a:p>
            <a:pPr lvl="2"/>
            <a:r>
              <a:rPr lang="en-GB" dirty="0"/>
              <a:t>Keep local Internet traffic within local infrastructure and reduce costs associated with traffic exchange between networks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Improve the quality of Internet services and drive demand by reducing delay and improving end-user experience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Create a convenient hub for attracting key Internet infrastructures within countries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Act as a catalyst for overall Internet development including commercial, governmental and academic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13</a:t>
            </a:fld>
            <a:endParaRPr lang="uk-UA" altLang="en-US" dirty="0"/>
          </a:p>
        </p:txBody>
      </p:sp>
      <p:pic>
        <p:nvPicPr>
          <p:cNvPr id="5" name="Picture 4" descr="IXP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3" y="1170457"/>
            <a:ext cx="6278903" cy="53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E73BAF6-DF2D-3849-8DD7-354E10939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D3D6CF-2626-4341-8972-BFF62D60F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Resolving Proximity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DBDD7-75DF-CB40-93CD-B8B52DE29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854FC-472F-1841-8AE1-3976991B50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2063"/>
            <a:ext cx="2743200" cy="173037"/>
          </a:xfrm>
        </p:spPr>
        <p:txBody>
          <a:bodyPr/>
          <a:lstStyle/>
          <a:p>
            <a:fld id="{CCDABA1C-85D1-6744-9CD8-5016CC11459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DF8C5A-1740-EC47-ADE0-5DDA1565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96"/>
            <a:ext cx="12192000" cy="6827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A399D1-1B74-924F-8F21-59214F4C4A30}"/>
              </a:ext>
            </a:extLst>
          </p:cNvPr>
          <p:cNvSpPr txBox="1"/>
          <p:nvPr/>
        </p:nvSpPr>
        <p:spPr>
          <a:xfrm>
            <a:off x="0" y="1128176"/>
            <a:ext cx="808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Terrestrial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175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B3A46-54C3-6145-AD0C-36A85C27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63" y="-6261"/>
            <a:ext cx="6697855" cy="6864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gray">
          <a:xfrm>
            <a:off x="1128117" y="4209011"/>
            <a:ext cx="4096621" cy="25034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45 IXPs in 32 Countries or 113% increase since 2008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Total Traffic exchanged at African IXPs &gt;400Gbps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More IXPs in West &amp; Central Africa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Data shows more cross-border interconnection/peering in East and Southern Africa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 bwMode="gray">
          <a:xfrm>
            <a:off x="9403416" y="6366190"/>
            <a:ext cx="27885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>
                <a:solidFill>
                  <a:srgbClr val="7E245C"/>
                </a:solidFill>
              </a:rPr>
              <a:t>Source: </a:t>
            </a:r>
            <a:r>
              <a:rPr lang="en-US" b="1" dirty="0" err="1">
                <a:solidFill>
                  <a:srgbClr val="7E245C"/>
                </a:solidFill>
              </a:rPr>
              <a:t>www.af-ix.net</a:t>
            </a:r>
            <a:endParaRPr lang="en-US" b="1" dirty="0">
              <a:solidFill>
                <a:srgbClr val="7E2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0B7A94-2E60-B945-BFFB-0A4C7E4E529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9FE3E-2778-D640-93BF-B187C7CA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" y="0"/>
            <a:ext cx="121343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F6690-D305-7646-852A-F44DE39A7778}"/>
              </a:ext>
            </a:extLst>
          </p:cNvPr>
          <p:cNvSpPr txBox="1"/>
          <p:nvPr/>
        </p:nvSpPr>
        <p:spPr>
          <a:xfrm>
            <a:off x="8614541" y="6515100"/>
            <a:ext cx="335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Source: </a:t>
            </a:r>
            <a:r>
              <a:rPr lang="en-US" b="1" dirty="0" err="1">
                <a:solidFill>
                  <a:srgbClr val="00B0F0"/>
                </a:solidFill>
              </a:rPr>
              <a:t>Telegeography</a:t>
            </a:r>
            <a:r>
              <a:rPr lang="en-US" b="1" dirty="0">
                <a:solidFill>
                  <a:srgbClr val="00B0F0"/>
                </a:solidFill>
              </a:rPr>
              <a:t> AfPIF-10</a:t>
            </a:r>
          </a:p>
        </p:txBody>
      </p:sp>
    </p:spTree>
    <p:extLst>
      <p:ext uri="{BB962C8B-B14F-4D97-AF65-F5344CB8AC3E}">
        <p14:creationId xmlns:p14="http://schemas.microsoft.com/office/powerpoint/2010/main" val="403815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C9060C-0681-434C-B0C8-31CC9E74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Infrastructure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0F237-BB79-3041-BB4B-5B9FF00E5D1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32A689-7C6A-704C-B213-4447F798BD2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40583" y="1572769"/>
            <a:ext cx="5411788" cy="46446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Carrier neutral data </a:t>
            </a:r>
            <a:r>
              <a:rPr lang="en-US" dirty="0" err="1"/>
              <a:t>centres</a:t>
            </a:r>
            <a:r>
              <a:rPr lang="en-US" dirty="0"/>
              <a:t> (DCs) are key for the development of the local interconnection ecosystem </a:t>
            </a:r>
          </a:p>
          <a:p>
            <a:pPr marL="628650" lvl="1" indent="-342900"/>
            <a:r>
              <a:rPr lang="en-US" dirty="0"/>
              <a:t>DCs are ideal locations for public (IXP) and private interconnection (PNI)</a:t>
            </a:r>
          </a:p>
          <a:p>
            <a:pPr marL="628650" lvl="1" indent="-342900"/>
            <a:r>
              <a:rPr lang="en-US" dirty="0"/>
              <a:t>DCs facilitate local hosting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limited carrier neutral capacity available in Africa</a:t>
            </a:r>
          </a:p>
          <a:p>
            <a:pPr marL="628650" lvl="1" indent="-342900"/>
            <a:r>
              <a:rPr lang="en-US" dirty="0"/>
              <a:t>Majority of the white space is in South Africa</a:t>
            </a:r>
          </a:p>
          <a:p>
            <a:pPr marL="628650" lvl="1" indent="-342900"/>
            <a:r>
              <a:rPr lang="en-US" dirty="0"/>
              <a:t>Kenya, Nigeria, Djibouti and Morocco are upcoming with DC investments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Carrier neutral DCs emerge as a result of favorable market environment </a:t>
            </a:r>
            <a:r>
              <a:rPr lang="en-US" dirty="0" err="1"/>
              <a:t>i.e</a:t>
            </a:r>
            <a:r>
              <a:rPr lang="en-US" dirty="0"/>
              <a:t> competitive terrestrial </a:t>
            </a:r>
            <a:r>
              <a:rPr lang="en-US" dirty="0" err="1"/>
              <a:t>fibre</a:t>
            </a:r>
            <a:r>
              <a:rPr lang="en-US" dirty="0"/>
              <a:t>, competing networks, an IXP,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0F0D6D6-3BE0-ED41-86E3-105B78D8DF0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6981" r="16981"/>
          <a:stretch>
            <a:fillRect/>
          </a:stretch>
        </p:blipFill>
        <p:spPr>
          <a:xfrm>
            <a:off x="6699335" y="567101"/>
            <a:ext cx="4962440" cy="5650272"/>
          </a:xfrm>
        </p:spPr>
      </p:pic>
    </p:spTree>
    <p:extLst>
      <p:ext uri="{BB962C8B-B14F-4D97-AF65-F5344CB8AC3E}">
        <p14:creationId xmlns:p14="http://schemas.microsoft.com/office/powerpoint/2010/main" val="40450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3DE3A-0733-CF4B-9CF9-F37AB832B5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4861B-A021-E04B-B872-E8E62739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" y="0"/>
            <a:ext cx="121343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F3E0C-22AD-004E-85F0-1FEF31C95E2B}"/>
              </a:ext>
            </a:extLst>
          </p:cNvPr>
          <p:cNvSpPr txBox="1"/>
          <p:nvPr/>
        </p:nvSpPr>
        <p:spPr>
          <a:xfrm>
            <a:off x="8614541" y="6531864"/>
            <a:ext cx="335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Source: </a:t>
            </a:r>
            <a:r>
              <a:rPr lang="en-US" b="1" dirty="0" err="1">
                <a:solidFill>
                  <a:srgbClr val="00B0F0"/>
                </a:solidFill>
              </a:rPr>
              <a:t>Telegeography</a:t>
            </a:r>
            <a:r>
              <a:rPr lang="en-US" b="1" dirty="0">
                <a:solidFill>
                  <a:srgbClr val="00B0F0"/>
                </a:solidFill>
              </a:rPr>
              <a:t> AfPIF-10</a:t>
            </a:r>
          </a:p>
        </p:txBody>
      </p:sp>
    </p:spTree>
    <p:extLst>
      <p:ext uri="{BB962C8B-B14F-4D97-AF65-F5344CB8AC3E}">
        <p14:creationId xmlns:p14="http://schemas.microsoft.com/office/powerpoint/2010/main" val="424593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D1527-54C0-8346-ABA4-A67D721555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2063"/>
            <a:ext cx="2743200" cy="173037"/>
          </a:xfrm>
        </p:spPr>
        <p:txBody>
          <a:bodyPr/>
          <a:lstStyle/>
          <a:p>
            <a:fld id="{CCDABA1C-85D1-6744-9CD8-5016CC11459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B4944-49AC-974B-839B-D7E42A9384A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2272" y="2146237"/>
            <a:ext cx="11271504" cy="316947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How much should I pay for broadband access ?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43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E1CF6-54E8-4A41-B087-621F1D84BE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9D82D-5E71-E84B-8D43-C2E2779D4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" y="0"/>
            <a:ext cx="121343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65BAB-018A-2040-BD2C-CECD9410A954}"/>
              </a:ext>
            </a:extLst>
          </p:cNvPr>
          <p:cNvSpPr txBox="1"/>
          <p:nvPr/>
        </p:nvSpPr>
        <p:spPr>
          <a:xfrm>
            <a:off x="8712077" y="6515100"/>
            <a:ext cx="335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Source: </a:t>
            </a:r>
            <a:r>
              <a:rPr lang="en-US" b="1" dirty="0" err="1">
                <a:solidFill>
                  <a:srgbClr val="00B0F0"/>
                </a:solidFill>
              </a:rPr>
              <a:t>Telegeography</a:t>
            </a:r>
            <a:r>
              <a:rPr lang="en-US" b="1" dirty="0">
                <a:solidFill>
                  <a:srgbClr val="00B0F0"/>
                </a:solidFill>
              </a:rPr>
              <a:t> AfPIF-10</a:t>
            </a:r>
          </a:p>
        </p:txBody>
      </p:sp>
    </p:spTree>
    <p:extLst>
      <p:ext uri="{BB962C8B-B14F-4D97-AF65-F5344CB8AC3E}">
        <p14:creationId xmlns:p14="http://schemas.microsoft.com/office/powerpoint/2010/main" val="375501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Michuki Mwangi</a:t>
            </a:r>
          </a:p>
          <a:p>
            <a:pPr lvl="2"/>
            <a:r>
              <a:rPr lang="en-GB" dirty="0" err="1"/>
              <a:t>mwangi@isoc.org</a:t>
            </a:r>
            <a:endParaRPr lang="en-GB" dirty="0"/>
          </a:p>
          <a:p>
            <a:endParaRPr lang="en-GB" dirty="0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>
                <a:solidFill>
                  <a:schemeClr val="bg1"/>
                </a:solidFill>
              </a:rPr>
              <a:pPr/>
              <a:t>21</a:t>
            </a:fld>
            <a:endParaRPr lang="uk-UA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7A743-89BA-FA43-80B6-1BF9402592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E3DE1-4250-874F-B640-4C1E1240E569}"/>
              </a:ext>
            </a:extLst>
          </p:cNvPr>
          <p:cNvSpPr txBox="1"/>
          <p:nvPr/>
        </p:nvSpPr>
        <p:spPr>
          <a:xfrm>
            <a:off x="1914144" y="2511552"/>
            <a:ext cx="801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solidFill>
                  <a:schemeClr val="accent1"/>
                </a:solidFill>
              </a:rPr>
              <a:t>Proximity</a:t>
            </a:r>
          </a:p>
        </p:txBody>
      </p:sp>
    </p:spTree>
    <p:extLst>
      <p:ext uri="{BB962C8B-B14F-4D97-AF65-F5344CB8AC3E}">
        <p14:creationId xmlns:p14="http://schemas.microsoft.com/office/powerpoint/2010/main" val="64210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7">
            <a:extLst>
              <a:ext uri="{FF2B5EF4-FFF2-40B4-BE49-F238E27FC236}">
                <a16:creationId xmlns:a16="http://schemas.microsoft.com/office/drawing/2014/main" id="{3469692C-7DA6-C24F-AC6D-EF5F20230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Internet interconnection cash flow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0DC443B1-B8F5-4144-8D9F-A099FE8B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84112E-C7D4-4649-8E40-CF1502DC1FAD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ECA1D966-5404-FC46-81D3-F765FC60B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1" y="1906588"/>
            <a:ext cx="3870325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B1538609-3C56-1543-BDA2-FA96AEBCB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1906588"/>
            <a:ext cx="2039938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5">
            <a:extLst>
              <a:ext uri="{FF2B5EF4-FFF2-40B4-BE49-F238E27FC236}">
                <a16:creationId xmlns:a16="http://schemas.microsoft.com/office/drawing/2014/main" id="{36C10B44-54D6-454E-9D51-F9AAB8CE0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1" y="1906588"/>
            <a:ext cx="5699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6">
            <a:extLst>
              <a:ext uri="{FF2B5EF4-FFF2-40B4-BE49-F238E27FC236}">
                <a16:creationId xmlns:a16="http://schemas.microsoft.com/office/drawing/2014/main" id="{3136D97B-258E-E14B-BF23-8DFCF38D35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6389" y="1906588"/>
            <a:ext cx="3659187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>
            <a:extLst>
              <a:ext uri="{FF2B5EF4-FFF2-40B4-BE49-F238E27FC236}">
                <a16:creationId xmlns:a16="http://schemas.microsoft.com/office/drawing/2014/main" id="{514E2D2A-8F4A-9241-AFD0-8C578BD4B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4950" y="3201988"/>
            <a:ext cx="1830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>
            <a:extLst>
              <a:ext uri="{FF2B5EF4-FFF2-40B4-BE49-F238E27FC236}">
                <a16:creationId xmlns:a16="http://schemas.microsoft.com/office/drawing/2014/main" id="{863B2C85-7A24-3A4E-A648-52714A491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5339" y="1906588"/>
            <a:ext cx="1900237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9">
            <a:extLst>
              <a:ext uri="{FF2B5EF4-FFF2-40B4-BE49-F238E27FC236}">
                <a16:creationId xmlns:a16="http://schemas.microsoft.com/office/drawing/2014/main" id="{8BB42877-B36E-C945-8206-69FCB4EB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1525588"/>
            <a:ext cx="1477963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Global ISP</a:t>
            </a:r>
          </a:p>
        </p:txBody>
      </p:sp>
      <p:sp>
        <p:nvSpPr>
          <p:cNvPr id="18443" name="Oval 10">
            <a:extLst>
              <a:ext uri="{FF2B5EF4-FFF2-40B4-BE49-F238E27FC236}">
                <a16:creationId xmlns:a16="http://schemas.microsoft.com/office/drawing/2014/main" id="{A9045CE3-5E4A-D342-BDB6-4975EE0E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1" y="2819400"/>
            <a:ext cx="1476375" cy="839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Global ISP</a:t>
            </a:r>
          </a:p>
        </p:txBody>
      </p:sp>
      <p:sp>
        <p:nvSpPr>
          <p:cNvPr id="18444" name="Oval 11">
            <a:extLst>
              <a:ext uri="{FF2B5EF4-FFF2-40B4-BE49-F238E27FC236}">
                <a16:creationId xmlns:a16="http://schemas.microsoft.com/office/drawing/2014/main" id="{91149F11-962D-0A4C-9A86-BD8E673C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2819400"/>
            <a:ext cx="1476375" cy="839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Global ISP</a:t>
            </a:r>
          </a:p>
        </p:txBody>
      </p:sp>
      <p:sp>
        <p:nvSpPr>
          <p:cNvPr id="18445" name="Oval 12">
            <a:extLst>
              <a:ext uri="{FF2B5EF4-FFF2-40B4-BE49-F238E27FC236}">
                <a16:creationId xmlns:a16="http://schemas.microsoft.com/office/drawing/2014/main" id="{2AC34347-4D6D-4241-84AC-F4D2AFA61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464" y="1525588"/>
            <a:ext cx="1476375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Global ISP</a:t>
            </a:r>
          </a:p>
        </p:txBody>
      </p:sp>
      <p:sp>
        <p:nvSpPr>
          <p:cNvPr id="18446" name="Line 13">
            <a:extLst>
              <a:ext uri="{FF2B5EF4-FFF2-40B4-BE49-F238E27FC236}">
                <a16:creationId xmlns:a16="http://schemas.microsoft.com/office/drawing/2014/main" id="{BF49EE3B-E5AF-2D40-AEE6-8DDEE09859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2589" y="2363788"/>
            <a:ext cx="352425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>
            <a:extLst>
              <a:ext uri="{FF2B5EF4-FFF2-40B4-BE49-F238E27FC236}">
                <a16:creationId xmlns:a16="http://schemas.microsoft.com/office/drawing/2014/main" id="{EF979E2A-D9CB-7B47-B234-1D28BCF1C8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2589" y="3506788"/>
            <a:ext cx="190182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>
            <a:extLst>
              <a:ext uri="{FF2B5EF4-FFF2-40B4-BE49-F238E27FC236}">
                <a16:creationId xmlns:a16="http://schemas.microsoft.com/office/drawing/2014/main" id="{5DFA491C-49BE-3B4B-8483-8E7097F97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2588" y="4192588"/>
            <a:ext cx="2392362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AutoShape 16">
            <a:extLst>
              <a:ext uri="{FF2B5EF4-FFF2-40B4-BE49-F238E27FC236}">
                <a16:creationId xmlns:a16="http://schemas.microsoft.com/office/drawing/2014/main" id="{A61954B5-E4F7-6944-A647-E0F7F600B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9" y="1677988"/>
            <a:ext cx="352425" cy="5029200"/>
          </a:xfrm>
          <a:prstGeom prst="upArrow">
            <a:avLst>
              <a:gd name="adj1" fmla="val 50000"/>
              <a:gd name="adj2" fmla="val 356757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</a:p>
          <a:p>
            <a:pPr algn="ctr" eaLnBrk="1" hangingPunct="1"/>
            <a:r>
              <a:rPr lang="en-US" altLang="en-US" sz="1700">
                <a:solidFill>
                  <a:srgbClr val="79FE00"/>
                </a:solidFill>
              </a:rPr>
              <a:t>$</a:t>
            </a:r>
            <a:endParaRPr lang="en-US" altLang="en-US" sz="1700">
              <a:solidFill>
                <a:schemeClr val="accent2"/>
              </a:solidFill>
            </a:endParaRPr>
          </a:p>
        </p:txBody>
      </p:sp>
      <p:sp>
        <p:nvSpPr>
          <p:cNvPr id="18450" name="Line 17">
            <a:extLst>
              <a:ext uri="{FF2B5EF4-FFF2-40B4-BE49-F238E27FC236}">
                <a16:creationId xmlns:a16="http://schemas.microsoft.com/office/drawing/2014/main" id="{498D3D31-7F53-AF4E-833D-87DEDCEB4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2588" y="4573588"/>
            <a:ext cx="1268412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>
            <a:extLst>
              <a:ext uri="{FF2B5EF4-FFF2-40B4-BE49-F238E27FC236}">
                <a16:creationId xmlns:a16="http://schemas.microsoft.com/office/drawing/2014/main" id="{59425716-3303-DB46-87B7-94EDD041FA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192588"/>
            <a:ext cx="112395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19">
            <a:extLst>
              <a:ext uri="{FF2B5EF4-FFF2-40B4-BE49-F238E27FC236}">
                <a16:creationId xmlns:a16="http://schemas.microsoft.com/office/drawing/2014/main" id="{2FF62A29-D4B8-2841-BD14-3E44F872DF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4026" y="5183188"/>
            <a:ext cx="1196975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0">
            <a:extLst>
              <a:ext uri="{FF2B5EF4-FFF2-40B4-BE49-F238E27FC236}">
                <a16:creationId xmlns:a16="http://schemas.microsoft.com/office/drawing/2014/main" id="{A440254E-84FA-B942-9EAB-BBBE84827C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2589" y="5030788"/>
            <a:ext cx="71437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1">
            <a:extLst>
              <a:ext uri="{FF2B5EF4-FFF2-40B4-BE49-F238E27FC236}">
                <a16:creationId xmlns:a16="http://schemas.microsoft.com/office/drawing/2014/main" id="{30384B0C-D369-4D45-A99D-1529FC918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0850" y="5259388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2">
            <a:extLst>
              <a:ext uri="{FF2B5EF4-FFF2-40B4-BE49-F238E27FC236}">
                <a16:creationId xmlns:a16="http://schemas.microsoft.com/office/drawing/2014/main" id="{FEF67EC0-F052-564F-A689-2184A84C6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0850" y="4649788"/>
            <a:ext cx="84455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3">
            <a:extLst>
              <a:ext uri="{FF2B5EF4-FFF2-40B4-BE49-F238E27FC236}">
                <a16:creationId xmlns:a16="http://schemas.microsoft.com/office/drawing/2014/main" id="{DFF0D6D1-03CC-B14F-9EAD-C671E4B86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4950" y="365918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4">
            <a:extLst>
              <a:ext uri="{FF2B5EF4-FFF2-40B4-BE49-F238E27FC236}">
                <a16:creationId xmlns:a16="http://schemas.microsoft.com/office/drawing/2014/main" id="{C12CBF55-A31F-1041-B023-E2D4B0A5C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1" y="4192588"/>
            <a:ext cx="190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5">
            <a:extLst>
              <a:ext uri="{FF2B5EF4-FFF2-40B4-BE49-F238E27FC236}">
                <a16:creationId xmlns:a16="http://schemas.microsoft.com/office/drawing/2014/main" id="{03D7A06E-E4D5-854D-882F-1F7BA8A99D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6775" y="365918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6">
            <a:extLst>
              <a:ext uri="{FF2B5EF4-FFF2-40B4-BE49-F238E27FC236}">
                <a16:creationId xmlns:a16="http://schemas.microsoft.com/office/drawing/2014/main" id="{B9D75C07-46DC-F744-A12A-B0DBAF773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6775" y="2363788"/>
            <a:ext cx="16891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7">
            <a:extLst>
              <a:ext uri="{FF2B5EF4-FFF2-40B4-BE49-F238E27FC236}">
                <a16:creationId xmlns:a16="http://schemas.microsoft.com/office/drawing/2014/main" id="{B805605A-C13C-1C4E-ADF2-368C971EDF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6450" y="2363788"/>
            <a:ext cx="19685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8">
            <a:extLst>
              <a:ext uri="{FF2B5EF4-FFF2-40B4-BE49-F238E27FC236}">
                <a16:creationId xmlns:a16="http://schemas.microsoft.com/office/drawing/2014/main" id="{54844940-857F-0C43-A05A-D5AE2D2FB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1" y="4192588"/>
            <a:ext cx="3027363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29">
            <a:extLst>
              <a:ext uri="{FF2B5EF4-FFF2-40B4-BE49-F238E27FC236}">
                <a16:creationId xmlns:a16="http://schemas.microsoft.com/office/drawing/2014/main" id="{108C1D91-E947-BA44-911A-F7910931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6775" y="4192588"/>
            <a:ext cx="1125538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0">
            <a:extLst>
              <a:ext uri="{FF2B5EF4-FFF2-40B4-BE49-F238E27FC236}">
                <a16:creationId xmlns:a16="http://schemas.microsoft.com/office/drawing/2014/main" id="{EBA11107-304F-0246-BEF8-26417574D1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2314" y="4573588"/>
            <a:ext cx="1336675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1">
            <a:extLst>
              <a:ext uri="{FF2B5EF4-FFF2-40B4-BE49-F238E27FC236}">
                <a16:creationId xmlns:a16="http://schemas.microsoft.com/office/drawing/2014/main" id="{68579C99-8F08-C247-874E-AA3635E51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0851" y="4192588"/>
            <a:ext cx="2955925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2">
            <a:extLst>
              <a:ext uri="{FF2B5EF4-FFF2-40B4-BE49-F238E27FC236}">
                <a16:creationId xmlns:a16="http://schemas.microsoft.com/office/drawing/2014/main" id="{A068249C-6353-6442-A1E8-11A70AE885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0850" y="5183188"/>
            <a:ext cx="1125538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3">
            <a:extLst>
              <a:ext uri="{FF2B5EF4-FFF2-40B4-BE49-F238E27FC236}">
                <a16:creationId xmlns:a16="http://schemas.microsoft.com/office/drawing/2014/main" id="{4879CFED-6A63-9D4D-A83C-71CD2DE4D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5339" y="5259388"/>
            <a:ext cx="1127125" cy="379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4">
            <a:extLst>
              <a:ext uri="{FF2B5EF4-FFF2-40B4-BE49-F238E27FC236}">
                <a16:creationId xmlns:a16="http://schemas.microsoft.com/office/drawing/2014/main" id="{29A04B83-9492-154D-8C54-B5B4E9D39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42313" y="5259388"/>
            <a:ext cx="6985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5">
            <a:extLst>
              <a:ext uri="{FF2B5EF4-FFF2-40B4-BE49-F238E27FC236}">
                <a16:creationId xmlns:a16="http://schemas.microsoft.com/office/drawing/2014/main" id="{F5AD03F1-A8BA-3944-821D-7EB13A6528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42314" y="5259388"/>
            <a:ext cx="1406525" cy="379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6">
            <a:extLst>
              <a:ext uri="{FF2B5EF4-FFF2-40B4-BE49-F238E27FC236}">
                <a16:creationId xmlns:a16="http://schemas.microsoft.com/office/drawing/2014/main" id="{245C12CC-F62A-C04A-90DC-65A1ECFC8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6389" y="3506788"/>
            <a:ext cx="1266825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7">
            <a:extLst>
              <a:ext uri="{FF2B5EF4-FFF2-40B4-BE49-F238E27FC236}">
                <a16:creationId xmlns:a16="http://schemas.microsoft.com/office/drawing/2014/main" id="{6EF1E361-1CDB-1F41-8AE3-4BE66EDF35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08663" y="3506788"/>
            <a:ext cx="1408112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8">
            <a:extLst>
              <a:ext uri="{FF2B5EF4-FFF2-40B4-BE49-F238E27FC236}">
                <a16:creationId xmlns:a16="http://schemas.microsoft.com/office/drawing/2014/main" id="{1CB4BC2A-B1C4-6B4C-B00D-1A6DEC59CA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14950" y="4649788"/>
            <a:ext cx="71438" cy="989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39">
            <a:extLst>
              <a:ext uri="{FF2B5EF4-FFF2-40B4-BE49-F238E27FC236}">
                <a16:creationId xmlns:a16="http://schemas.microsoft.com/office/drawing/2014/main" id="{65FF133F-CCAF-AF46-AF01-A470E201A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6388" y="5638800"/>
            <a:ext cx="175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0">
            <a:extLst>
              <a:ext uri="{FF2B5EF4-FFF2-40B4-BE49-F238E27FC236}">
                <a16:creationId xmlns:a16="http://schemas.microsoft.com/office/drawing/2014/main" id="{68A5BC92-1340-3446-B2B9-05510F1C4E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45576" y="2363788"/>
            <a:ext cx="633413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1">
            <a:extLst>
              <a:ext uri="{FF2B5EF4-FFF2-40B4-BE49-F238E27FC236}">
                <a16:creationId xmlns:a16="http://schemas.microsoft.com/office/drawing/2014/main" id="{4619291D-41FB-8046-8ADD-83ADCF63F4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53376" y="3506788"/>
            <a:ext cx="1725613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2">
            <a:extLst>
              <a:ext uri="{FF2B5EF4-FFF2-40B4-BE49-F238E27FC236}">
                <a16:creationId xmlns:a16="http://schemas.microsoft.com/office/drawing/2014/main" id="{20C38513-4E7E-D146-901A-022500413B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8988" y="5030788"/>
            <a:ext cx="69850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3">
            <a:extLst>
              <a:ext uri="{FF2B5EF4-FFF2-40B4-BE49-F238E27FC236}">
                <a16:creationId xmlns:a16="http://schemas.microsoft.com/office/drawing/2014/main" id="{71995EB1-0B7B-4D42-829E-6774EF176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2164" y="5638800"/>
            <a:ext cx="1266825" cy="534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44">
            <a:extLst>
              <a:ext uri="{FF2B5EF4-FFF2-40B4-BE49-F238E27FC236}">
                <a16:creationId xmlns:a16="http://schemas.microsoft.com/office/drawing/2014/main" id="{EDBDC54C-D687-3F4D-9593-A5EE6769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4192588"/>
            <a:ext cx="1477962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Regional ISP</a:t>
            </a:r>
          </a:p>
        </p:txBody>
      </p:sp>
      <p:sp>
        <p:nvSpPr>
          <p:cNvPr id="18478" name="AutoShape 45">
            <a:extLst>
              <a:ext uri="{FF2B5EF4-FFF2-40B4-BE49-F238E27FC236}">
                <a16:creationId xmlns:a16="http://schemas.microsoft.com/office/drawing/2014/main" id="{A23E3045-81D2-4743-A89E-2B5919008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4" y="4954588"/>
            <a:ext cx="561975" cy="533400"/>
          </a:xfrm>
          <a:prstGeom prst="star8">
            <a:avLst>
              <a:gd name="adj" fmla="val 38250"/>
            </a:avLst>
          </a:prstGeom>
          <a:solidFill>
            <a:srgbClr val="79FE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/>
              <a:t>IXP</a:t>
            </a:r>
            <a:endParaRPr lang="en-US" altLang="en-US" sz="1700">
              <a:solidFill>
                <a:schemeClr val="accent2"/>
              </a:solidFill>
            </a:endParaRPr>
          </a:p>
        </p:txBody>
      </p:sp>
      <p:sp>
        <p:nvSpPr>
          <p:cNvPr id="18479" name="Oval 46">
            <a:extLst>
              <a:ext uri="{FF2B5EF4-FFF2-40B4-BE49-F238E27FC236}">
                <a16:creationId xmlns:a16="http://schemas.microsoft.com/office/drawing/2014/main" id="{473DE489-CE1E-3A4B-9A73-25F22357E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5335588"/>
            <a:ext cx="9144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00">
                <a:solidFill>
                  <a:schemeClr val="bg1"/>
                </a:solidFill>
              </a:rPr>
              <a:t>Access ISP</a:t>
            </a:r>
            <a:endParaRPr lang="en-US" altLang="en-US" sz="1700">
              <a:solidFill>
                <a:schemeClr val="bg1"/>
              </a:solidFill>
            </a:endParaRPr>
          </a:p>
        </p:txBody>
      </p:sp>
      <p:sp>
        <p:nvSpPr>
          <p:cNvPr id="18480" name="Oval 47">
            <a:extLst>
              <a:ext uri="{FF2B5EF4-FFF2-40B4-BE49-F238E27FC236}">
                <a16:creationId xmlns:a16="http://schemas.microsoft.com/office/drawing/2014/main" id="{37E9D83C-8E82-8549-BDAD-06396FC0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1" y="3811588"/>
            <a:ext cx="1476375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Regional ISP</a:t>
            </a:r>
          </a:p>
        </p:txBody>
      </p:sp>
      <p:sp>
        <p:nvSpPr>
          <p:cNvPr id="18481" name="Oval 48">
            <a:extLst>
              <a:ext uri="{FF2B5EF4-FFF2-40B4-BE49-F238E27FC236}">
                <a16:creationId xmlns:a16="http://schemas.microsoft.com/office/drawing/2014/main" id="{79CAA29F-438A-FB45-A3AC-D9CDDD23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3811588"/>
            <a:ext cx="1476375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Regional ISP</a:t>
            </a:r>
          </a:p>
        </p:txBody>
      </p:sp>
      <p:sp>
        <p:nvSpPr>
          <p:cNvPr id="18482" name="Oval 49">
            <a:extLst>
              <a:ext uri="{FF2B5EF4-FFF2-40B4-BE49-F238E27FC236}">
                <a16:creationId xmlns:a16="http://schemas.microsoft.com/office/drawing/2014/main" id="{ED19178D-445C-D64B-A9C4-4D211502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6" y="4192588"/>
            <a:ext cx="1476375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solidFill>
                  <a:schemeClr val="bg1"/>
                </a:solidFill>
              </a:rPr>
              <a:t>Regional ISP</a:t>
            </a:r>
          </a:p>
        </p:txBody>
      </p:sp>
      <p:sp>
        <p:nvSpPr>
          <p:cNvPr id="18483" name="AutoShape 50">
            <a:extLst>
              <a:ext uri="{FF2B5EF4-FFF2-40B4-BE49-F238E27FC236}">
                <a16:creationId xmlns:a16="http://schemas.microsoft.com/office/drawing/2014/main" id="{7D63D833-8FD0-EA45-AF3F-6043E7E5E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6" y="4954588"/>
            <a:ext cx="561975" cy="533400"/>
          </a:xfrm>
          <a:prstGeom prst="star8">
            <a:avLst>
              <a:gd name="adj" fmla="val 38250"/>
            </a:avLst>
          </a:prstGeom>
          <a:solidFill>
            <a:srgbClr val="79FE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/>
              <a:t>IXP</a:t>
            </a:r>
            <a:endParaRPr lang="en-US" altLang="en-US" sz="1700">
              <a:solidFill>
                <a:schemeClr val="accent2"/>
              </a:solidFill>
            </a:endParaRPr>
          </a:p>
        </p:txBody>
      </p:sp>
      <p:sp>
        <p:nvSpPr>
          <p:cNvPr id="18484" name="Oval 51">
            <a:extLst>
              <a:ext uri="{FF2B5EF4-FFF2-40B4-BE49-F238E27FC236}">
                <a16:creationId xmlns:a16="http://schemas.microsoft.com/office/drawing/2014/main" id="{7B568843-6517-914F-A034-D5476D1F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9" y="5907088"/>
            <a:ext cx="915987" cy="6080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00">
                <a:solidFill>
                  <a:schemeClr val="bg1"/>
                </a:solidFill>
              </a:rPr>
              <a:t>Access ISP</a:t>
            </a:r>
          </a:p>
        </p:txBody>
      </p:sp>
      <p:sp>
        <p:nvSpPr>
          <p:cNvPr id="18485" name="Oval 52">
            <a:extLst>
              <a:ext uri="{FF2B5EF4-FFF2-40B4-BE49-F238E27FC236}">
                <a16:creationId xmlns:a16="http://schemas.microsoft.com/office/drawing/2014/main" id="{0594D323-3345-5947-B6AE-8F0DB1C2C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5335588"/>
            <a:ext cx="9144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00">
                <a:solidFill>
                  <a:schemeClr val="bg1"/>
                </a:solidFill>
              </a:rPr>
              <a:t>Access ISP</a:t>
            </a:r>
          </a:p>
        </p:txBody>
      </p:sp>
      <p:sp>
        <p:nvSpPr>
          <p:cNvPr id="18486" name="Oval 53">
            <a:extLst>
              <a:ext uri="{FF2B5EF4-FFF2-40B4-BE49-F238E27FC236}">
                <a16:creationId xmlns:a16="http://schemas.microsoft.com/office/drawing/2014/main" id="{545C1D45-CFE9-7C40-BAD6-1C2E38FE8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5335588"/>
            <a:ext cx="915987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00">
                <a:solidFill>
                  <a:schemeClr val="bg1"/>
                </a:solidFill>
              </a:rPr>
              <a:t>Access ISP</a:t>
            </a:r>
          </a:p>
        </p:txBody>
      </p:sp>
      <p:sp>
        <p:nvSpPr>
          <p:cNvPr id="18487" name="Oval 54">
            <a:extLst>
              <a:ext uri="{FF2B5EF4-FFF2-40B4-BE49-F238E27FC236}">
                <a16:creationId xmlns:a16="http://schemas.microsoft.com/office/drawing/2014/main" id="{BB671B64-B599-B348-BCC0-F0B4A36A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5907088"/>
            <a:ext cx="914400" cy="6080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00">
                <a:solidFill>
                  <a:schemeClr val="bg1"/>
                </a:solidFill>
              </a:rPr>
              <a:t>Access ISP</a:t>
            </a:r>
          </a:p>
        </p:txBody>
      </p:sp>
      <p:sp>
        <p:nvSpPr>
          <p:cNvPr id="18488" name="Oval 55">
            <a:extLst>
              <a:ext uri="{FF2B5EF4-FFF2-40B4-BE49-F238E27FC236}">
                <a16:creationId xmlns:a16="http://schemas.microsoft.com/office/drawing/2014/main" id="{22ACBD57-C9EC-9043-BDFE-8F46B073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3" y="5335588"/>
            <a:ext cx="9144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7293" tIns="43646" rIns="87293" bIns="43646" anchor="ctr"/>
          <a:lstStyle>
            <a:lvl1pPr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731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00">
                <a:solidFill>
                  <a:schemeClr val="bg1"/>
                </a:solidFill>
              </a:rPr>
              <a:t>Access ISP</a:t>
            </a:r>
          </a:p>
        </p:txBody>
      </p:sp>
    </p:spTree>
    <p:extLst>
      <p:ext uri="{BB962C8B-B14F-4D97-AF65-F5344CB8AC3E}">
        <p14:creationId xmlns:p14="http://schemas.microsoft.com/office/powerpoint/2010/main" val="360054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7" y="1429092"/>
            <a:ext cx="7508947" cy="53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93810" y="89311"/>
            <a:ext cx="7804383" cy="151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5pPr>
            <a:lvl6pPr marL="2514600" indent="-228600" algn="ctr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6pPr>
            <a:lvl7pPr marL="2971800" indent="-228600" algn="ctr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7pPr>
            <a:lvl8pPr marL="3429000" indent="-228600" algn="ctr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8pPr>
            <a:lvl9pPr marL="3886200" indent="-228600" algn="ctr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82613" algn="l"/>
                <a:tab pos="1166813" algn="l"/>
                <a:tab pos="1751013" algn="l"/>
                <a:tab pos="2335213" algn="l"/>
                <a:tab pos="2919413" algn="l"/>
                <a:tab pos="3503613" algn="l"/>
                <a:tab pos="4087813" algn="l"/>
                <a:tab pos="4672013" algn="l"/>
                <a:tab pos="5257800" algn="l"/>
                <a:tab pos="5840413" algn="l"/>
                <a:tab pos="6424613" algn="l"/>
                <a:tab pos="7008813" algn="l"/>
                <a:tab pos="7593013" algn="l"/>
                <a:tab pos="8177213" algn="l"/>
                <a:tab pos="8761413" algn="l"/>
                <a:tab pos="9345613" algn="l"/>
                <a:tab pos="9929813" algn="l"/>
                <a:tab pos="10515600" algn="l"/>
                <a:tab pos="10972800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700" b="1" dirty="0"/>
              <a:t>The Virtuous Cycle</a:t>
            </a:r>
          </a:p>
        </p:txBody>
      </p:sp>
    </p:spTree>
    <p:extLst>
      <p:ext uri="{BB962C8B-B14F-4D97-AF65-F5344CB8AC3E}">
        <p14:creationId xmlns:p14="http://schemas.microsoft.com/office/powerpoint/2010/main" val="934725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3794114-4F48-EF4E-A251-A1CF04FD7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738289-BE8A-E74A-8AAA-F4EE61507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Proximity factors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30E51-CA27-7749-99DE-198E4AD24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ABA1C-85D1-6744-9CD8-5016CC11459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1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E5C34C09-24FE-5F43-A5E7-55DEF4F29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406901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1"/>
              <a:t>INTERNET TRANSIT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BA93710-CAB3-7948-AE42-31CFE1E1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2906714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en-US" sz="2000">
                <a:solidFill>
                  <a:srgbClr val="898989"/>
                </a:solidFill>
              </a:rPr>
              <a:t>Connecting to the Edge of the Internet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C81314AF-7EAB-6240-8A66-4CD69A7E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E8AF3CD-9848-2D42-A83A-CECC0D5CF085}" type="slidenum">
              <a:rPr lang="en-US" alt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9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B4D3FEC4-7D61-2B4A-B99A-0A35FFA89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 b="1"/>
              <a:t>Internet Transit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BE9A8A39-7B0C-8B4C-80AC-C3825435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"/>
            </a:pPr>
            <a:r>
              <a:rPr lang="en-US" altLang="en-US" sz="3200" b="1"/>
              <a:t>Definition</a:t>
            </a:r>
            <a:r>
              <a:rPr lang="en-US" altLang="en-US" sz="3200"/>
              <a:t>: </a:t>
            </a:r>
            <a:r>
              <a:rPr lang="en-US" altLang="en-US" sz="3200" b="1"/>
              <a:t>Internet Transit</a:t>
            </a:r>
            <a:r>
              <a:rPr lang="en-US" altLang="en-US" sz="3200"/>
              <a:t> is the business relationship whereby an entity provides (usually sells) access to the Internet.</a:t>
            </a:r>
          </a:p>
          <a:p>
            <a:pPr marL="342900">
              <a:lnSpc>
                <a:spcPct val="90000"/>
              </a:lnSpc>
              <a:spcBef>
                <a:spcPts val="800"/>
              </a:spcBef>
            </a:pPr>
            <a:endParaRPr lang="en-US" altLang="en-US" sz="3200"/>
          </a:p>
          <a:p>
            <a:pPr marL="342900">
              <a:lnSpc>
                <a:spcPct val="90000"/>
              </a:lnSpc>
              <a:spcBef>
                <a:spcPts val="800"/>
              </a:spcBef>
            </a:pPr>
            <a:r>
              <a:rPr lang="en-US" altLang="en-US" sz="3200"/>
              <a:t>				"</a:t>
            </a:r>
            <a:r>
              <a:rPr lang="en-US" altLang="en-US" sz="3200" b="1"/>
              <a:t>Internet </a:t>
            </a:r>
            <a:r>
              <a:rPr lang="en-US" altLang="en-US" sz="3200" b="1">
                <a:latin typeface="Wingdings" pitchFamily="2" charset="2"/>
              </a:rPr>
              <a:t></a:t>
            </a:r>
            <a:r>
              <a:rPr lang="en-US" altLang="en-US" sz="3200" b="1"/>
              <a:t> this way</a:t>
            </a:r>
            <a:r>
              <a:rPr lang="en-GB" altLang="en-US" sz="3200"/>
              <a:t>”</a:t>
            </a:r>
          </a:p>
          <a:p>
            <a:pPr marL="342900">
              <a:lnSpc>
                <a:spcPct val="90000"/>
              </a:lnSpc>
              <a:spcBef>
                <a:spcPts val="800"/>
              </a:spcBef>
            </a:pPr>
            <a:endParaRPr lang="en-US" altLang="en-US" sz="3200"/>
          </a:p>
          <a:p>
            <a:pPr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"/>
            </a:pPr>
            <a:r>
              <a:rPr lang="en-US" altLang="en-US" sz="3200" b="1"/>
              <a:t>Definition</a:t>
            </a:r>
            <a:r>
              <a:rPr lang="en-US" altLang="en-US" sz="3200"/>
              <a:t>: An </a:t>
            </a:r>
            <a:r>
              <a:rPr lang="en-US" altLang="en-US" sz="3200" b="1"/>
              <a:t>Internet Service Providers (ISP)</a:t>
            </a:r>
            <a:r>
              <a:rPr lang="en-US" altLang="en-US" sz="3200"/>
              <a:t>, also called a </a:t>
            </a:r>
            <a:r>
              <a:rPr lang="en-GB" altLang="en-US" sz="3200"/>
              <a:t>“</a:t>
            </a:r>
            <a:r>
              <a:rPr lang="en-US" altLang="en-US" sz="3200"/>
              <a:t>Transit Provider</a:t>
            </a:r>
            <a:r>
              <a:rPr lang="en-GB" altLang="en-US" sz="3200"/>
              <a:t>”</a:t>
            </a:r>
            <a:r>
              <a:rPr lang="en-US" altLang="en-US" sz="3200"/>
              <a:t>, is an entity that sells access to the Internet.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1D9F8FD-4ABF-CC48-B2DB-2541537D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6B775C8-6A42-A649-9528-C3B6009189D9}" type="slidenum">
              <a:rPr lang="en-US" alt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2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BB6B0544-D165-A141-97C8-2FC174A4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b="1" dirty="0"/>
              <a:t>Internet transit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39BF3E5A-C409-C742-B372-A9141F814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0020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F1273BE9-D932-5048-A111-91839AD4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21" y="1771651"/>
            <a:ext cx="61087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9B9E9E37-61D5-6C49-A5CD-4227BEE2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239463-6285-BF45-A4A6-CCAB266E796A}" type="slidenum">
              <a:rPr lang="en-US" alt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23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0 Master-Blu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PPT Template_Blue" id="{D6864EE7-BA28-B44C-9504-A65259435A6D}" vid="{50588A49-B57E-E647-A356-8FD32BF26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Master-Blue</Template>
  <TotalTime>9735</TotalTime>
  <Words>547</Words>
  <Application>Microsoft Macintosh PowerPoint</Application>
  <PresentationFormat>Widescreen</PresentationFormat>
  <Paragraphs>130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Helvetica Light</vt:lpstr>
      <vt:lpstr>Hind Light</vt:lpstr>
      <vt:lpstr>Hind Medium</vt:lpstr>
      <vt:lpstr>Times New Roman</vt:lpstr>
      <vt:lpstr>Wingdings</vt:lpstr>
      <vt:lpstr>2020 Master-Blue</vt:lpstr>
      <vt:lpstr>Africa Interconnection Economics</vt:lpstr>
      <vt:lpstr>PowerPoint Presentation</vt:lpstr>
      <vt:lpstr>PowerPoint Presentation</vt:lpstr>
      <vt:lpstr>Internet interconnection cash flow</vt:lpstr>
      <vt:lpstr>PowerPoint Presentation</vt:lpstr>
      <vt:lpstr>Proximity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Exchange Points (IXPs)</vt:lpstr>
      <vt:lpstr>Resolving Proximity</vt:lpstr>
      <vt:lpstr>PowerPoint Presentation</vt:lpstr>
      <vt:lpstr>PowerPoint Presentation</vt:lpstr>
      <vt:lpstr>PowerPoint Presentation</vt:lpstr>
      <vt:lpstr>Hosting Infrastructure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Infrastructure &amp; Community  Development Project</dc:title>
  <dc:creator>Michuki Mwangi</dc:creator>
  <cp:lastModifiedBy>Michuki Mwangi</cp:lastModifiedBy>
  <cp:revision>71</cp:revision>
  <cp:lastPrinted>2016-06-14T17:50:38Z</cp:lastPrinted>
  <dcterms:created xsi:type="dcterms:W3CDTF">2020-02-12T11:18:07Z</dcterms:created>
  <dcterms:modified xsi:type="dcterms:W3CDTF">2020-03-03T12:10:43Z</dcterms:modified>
</cp:coreProperties>
</file>