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4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R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50137-041A-7049-93A5-C9C5A14809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6904DF-7DB2-244E-8C47-DEC511753B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96145-C9C6-A943-8840-251C8E40E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20530-7FAD-474F-B3F1-684B9663E3F3}" type="datetimeFigureOut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A50C6-D855-054B-836F-3FA157E5B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5D5C5-F2DF-A640-9B38-09705E3F1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FA5B1-9865-454D-841E-0138B3E6A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964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66449-9C44-A345-92BE-8AF453C35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24DD7B-92AA-214C-A5A3-34150BB5B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A844A-879C-1D4C-B08B-475E2F3F5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20530-7FAD-474F-B3F1-684B9663E3F3}" type="datetimeFigureOut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79C7A5-D5D8-394F-92EC-610D2121D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F3E55-3123-564D-ABAD-D49F792D5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FA5B1-9865-454D-841E-0138B3E6A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11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4377C0-C196-8642-ADB9-2541E30257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9FEFAE-65E2-9642-BBDA-0CF01DAAAA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265E8-A027-ED40-BA71-57EA6D857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20530-7FAD-474F-B3F1-684B9663E3F3}" type="datetimeFigureOut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FEEB3-B33D-B84E-B4B3-9307A50CE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B1C47-90E3-3B43-A273-0FCB6DC52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FA5B1-9865-454D-841E-0138B3E6A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94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993AF-6628-1D46-A0A3-61F808120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0F37E-E867-B84D-9DD1-81AC5988A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545EB-FE79-4149-A5FB-F3D68ABB3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20530-7FAD-474F-B3F1-684B9663E3F3}" type="datetimeFigureOut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77520-8B32-5940-9FE1-94279606A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38576-6A2C-3343-952F-C4F666AB1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FA5B1-9865-454D-841E-0138B3E6A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57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1F83D-C83A-C24A-B6B9-56BC71150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49CD5-10A5-4F45-8E50-844E470E8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69BBC-F450-EA48-BCF4-C66B9361B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20530-7FAD-474F-B3F1-684B9663E3F3}" type="datetimeFigureOut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E1D46-94E5-CA49-9764-10743C693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9FC76-CEC0-2D45-90A2-AFE397F8C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FA5B1-9865-454D-841E-0138B3E6A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4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D044B-E4E2-AC4E-8968-EF4147950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9DC7E-3033-844C-9EF3-612F636F2D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42C8F8-E30B-0940-A7E7-705D1221ED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494AD1-7140-5340-BCE0-6E2C4D183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20530-7FAD-474F-B3F1-684B9663E3F3}" type="datetimeFigureOut">
              <a:rPr lang="en-US" smtClean="0"/>
              <a:t>3/5/20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2E6D14-EE8B-2D46-A683-AB96206BF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9356E-FEAB-F344-B1E1-39F63E592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FA5B1-9865-454D-841E-0138B3E6A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22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FDC4E-77DC-594D-A50A-32B90B363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1659B0-E6E9-5D45-A611-54271D3C24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9DE57-8521-3B42-83A9-6926EEC4B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A5F433-85F8-1F4C-ABCF-10F230A731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9F85AE-1C68-4D43-901E-304A914F7C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577374-F845-644D-B01C-B6524837D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20530-7FAD-474F-B3F1-684B9663E3F3}" type="datetimeFigureOut">
              <a:rPr lang="en-US" smtClean="0"/>
              <a:t>3/5/20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457DF4-6051-274F-98D3-8EA37F7B7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74AC6F-F5C3-EB46-BD3C-E69E2B240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FA5B1-9865-454D-841E-0138B3E6A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54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2B323-62A5-D648-B691-8A7897F3E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B86796-722B-E744-BE8C-61F461505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20530-7FAD-474F-B3F1-684B9663E3F3}" type="datetimeFigureOut">
              <a:rPr lang="en-US" smtClean="0"/>
              <a:t>3/5/20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58C686-4C3D-214D-A053-5102CF46C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EC6AE6-CF70-3142-85E1-1E976430B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FA5B1-9865-454D-841E-0138B3E6A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98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5CFE16-0FCD-3E45-B346-629E81C90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20530-7FAD-474F-B3F1-684B9663E3F3}" type="datetimeFigureOut">
              <a:rPr lang="en-US" smtClean="0"/>
              <a:t>3/5/20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8B972B-DD34-1C48-ACC7-E686AFA1D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E38D06-DA51-E246-B778-4B3EA066C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FA5B1-9865-454D-841E-0138B3E6A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13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3AB09-5688-2A4F-B16F-1BFD49FB0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346A1-954B-5343-842B-5AEB82DF1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4EC2BD-C6AC-A245-B01F-90C1007B1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846765-80A3-2D4C-982B-3FD674B70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20530-7FAD-474F-B3F1-684B9663E3F3}" type="datetimeFigureOut">
              <a:rPr lang="en-US" smtClean="0"/>
              <a:t>3/5/20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F546E6-3B92-D147-B9E6-981F88AC0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CFBBDD-BC28-DE4E-B6BF-9D6B1AAF8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FA5B1-9865-454D-841E-0138B3E6A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599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0FAC9-EF3A-B84B-85E7-F683D80AF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86E928-3CA8-6149-8D87-13EE99455E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04427C-6510-4D4C-A02B-B30BB9C559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F9841F-1BD1-7E4C-8C77-513A346DF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20530-7FAD-474F-B3F1-684B9663E3F3}" type="datetimeFigureOut">
              <a:rPr lang="en-US" smtClean="0"/>
              <a:t>3/5/20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92CD12-7D8F-D34E-96E4-E0F211F0A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9C8C0A-DB3D-5B4C-9A7C-DFB12CD95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FA5B1-9865-454D-841E-0138B3E6A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0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017EC7-E8F4-504C-869C-8F32904D5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E75E26-F224-1049-B26C-32B59EED6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69CD9-E816-B54E-A6C5-8E96D36CBC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20530-7FAD-474F-B3F1-684B9663E3F3}" type="datetimeFigureOut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6221F-BBED-694D-A967-58CB216736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E6EA2-C933-8944-BC81-8B844A92ED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FA5B1-9865-454D-841E-0138B3E6A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80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AAB39-2D1B-A043-809C-37FD8CE01A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Technical Track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7FF6B3-F903-AA45-AE07-27DC9B7592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Ethiopia Internet Development Conference – March 4, 2020</a:t>
            </a:r>
          </a:p>
          <a:p>
            <a:r>
              <a:rPr lang="en-US" dirty="0"/>
              <a:t>March 3-5, 2020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38CB40-25D3-2742-A6E4-363418145B48}"/>
              </a:ext>
            </a:extLst>
          </p:cNvPr>
          <p:cNvSpPr txBox="1"/>
          <p:nvPr/>
        </p:nvSpPr>
        <p:spPr>
          <a:xfrm>
            <a:off x="4078428" y="4782207"/>
            <a:ext cx="4035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Moderator: Ghislain Nkeramugaba - ISOC</a:t>
            </a:r>
          </a:p>
        </p:txBody>
      </p:sp>
    </p:spTree>
    <p:extLst>
      <p:ext uri="{BB962C8B-B14F-4D97-AF65-F5344CB8AC3E}">
        <p14:creationId xmlns:p14="http://schemas.microsoft.com/office/powerpoint/2010/main" val="3955836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1C714-304B-574B-9503-EDAB124FD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focus areas… not to forget!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DC473-4FC7-B14D-B5C1-583F233FC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Last mile infrastructure;</a:t>
            </a:r>
          </a:p>
          <a:p>
            <a:r>
              <a:rPr lang="en-US" dirty="0">
                <a:solidFill>
                  <a:srgbClr val="0070C0"/>
                </a:solidFill>
              </a:rPr>
              <a:t>Core backbone and Optical infrastructure;</a:t>
            </a:r>
          </a:p>
          <a:p>
            <a:r>
              <a:rPr lang="en-US" dirty="0">
                <a:solidFill>
                  <a:srgbClr val="0070C0"/>
                </a:solidFill>
              </a:rPr>
              <a:t>Local IXP and regional &amp; global internet;</a:t>
            </a:r>
          </a:p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Datacenter and local web hosting services;</a:t>
            </a:r>
          </a:p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Increasing engineering skill set that can develop and operate the various layers of the internet infrastructure;</a:t>
            </a:r>
          </a:p>
          <a:p>
            <a:r>
              <a:rPr lang="en-US" dirty="0">
                <a:solidFill>
                  <a:srgbClr val="0070C0"/>
                </a:solidFill>
              </a:rPr>
              <a:t>Increase R&amp;D capability;</a:t>
            </a:r>
          </a:p>
        </p:txBody>
      </p:sp>
    </p:spTree>
    <p:extLst>
      <p:ext uri="{BB962C8B-B14F-4D97-AF65-F5344CB8AC3E}">
        <p14:creationId xmlns:p14="http://schemas.microsoft.com/office/powerpoint/2010/main" val="2400925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19CE03-8361-D945-8141-7CFA442ADFC1}"/>
              </a:ext>
            </a:extLst>
          </p:cNvPr>
          <p:cNvSpPr txBox="1"/>
          <p:nvPr/>
        </p:nvSpPr>
        <p:spPr>
          <a:xfrm>
            <a:off x="4319752" y="1954924"/>
            <a:ext cx="34579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4B4608-F9F8-EC43-A3C6-48673EC54506}"/>
              </a:ext>
            </a:extLst>
          </p:cNvPr>
          <p:cNvSpPr txBox="1"/>
          <p:nvPr/>
        </p:nvSpPr>
        <p:spPr>
          <a:xfrm>
            <a:off x="4078428" y="4782207"/>
            <a:ext cx="4035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Moderator: Ghislain Nkeramugaba - ISOC</a:t>
            </a:r>
          </a:p>
        </p:txBody>
      </p:sp>
    </p:spTree>
    <p:extLst>
      <p:ext uri="{BB962C8B-B14F-4D97-AF65-F5344CB8AC3E}">
        <p14:creationId xmlns:p14="http://schemas.microsoft.com/office/powerpoint/2010/main" val="486241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E8E9F-BAA1-0548-A90B-521F052F0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Track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AB6A0-9749-264A-B569-0C9B48E2D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There are a whole multitude of players that designs, deploy and operate all the different parts &amp; systems that make up the interconnected network of networks that we call the internet.</a:t>
            </a:r>
          </a:p>
          <a:p>
            <a:pPr marL="0" indent="0" algn="just">
              <a:buNone/>
            </a:pPr>
            <a:r>
              <a:rPr lang="en-US" dirty="0"/>
              <a:t>The Technical Track session will try to identify and categorize technical areas that are challenging to develop internet infrastructure in the country</a:t>
            </a:r>
          </a:p>
        </p:txBody>
      </p:sp>
    </p:spTree>
    <p:extLst>
      <p:ext uri="{BB962C8B-B14F-4D97-AF65-F5344CB8AC3E}">
        <p14:creationId xmlns:p14="http://schemas.microsoft.com/office/powerpoint/2010/main" val="2492678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D96AF-0948-D247-9617-60842238B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panelists…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B8FA1-05A7-9A4B-9268-3F94051DC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Meried Bekele, IE Networks;</a:t>
            </a:r>
          </a:p>
          <a:p>
            <a:r>
              <a:rPr lang="en-US" dirty="0"/>
              <a:t>Zelalem Assefa, EthERNet;</a:t>
            </a:r>
          </a:p>
          <a:p>
            <a:r>
              <a:rPr lang="en-US" dirty="0"/>
              <a:t>Dawit Birhanu, WebSprix;</a:t>
            </a:r>
          </a:p>
          <a:p>
            <a:r>
              <a:rPr lang="en-US" dirty="0"/>
              <a:t>Ben Ryall, Facebook.</a:t>
            </a:r>
          </a:p>
        </p:txBody>
      </p:sp>
    </p:spTree>
    <p:extLst>
      <p:ext uri="{BB962C8B-B14F-4D97-AF65-F5344CB8AC3E}">
        <p14:creationId xmlns:p14="http://schemas.microsoft.com/office/powerpoint/2010/main" val="3738820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1C714-304B-574B-9503-EDAB124FD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of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DC473-4FC7-B14D-B5C1-583F233FC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Last mile infrastructure;</a:t>
            </a:r>
          </a:p>
          <a:p>
            <a:r>
              <a:rPr lang="en-US" dirty="0"/>
              <a:t>Core backbone and Optical infrastructure;</a:t>
            </a:r>
          </a:p>
          <a:p>
            <a:r>
              <a:rPr lang="en-US" dirty="0"/>
              <a:t>Local IXP and regional &amp; global internet;</a:t>
            </a:r>
          </a:p>
          <a:p>
            <a:r>
              <a:rPr lang="en-US" dirty="0"/>
              <a:t>Datacenter and local web hosting services;</a:t>
            </a:r>
          </a:p>
          <a:p>
            <a:r>
              <a:rPr lang="en-US" dirty="0"/>
              <a:t>Increasing engineering skill set that can develop and operate the various layers of the internet infrastructure;</a:t>
            </a:r>
          </a:p>
          <a:p>
            <a:r>
              <a:rPr lang="en-US" dirty="0"/>
              <a:t>Increase R&amp;D capability;</a:t>
            </a:r>
          </a:p>
        </p:txBody>
      </p:sp>
    </p:spTree>
    <p:extLst>
      <p:ext uri="{BB962C8B-B14F-4D97-AF65-F5344CB8AC3E}">
        <p14:creationId xmlns:p14="http://schemas.microsoft.com/office/powerpoint/2010/main" val="3644544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1C714-304B-574B-9503-EDAB124FD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of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DC473-4FC7-B14D-B5C1-583F233FC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Last mile infrastructure;</a:t>
            </a:r>
          </a:p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Core backbone and Optical infrastructure;</a:t>
            </a:r>
          </a:p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Local IXP and regional &amp; global internet;</a:t>
            </a:r>
          </a:p>
          <a:p>
            <a:r>
              <a:rPr lang="en-US" dirty="0">
                <a:solidFill>
                  <a:srgbClr val="FF0000"/>
                </a:solidFill>
              </a:rPr>
              <a:t>Datacenter and local web hosting services;</a:t>
            </a:r>
          </a:p>
          <a:p>
            <a:r>
              <a:rPr lang="en-US" dirty="0">
                <a:solidFill>
                  <a:srgbClr val="FF0000"/>
                </a:solidFill>
              </a:rPr>
              <a:t>Increasing engineering skill set that can develop and operate the various layers of the internet infrastructure;</a:t>
            </a:r>
          </a:p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Increase R&amp;D capability;</a:t>
            </a:r>
          </a:p>
        </p:txBody>
      </p:sp>
    </p:spTree>
    <p:extLst>
      <p:ext uri="{BB962C8B-B14F-4D97-AF65-F5344CB8AC3E}">
        <p14:creationId xmlns:p14="http://schemas.microsoft.com/office/powerpoint/2010/main" val="2612581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615EB-3DE8-604C-A467-6BFDC0F7F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E3DC0C-23DD-A843-BC2C-804D7962FA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Technical Track – 2020 EIDC</a:t>
            </a:r>
          </a:p>
          <a:p>
            <a:r>
              <a:rPr lang="en-US" dirty="0"/>
              <a:t>March 4, 2020</a:t>
            </a:r>
          </a:p>
        </p:txBody>
      </p:sp>
    </p:spTree>
    <p:extLst>
      <p:ext uri="{BB962C8B-B14F-4D97-AF65-F5344CB8AC3E}">
        <p14:creationId xmlns:p14="http://schemas.microsoft.com/office/powerpoint/2010/main" val="2261585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FF09A-E1A1-D64E-8BD9-7B1F62FF9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mile infrastructure…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008AC-D665-4843-9902-8D4AE307F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Tax incentives </a:t>
            </a:r>
            <a:r>
              <a:rPr lang="en-US" dirty="0"/>
              <a:t>on devices needed on last mile infrastructure (access and other equipment in general);</a:t>
            </a:r>
          </a:p>
          <a:p>
            <a:r>
              <a:rPr lang="en-US" dirty="0"/>
              <a:t>Promoting </a:t>
            </a:r>
            <a:r>
              <a:rPr lang="en-US" b="1" dirty="0"/>
              <a:t>public Wi-Fi and telecenters </a:t>
            </a:r>
            <a:r>
              <a:rPr lang="en-US" dirty="0"/>
              <a:t>to encourage internet usage in remote areas;</a:t>
            </a:r>
          </a:p>
          <a:p>
            <a:r>
              <a:rPr lang="en-US" dirty="0"/>
              <a:t>Promoting deployment models that enable </a:t>
            </a:r>
            <a:r>
              <a:rPr lang="en-US" b="1" dirty="0"/>
              <a:t>mutualized access infrastructure </a:t>
            </a:r>
            <a:r>
              <a:rPr lang="en-US" dirty="0"/>
              <a:t>to ensure efficient and competitive service delivery;</a:t>
            </a:r>
          </a:p>
        </p:txBody>
      </p:sp>
    </p:spTree>
    <p:extLst>
      <p:ext uri="{BB962C8B-B14F-4D97-AF65-F5344CB8AC3E}">
        <p14:creationId xmlns:p14="http://schemas.microsoft.com/office/powerpoint/2010/main" val="683985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FF09A-E1A1-D64E-8BD9-7B1F62FF9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Datacenters and Local web hosting services…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008AC-D665-4843-9902-8D4AE307F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Enabling a </a:t>
            </a:r>
            <a:r>
              <a:rPr lang="en-US" b="1" dirty="0"/>
              <a:t>good investment environment for datacenters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Investment </a:t>
            </a:r>
            <a:r>
              <a:rPr lang="en-US" b="1" dirty="0"/>
              <a:t>incentives</a:t>
            </a:r>
            <a:r>
              <a:rPr lang="en-US" dirty="0"/>
              <a:t>;</a:t>
            </a:r>
          </a:p>
          <a:p>
            <a:pPr lvl="1"/>
            <a:r>
              <a:rPr lang="en-US" b="1" dirty="0"/>
              <a:t>Easy processes </a:t>
            </a:r>
            <a:r>
              <a:rPr lang="en-US" dirty="0"/>
              <a:t>(administrative, land acquisition, etc.);</a:t>
            </a:r>
          </a:p>
          <a:p>
            <a:pPr lvl="1"/>
            <a:r>
              <a:rPr lang="en-US" dirty="0"/>
              <a:t>Reliable &amp; affordable </a:t>
            </a:r>
            <a:r>
              <a:rPr lang="en-US" b="1" dirty="0"/>
              <a:t>power sources</a:t>
            </a:r>
            <a:r>
              <a:rPr lang="en-US" dirty="0"/>
              <a:t>;</a:t>
            </a:r>
          </a:p>
          <a:p>
            <a:r>
              <a:rPr lang="en-US" b="1" dirty="0"/>
              <a:t>Promoting and encouraging online presence </a:t>
            </a:r>
            <a:r>
              <a:rPr lang="en-US" dirty="0"/>
              <a:t>to the public and businesses to </a:t>
            </a:r>
            <a:r>
              <a:rPr lang="en-US" b="1" dirty="0"/>
              <a:t>create demand </a:t>
            </a:r>
            <a:r>
              <a:rPr lang="en-US" dirty="0"/>
              <a:t>(job creation: web developers, Domain name Registrars);</a:t>
            </a:r>
          </a:p>
          <a:p>
            <a:r>
              <a:rPr lang="en-US" b="1" dirty="0"/>
              <a:t>Passing Laws/Bills that protect local data management </a:t>
            </a:r>
            <a:r>
              <a:rPr lang="en-US" dirty="0"/>
              <a:t>that encourage the creation of the Datacenters SP industry;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162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FF09A-E1A1-D64E-8BD9-7B1F62FF9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Increasing the engineering skill sets…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008AC-D665-4843-9902-8D4AE307F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Establish </a:t>
            </a:r>
            <a:r>
              <a:rPr lang="en-US" b="1" dirty="0"/>
              <a:t>local Network Operators Groups (NOG), hubs, clubs </a:t>
            </a:r>
            <a:r>
              <a:rPr lang="en-US" dirty="0"/>
              <a:t>(in secondary schools) where practical training can be given (Focus on concepts);</a:t>
            </a:r>
          </a:p>
          <a:p>
            <a:r>
              <a:rPr lang="en-US" dirty="0"/>
              <a:t>Encourage </a:t>
            </a:r>
            <a:r>
              <a:rPr lang="en-US" b="1" dirty="0"/>
              <a:t>participation in IETF, ICANN, IEEE, AfNOG and ISOC chapter trainings and events </a:t>
            </a:r>
            <a:r>
              <a:rPr lang="en-US" dirty="0"/>
              <a:t>programs;</a:t>
            </a:r>
          </a:p>
          <a:p>
            <a:r>
              <a:rPr lang="en-US" dirty="0"/>
              <a:t>Create </a:t>
            </a:r>
            <a:r>
              <a:rPr lang="en-US" b="1" dirty="0"/>
              <a:t>industry linkage </a:t>
            </a:r>
            <a:r>
              <a:rPr lang="en-US" dirty="0"/>
              <a:t>(between learning institutions and companies in the Internet industry);</a:t>
            </a:r>
          </a:p>
        </p:txBody>
      </p:sp>
    </p:spTree>
    <p:extLst>
      <p:ext uri="{BB962C8B-B14F-4D97-AF65-F5344CB8AC3E}">
        <p14:creationId xmlns:p14="http://schemas.microsoft.com/office/powerpoint/2010/main" val="3143970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471</Words>
  <Application>Microsoft Macintosh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Technical Track</vt:lpstr>
      <vt:lpstr>Track Summary</vt:lpstr>
      <vt:lpstr>The panelists…</vt:lpstr>
      <vt:lpstr>Topics of discussion</vt:lpstr>
      <vt:lpstr>Topics of discussion</vt:lpstr>
      <vt:lpstr>Recommendations</vt:lpstr>
      <vt:lpstr>Last mile infrastructure…</vt:lpstr>
      <vt:lpstr>Datacenters and Local web hosting services…</vt:lpstr>
      <vt:lpstr>Increasing the engineering skill sets…</vt:lpstr>
      <vt:lpstr>Other focus areas… not to forget!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Technical Track</dc:title>
  <dc:creator>Elite Kigali</dc:creator>
  <cp:lastModifiedBy>Elite Kigali</cp:lastModifiedBy>
  <cp:revision>8</cp:revision>
  <dcterms:created xsi:type="dcterms:W3CDTF">2020-03-05T03:47:44Z</dcterms:created>
  <dcterms:modified xsi:type="dcterms:W3CDTF">2020-03-05T06:39:38Z</dcterms:modified>
</cp:coreProperties>
</file>