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x-fontdata" Extension="fntdata"/>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6"/>
  </p:notesMasterIdLst>
  <p:sldIdLst>
    <p:sldId id="256" r:id="rId2"/>
    <p:sldId id="257" r:id="rId3"/>
    <p:sldId id="341" r:id="rId4"/>
    <p:sldId id="332" r:id="rId5"/>
    <p:sldId id="259" r:id="rId6"/>
    <p:sldId id="333" r:id="rId7"/>
    <p:sldId id="335" r:id="rId8"/>
    <p:sldId id="318" r:id="rId9"/>
    <p:sldId id="346" r:id="rId10"/>
    <p:sldId id="258" r:id="rId11"/>
    <p:sldId id="314" r:id="rId12"/>
    <p:sldId id="311" r:id="rId13"/>
    <p:sldId id="331" r:id="rId14"/>
    <p:sldId id="319" r:id="rId15"/>
  </p:sldIdLst>
  <p:sldSz cx="9144000" cy="5143500" type="screen16x9"/>
  <p:notesSz cx="6858000" cy="9144000"/>
  <p:embeddedFontLst>
    <p:embeddedFont>
      <p:font typeface="Proxima Nov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957A6C-E7AB-4D34-B1F5-C942977203F2}">
  <a:tblStyle styleId="{0A957A6C-E7AB-4D34-B1F5-C942977203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765" autoAdjust="0"/>
  </p:normalViewPr>
  <p:slideViewPr>
    <p:cSldViewPr snapToGrid="0">
      <p:cViewPr varScale="1">
        <p:scale>
          <a:sx n="98" d="100"/>
          <a:sy n="98" d="100"/>
        </p:scale>
        <p:origin x="576" y="7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635967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Good morning, thank you for giving me the opportunity to </a:t>
            </a:r>
            <a:r>
              <a:rPr lang="en" dirty="0" smtClean="0"/>
              <a:t>participate in </a:t>
            </a:r>
            <a:r>
              <a:rPr lang="en" dirty="0"/>
              <a:t>this panel and share some of the work from the South African community Network Zenzeleni. I am Sol Luca de Tena, a director in Zenzeleni non for profit company. </a:t>
            </a:r>
            <a:endParaRPr dirty="0"/>
          </a:p>
          <a:p>
            <a:pPr marL="0" lvl="0" indent="0" algn="just" rtl="0">
              <a:spcBef>
                <a:spcPts val="0"/>
              </a:spcBef>
              <a:spcAft>
                <a:spcPts val="0"/>
              </a:spcAft>
              <a:buNone/>
            </a:pPr>
            <a:r>
              <a:rPr lang="en" dirty="0"/>
              <a:t>In this presentation I will briefly introduce Zenzeleni, some our our main achievements in 2017, and what lies ahead for us in 2018, showing both our imminent growth and some of our challenges.</a:t>
            </a:r>
            <a:endParaRPr dirty="0"/>
          </a:p>
        </p:txBody>
      </p:sp>
    </p:spTree>
    <p:extLst>
      <p:ext uri="{BB962C8B-B14F-4D97-AF65-F5344CB8AC3E}">
        <p14:creationId xmlns:p14="http://schemas.microsoft.com/office/powerpoint/2010/main" val="311464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Zenzeleni </a:t>
            </a:r>
            <a:r>
              <a:rPr lang="en" b="1" dirty="0"/>
              <a:t>started in 2012</a:t>
            </a:r>
            <a:r>
              <a:rPr lang="en" dirty="0"/>
              <a:t> as an </a:t>
            </a:r>
            <a:r>
              <a:rPr lang="en" b="1" dirty="0"/>
              <a:t>initiative to support people to provide telecommunications services to themselves</a:t>
            </a:r>
            <a:r>
              <a:rPr lang="en" dirty="0"/>
              <a:t> in the rural Eastern Cape region. There have been </a:t>
            </a:r>
            <a:r>
              <a:rPr lang="en" b="1" dirty="0"/>
              <a:t>various phases</a:t>
            </a:r>
            <a:r>
              <a:rPr lang="en" dirty="0"/>
              <a:t> Zenzeleni. at first as an wireless </a:t>
            </a:r>
            <a:r>
              <a:rPr lang="en" b="1" dirty="0"/>
              <a:t>intranet </a:t>
            </a:r>
            <a:r>
              <a:rPr lang="en" dirty="0"/>
              <a:t>for people in the community to communicate, then giving </a:t>
            </a:r>
            <a:r>
              <a:rPr lang="en" b="1" dirty="0"/>
              <a:t>mobile phone charging services</a:t>
            </a:r>
            <a:r>
              <a:rPr lang="en" dirty="0"/>
              <a:t> as the area had no power grid, then gaining a </a:t>
            </a:r>
            <a:r>
              <a:rPr lang="en" b="1" dirty="0"/>
              <a:t>gateway </a:t>
            </a:r>
            <a:r>
              <a:rPr lang="en" dirty="0"/>
              <a:t>to internet through a 3G modem and eventually - through creating our </a:t>
            </a:r>
            <a:r>
              <a:rPr lang="en" b="1" dirty="0"/>
              <a:t>own backbone </a:t>
            </a:r>
            <a:r>
              <a:rPr lang="en" dirty="0"/>
              <a:t>- a </a:t>
            </a:r>
            <a:r>
              <a:rPr lang="en" b="1" dirty="0"/>
              <a:t>connection first to the </a:t>
            </a:r>
            <a:r>
              <a:rPr lang="en" dirty="0"/>
              <a:t>National research and education network, and then </a:t>
            </a:r>
            <a:r>
              <a:rPr lang="en" b="1" dirty="0"/>
              <a:t>to fibre - providing internet in </a:t>
            </a:r>
            <a:r>
              <a:rPr lang="en" b="1" dirty="0" smtClean="0"/>
              <a:t>5 villages, </a:t>
            </a:r>
            <a:r>
              <a:rPr lang="en" b="1" dirty="0"/>
              <a:t>3 to schools, and </a:t>
            </a:r>
            <a:r>
              <a:rPr lang="en" b="1" dirty="0" smtClean="0"/>
              <a:t>7 </a:t>
            </a:r>
            <a:r>
              <a:rPr lang="en" b="1" dirty="0"/>
              <a:t>local businesses.</a:t>
            </a:r>
            <a:r>
              <a:rPr lang="en" dirty="0"/>
              <a:t>  </a:t>
            </a:r>
            <a:endParaRPr dirty="0"/>
          </a:p>
          <a:p>
            <a:pPr marL="0" lvl="0" indent="0" algn="just" rtl="0">
              <a:spcBef>
                <a:spcPts val="0"/>
              </a:spcBef>
              <a:spcAft>
                <a:spcPts val="0"/>
              </a:spcAft>
              <a:buNone/>
            </a:pPr>
            <a:r>
              <a:rPr lang="en" dirty="0"/>
              <a:t>Over the years Zenzeleni has grown into </a:t>
            </a:r>
            <a:r>
              <a:rPr lang="en" b="1" dirty="0"/>
              <a:t>two legal entities</a:t>
            </a:r>
            <a:r>
              <a:rPr lang="en" dirty="0"/>
              <a:t> - constituted by </a:t>
            </a:r>
            <a:r>
              <a:rPr lang="en" b="1" dirty="0"/>
              <a:t>people from the locality and a few experts from SA and abroad.</a:t>
            </a:r>
            <a:r>
              <a:rPr lang="en" dirty="0"/>
              <a:t> The locally owned </a:t>
            </a:r>
            <a:r>
              <a:rPr lang="en" b="1" dirty="0"/>
              <a:t>cooperative</a:t>
            </a:r>
            <a:r>
              <a:rPr lang="en" dirty="0"/>
              <a:t>, Zenzeleni Networks Mankosi, is the </a:t>
            </a:r>
            <a:r>
              <a:rPr lang="en" b="1" dirty="0"/>
              <a:t>local, legal internet service provider that focuses on giving services and liaising with what is relevant at a local level - user needs, local tribal authorities, retaining and reinvesting the network income into locally relevant development</a:t>
            </a:r>
            <a:r>
              <a:rPr lang="en" dirty="0"/>
              <a:t>, and Zenzeleni non for profit company - where I sit-  which firstly provides support to the local cooperative in addressing technical, legal, financial (business) and social barriers that arise, and secondly is the liaison with the greater national and international ecosystem which the CN has to manage - government policies, other operators, seed funders, engaging new communities, and gaining lessons and exposure from forum such as this one. </a:t>
            </a:r>
            <a:r>
              <a:rPr lang="en" dirty="0" smtClean="0"/>
              <a:t> </a:t>
            </a:r>
          </a:p>
          <a:p>
            <a:pPr marL="0" lvl="0" indent="0" algn="just" rtl="0">
              <a:spcBef>
                <a:spcPts val="0"/>
              </a:spcBef>
              <a:spcAft>
                <a:spcPts val="0"/>
              </a:spcAft>
              <a:buNone/>
            </a:pPr>
            <a:r>
              <a:rPr lang="en" dirty="0" smtClean="0"/>
              <a:t>We are in</a:t>
            </a:r>
            <a:r>
              <a:rPr lang="en" baseline="0" dirty="0" smtClean="0"/>
              <a:t> the process of </a:t>
            </a:r>
            <a:r>
              <a:rPr lang="en" b="1" baseline="0" dirty="0" smtClean="0"/>
              <a:t>seeding another </a:t>
            </a:r>
            <a:r>
              <a:rPr lang="en" baseline="0" dirty="0" smtClean="0"/>
              <a:t>local Cooperative. </a:t>
            </a:r>
            <a:endParaRPr dirty="0"/>
          </a:p>
        </p:txBody>
      </p:sp>
    </p:spTree>
    <p:extLst>
      <p:ext uri="{BB962C8B-B14F-4D97-AF65-F5344CB8AC3E}">
        <p14:creationId xmlns:p14="http://schemas.microsoft.com/office/powerpoint/2010/main" val="6490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smtClean="0"/>
              <a:t>But </a:t>
            </a:r>
            <a:r>
              <a:rPr lang="en" dirty="0"/>
              <a:t>for all the logic this makes it has taken massive perseverance, creativity and patience to get anything done….facing countless challenges along the way, requiring work to shift technical, legal, financial and social status quos that simply does not cater for the people and conditions we are working in.</a:t>
            </a:r>
            <a:endParaRPr dirty="0"/>
          </a:p>
          <a:p>
            <a:pPr marL="0" lvl="0" indent="0" algn="just" rtl="0">
              <a:spcBef>
                <a:spcPts val="0"/>
              </a:spcBef>
              <a:spcAft>
                <a:spcPts val="0"/>
              </a:spcAft>
              <a:buNone/>
            </a:pPr>
            <a:endParaRPr dirty="0"/>
          </a:p>
          <a:p>
            <a:pPr marL="0" lvl="0" indent="0" algn="just" rtl="0">
              <a:spcBef>
                <a:spcPts val="0"/>
              </a:spcBef>
              <a:spcAft>
                <a:spcPts val="0"/>
              </a:spcAft>
              <a:buNone/>
            </a:pPr>
            <a:r>
              <a:rPr lang="en" dirty="0"/>
              <a:t>This slide shows some of the installation, and our team at our weekly meeting speaking remotely between Cape Town and Mankosi. You can see in the top picture the first frames for the solar panels. Incidentally were power for the network really is the by far th</a:t>
            </a:r>
            <a:r>
              <a:rPr lang="en" b="1" dirty="0"/>
              <a:t>e most costly element in some cases 80%</a:t>
            </a:r>
            <a:r>
              <a:rPr lang="en" dirty="0"/>
              <a:t> of the cost. Just to illustrate how difficult it really is for some one to locally “do it themselves”, firstly one needs skills or research capacity to find the panels and batteries, and even wood for the frames as roofs are either thatched of not the right angle, the you need to organise transport, then mount them without power tools, and so on.  Requiring heaps of resilience, creativity and patience. </a:t>
            </a:r>
            <a:endParaRPr dirty="0"/>
          </a:p>
          <a:p>
            <a:pPr marL="0" lvl="0" indent="0">
              <a:spcBef>
                <a:spcPts val="0"/>
              </a:spcBef>
              <a:spcAft>
                <a:spcPts val="0"/>
              </a:spcAft>
              <a:buNone/>
            </a:pP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306119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141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en" dirty="0" smtClean="0"/>
          </a:p>
          <a:p>
            <a:pPr marL="0" lvl="0" indent="0" algn="just" rtl="0">
              <a:spcBef>
                <a:spcPts val="0"/>
              </a:spcBef>
              <a:spcAft>
                <a:spcPts val="0"/>
              </a:spcAft>
              <a:buNone/>
            </a:pPr>
            <a:r>
              <a:rPr lang="en" dirty="0" smtClean="0"/>
              <a:t>Now </a:t>
            </a:r>
            <a:r>
              <a:rPr lang="en" dirty="0"/>
              <a:t>a brief picture into the </a:t>
            </a:r>
            <a:r>
              <a:rPr lang="en" b="1" dirty="0"/>
              <a:t>context </a:t>
            </a:r>
            <a:r>
              <a:rPr lang="en" dirty="0"/>
              <a:t>in which Zenzeleni exists. We are located in the Mthatha river valley in the Eastern Cape Province of South Africa. This is a beautiful region, birthplace of the amaXhosa peoples, and still today a </a:t>
            </a:r>
            <a:r>
              <a:rPr lang="en" b="1" dirty="0"/>
              <a:t>severely underserviced area </a:t>
            </a:r>
            <a:r>
              <a:rPr lang="en" dirty="0"/>
              <a:t>- with little or no basic infrastructure (roads difficult to travel on, no or poor power and water supplies, etc)  -, with people living in difficult financial and social circumstances, in a </a:t>
            </a:r>
            <a:r>
              <a:rPr lang="en" b="1" dirty="0"/>
              <a:t>country riddled with socio-economic </a:t>
            </a:r>
            <a:r>
              <a:rPr lang="en" b="1" dirty="0" smtClean="0"/>
              <a:t>inequalities vestiges of colonial, apartheid regime which deliberately</a:t>
            </a:r>
            <a:r>
              <a:rPr lang="en" b="1" baseline="0" dirty="0" smtClean="0"/>
              <a:t> restrained development – education, health and other basic infrastructure and services</a:t>
            </a:r>
            <a:r>
              <a:rPr lang="en" b="1" dirty="0" smtClean="0"/>
              <a:t>. </a:t>
            </a:r>
            <a:r>
              <a:rPr lang="en" dirty="0"/>
              <a:t>The name Zenzeleni in IsiXhosa means </a:t>
            </a:r>
            <a:r>
              <a:rPr lang="en" b="1" dirty="0"/>
              <a:t>“do it yourselves” echoing our </a:t>
            </a:r>
            <a:r>
              <a:rPr lang="en" dirty="0"/>
              <a:t>people centred mission - common in CN - and also alludes to the major challenges we face. Here there are few businesses and job opportunities, so people rely on w</a:t>
            </a:r>
            <a:r>
              <a:rPr lang="en" b="1" dirty="0"/>
              <a:t>elfare grants and remittance </a:t>
            </a:r>
            <a:r>
              <a:rPr lang="en" dirty="0"/>
              <a:t>from family members in the cities and mines. In these</a:t>
            </a:r>
            <a:r>
              <a:rPr lang="en" b="1" dirty="0"/>
              <a:t> circumstances people spent up to ¼ of their monthly income on telecommunication services, t</a:t>
            </a:r>
            <a:r>
              <a:rPr lang="en" dirty="0"/>
              <a:t>his is often money spent that is needed for food, transport, clothing or other basic needs. People also pay for the </a:t>
            </a:r>
            <a:r>
              <a:rPr lang="en" b="1" dirty="0"/>
              <a:t>most expensive rates</a:t>
            </a:r>
            <a:r>
              <a:rPr lang="en" dirty="0"/>
              <a:t>, as they cannot afford contracts and often buy re-sold prepaid data vouchers. Furthermore the mobile networks that are available have </a:t>
            </a:r>
            <a:r>
              <a:rPr lang="en" b="1" dirty="0"/>
              <a:t>poor connectivity, </a:t>
            </a:r>
            <a:r>
              <a:rPr lang="en" dirty="0"/>
              <a:t>last week a doctor in the area told me he has contracts with all 3 other telecoms companies to try and always have access to one, even then his signal drops. This luxury of having </a:t>
            </a:r>
            <a:r>
              <a:rPr lang="en" b="0" dirty="0"/>
              <a:t>3 contracts is obviously not accessible to local people. </a:t>
            </a:r>
            <a:endParaRPr lang="en" b="0" dirty="0" smtClean="0"/>
          </a:p>
          <a:p>
            <a:pPr marL="0" lvl="0" indent="0" algn="just" rtl="0">
              <a:spcBef>
                <a:spcPts val="0"/>
              </a:spcBef>
              <a:spcAft>
                <a:spcPts val="0"/>
              </a:spcAft>
              <a:buNone/>
            </a:pPr>
            <a:r>
              <a:rPr lang="en" b="1" dirty="0" smtClean="0"/>
              <a:t>In </a:t>
            </a:r>
            <a:r>
              <a:rPr lang="en" b="1" dirty="0"/>
              <a:t>this scenario the impetus of “Zenzeleni/ do it yourselves” is for local, indigenous people to be able to access affordable, reliable internet, while also retaining the expenditure in a local ISP business and - through the coop - to reinvest it in their </a:t>
            </a:r>
            <a:r>
              <a:rPr lang="en" b="1" dirty="0" smtClean="0"/>
              <a:t>community </a:t>
            </a:r>
            <a:r>
              <a:rPr lang="en" b="1" dirty="0"/>
              <a:t>needs. </a:t>
            </a:r>
            <a:endParaRPr lang="en" b="1" dirty="0" smtClean="0"/>
          </a:p>
          <a:p>
            <a:pPr marL="0" lvl="0" indent="0" algn="just" rtl="0">
              <a:spcBef>
                <a:spcPts val="0"/>
              </a:spcBef>
              <a:spcAft>
                <a:spcPts val="0"/>
              </a:spcAft>
              <a:buNone/>
            </a:pPr>
            <a:r>
              <a:rPr lang="en" b="1" dirty="0" smtClean="0"/>
              <a:t>Addresses</a:t>
            </a:r>
            <a:r>
              <a:rPr lang="en" b="1" baseline="0" dirty="0" smtClean="0"/>
              <a:t> m</a:t>
            </a:r>
            <a:r>
              <a:rPr lang="en" b="1" dirty="0" smtClean="0"/>
              <a:t>ultiple</a:t>
            </a:r>
            <a:r>
              <a:rPr lang="en" b="1" baseline="0" dirty="0" smtClean="0"/>
              <a:t> policy issues. </a:t>
            </a:r>
            <a:endParaRPr lang="en" b="1" dirty="0" smtClean="0"/>
          </a:p>
        </p:txBody>
      </p:sp>
    </p:spTree>
    <p:extLst>
      <p:ext uri="{BB962C8B-B14F-4D97-AF65-F5344CB8AC3E}">
        <p14:creationId xmlns:p14="http://schemas.microsoft.com/office/powerpoint/2010/main" val="212704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49434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61" name="Shape 6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2" name="Shape 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Shape 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Shape 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Shape 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5" name="Shape 95"/>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96" name="Shape 96"/>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177"/>
            </a:lvl1pPr>
          </a:lstStyle>
          <a:p>
            <a:r>
              <a:rPr lang="en-US" smtClean="0"/>
              <a:t>Click to edit Master title style</a:t>
            </a:r>
            <a:endParaRPr lang="en-ZA"/>
          </a:p>
        </p:txBody>
      </p:sp>
      <p:sp>
        <p:nvSpPr>
          <p:cNvPr id="3" name="Content Placeholder 2"/>
          <p:cNvSpPr>
            <a:spLocks noGrp="1"/>
          </p:cNvSpPr>
          <p:nvPr>
            <p:ph idx="1"/>
          </p:nvPr>
        </p:nvSpPr>
        <p:spPr>
          <a:xfrm>
            <a:off x="3888000" y="740958"/>
            <a:ext cx="4628160" cy="3655104"/>
          </a:xfrm>
        </p:spPr>
        <p:txBody>
          <a:bodyPr/>
          <a:lstStyle>
            <a:lvl1pPr>
              <a:defRPr sz="2177"/>
            </a:lvl1pPr>
            <a:lvl2pPr>
              <a:defRPr sz="1905"/>
            </a:lvl2pPr>
            <a:lvl3pPr>
              <a:defRPr sz="1633"/>
            </a:lvl3pPr>
            <a:lvl4pPr>
              <a:defRPr sz="1361"/>
            </a:lvl4pPr>
            <a:lvl5pPr>
              <a:defRPr sz="1361"/>
            </a:lvl5pPr>
            <a:lvl6pPr>
              <a:defRPr sz="1361"/>
            </a:lvl6pPr>
            <a:lvl7pPr>
              <a:defRPr sz="1361"/>
            </a:lvl7pPr>
            <a:lvl8pPr>
              <a:defRPr sz="1361"/>
            </a:lvl8pPr>
            <a:lvl9pPr>
              <a:defRPr sz="136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089"/>
            </a:lvl1pPr>
            <a:lvl2pPr marL="311079" indent="0">
              <a:buNone/>
              <a:defRPr sz="953"/>
            </a:lvl2pPr>
            <a:lvl3pPr marL="622158" indent="0">
              <a:buNone/>
              <a:defRPr sz="816"/>
            </a:lvl3pPr>
            <a:lvl4pPr marL="933237" indent="0">
              <a:buNone/>
              <a:defRPr sz="680"/>
            </a:lvl4pPr>
            <a:lvl5pPr marL="1244316" indent="0">
              <a:buNone/>
              <a:defRPr sz="680"/>
            </a:lvl5pPr>
            <a:lvl6pPr marL="1555394" indent="0">
              <a:buNone/>
              <a:defRPr sz="680"/>
            </a:lvl6pPr>
            <a:lvl7pPr marL="1866473" indent="0">
              <a:buNone/>
              <a:defRPr sz="680"/>
            </a:lvl7pPr>
            <a:lvl8pPr marL="2177552" indent="0">
              <a:buNone/>
              <a:defRPr sz="680"/>
            </a:lvl8pPr>
            <a:lvl9pPr marL="2488631" indent="0">
              <a:buNone/>
              <a:defRPr sz="680"/>
            </a:lvl9pPr>
          </a:lstStyle>
          <a:p>
            <a:pPr lvl="0"/>
            <a:r>
              <a:rPr lang="en-US" smtClean="0"/>
              <a:t>Edit Master text styles</a:t>
            </a:r>
          </a:p>
        </p:txBody>
      </p:sp>
      <p:sp>
        <p:nvSpPr>
          <p:cNvPr id="5" name="Rectangle 3"/>
          <p:cNvSpPr>
            <a:spLocks noGrp="1" noChangeArrowheads="1"/>
          </p:cNvSpPr>
          <p:nvPr>
            <p:ph type="dt" idx="10"/>
          </p:nvPr>
        </p:nvSpPr>
        <p:spPr>
          <a:xfrm>
            <a:off x="456481" y="4685532"/>
            <a:ext cx="2128320" cy="353197"/>
          </a:xfrm>
          <a:prstGeom prst="rect">
            <a:avLst/>
          </a:prstGeom>
          <a:ln/>
        </p:spPr>
        <p:txBody>
          <a:bodyPr/>
          <a:lstStyle>
            <a:lvl1pPr>
              <a:defRPr/>
            </a:lvl1pPr>
          </a:lstStyle>
          <a:p>
            <a:pPr>
              <a:defRPr/>
            </a:pPr>
            <a:endParaRPr lang="en-ZA" altLang="en-US" dirty="0"/>
          </a:p>
        </p:txBody>
      </p:sp>
      <p:sp>
        <p:nvSpPr>
          <p:cNvPr id="6" name="Rectangle 4"/>
          <p:cNvSpPr>
            <a:spLocks noGrp="1" noChangeArrowheads="1"/>
          </p:cNvSpPr>
          <p:nvPr>
            <p:ph type="ftr" idx="11"/>
          </p:nvPr>
        </p:nvSpPr>
        <p:spPr>
          <a:xfrm>
            <a:off x="3127680" y="4685532"/>
            <a:ext cx="2897280" cy="353197"/>
          </a:xfrm>
          <a:prstGeom prst="rect">
            <a:avLst/>
          </a:prstGeom>
          <a:ln/>
        </p:spPr>
        <p:txBody>
          <a:bodyPr/>
          <a:lstStyle>
            <a:lvl1pPr>
              <a:defRPr/>
            </a:lvl1pPr>
          </a:lstStyle>
          <a:p>
            <a:pPr>
              <a:defRPr/>
            </a:pPr>
            <a:endParaRPr lang="en-ZA" altLang="en-US" dirty="0"/>
          </a:p>
        </p:txBody>
      </p:sp>
      <p:sp>
        <p:nvSpPr>
          <p:cNvPr id="7" name="Rectangle 5"/>
          <p:cNvSpPr>
            <a:spLocks noGrp="1" noChangeArrowheads="1"/>
          </p:cNvSpPr>
          <p:nvPr>
            <p:ph type="sldNum" idx="12"/>
          </p:nvPr>
        </p:nvSpPr>
        <p:spPr>
          <a:ln/>
        </p:spPr>
        <p:txBody>
          <a:bodyPr/>
          <a:lstStyle>
            <a:lvl1pPr>
              <a:defRPr/>
            </a:lvl1pPr>
          </a:lstStyle>
          <a:p>
            <a:pPr>
              <a:defRPr/>
            </a:pPr>
            <a:fld id="{07C9EF3D-069A-4212-821B-5413CB3A4784}" type="slidenum">
              <a:rPr lang="en-ZA" altLang="en-US"/>
              <a:pPr>
                <a:defRPr/>
              </a:pPr>
              <a:t>‹#›</a:t>
            </a:fld>
            <a:endParaRPr lang="en-ZA" altLang="en-US" dirty="0"/>
          </a:p>
        </p:txBody>
      </p:sp>
    </p:spTree>
    <p:extLst>
      <p:ext uri="{BB962C8B-B14F-4D97-AF65-F5344CB8AC3E}">
        <p14:creationId xmlns:p14="http://schemas.microsoft.com/office/powerpoint/2010/main" val="332798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4" r:id="rId3"/>
    <p:sldLayoutId id="2147483667" r:id="rId4"/>
    <p:sldLayoutId id="2147483668" r:id="rId5"/>
    <p:sldLayoutId id="2147483669"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arget="../media/image26.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4" Target="../media/image1.jp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enzeleni.net/" TargetMode="External"/><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hyperlink" Target="mailto:sol@zenzeleni.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6" Target="../media/image9.jpeg" Type="http://schemas.openxmlformats.org/officeDocument/2006/relationships/image"/><Relationship Id="rId5" Target="../media/image8.jpeg" Type="http://schemas.openxmlformats.org/officeDocument/2006/relationships/image"/><Relationship Id="rId4" Target="../media/image7.jpe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11.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6" Target="../media/image1.jpg" Type="http://schemas.openxmlformats.org/officeDocument/2006/relationships/image"/><Relationship Id="rId5" Target="../media/image13.jpeg" Type="http://schemas.openxmlformats.org/officeDocument/2006/relationships/image"/><Relationship Id="rId4" Target="../media/image12.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microsoft.com/office/2007/relationships/hdphoto" Target="../media/hdphoto2.wdp"/><Relationship Id="rId4" Type="http://schemas.openxmlformats.org/officeDocument/2006/relationships/image" Target="../media/image19.jp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arget="../media/image1.jpg" Type="http://schemas.openxmlformats.org/officeDocument/2006/relationships/image"/><Relationship Id="rId2" Target="../media/image25.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cxnSp>
        <p:nvCxnSpPr>
          <p:cNvPr id="104" name="Shape 104"/>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pic>
        <p:nvPicPr>
          <p:cNvPr id="105" name="Shape 105"/>
          <p:cNvPicPr preferRelativeResize="0"/>
          <p:nvPr/>
        </p:nvPicPr>
        <p:blipFill rotWithShape="1">
          <a:blip r:embed="rId3">
            <a:alphaModFix/>
          </a:blip>
          <a:srcRect l="7377" t="10578" r="2214"/>
          <a:stretch/>
        </p:blipFill>
        <p:spPr>
          <a:xfrm>
            <a:off x="7481025" y="4083300"/>
            <a:ext cx="1152525" cy="790575"/>
          </a:xfrm>
          <a:prstGeom prst="rect">
            <a:avLst/>
          </a:prstGeom>
          <a:noFill/>
          <a:ln>
            <a:noFill/>
          </a:ln>
        </p:spPr>
      </p:pic>
      <p:pic>
        <p:nvPicPr>
          <p:cNvPr id="106" name="Shape 106"/>
          <p:cNvPicPr preferRelativeResize="0"/>
          <p:nvPr/>
        </p:nvPicPr>
        <p:blipFill rotWithShape="1">
          <a:blip r:embed="rId4">
            <a:alphaModFix amt="95000"/>
          </a:blip>
          <a:srcRect t="20428" b="5233"/>
          <a:stretch/>
        </p:blipFill>
        <p:spPr>
          <a:xfrm>
            <a:off x="22302" y="44605"/>
            <a:ext cx="9224925" cy="5143499"/>
          </a:xfrm>
          <a:prstGeom prst="rect">
            <a:avLst/>
          </a:prstGeom>
          <a:noFill/>
          <a:ln>
            <a:noFill/>
          </a:ln>
        </p:spPr>
      </p:pic>
      <p:sp>
        <p:nvSpPr>
          <p:cNvPr id="107" name="Shape 107"/>
          <p:cNvSpPr txBox="1">
            <a:spLocks noGrp="1"/>
          </p:cNvSpPr>
          <p:nvPr>
            <p:ph type="ctrTitle" idx="4294967295"/>
          </p:nvPr>
        </p:nvSpPr>
        <p:spPr>
          <a:xfrm>
            <a:off x="1104450" y="353600"/>
            <a:ext cx="6935100" cy="1588500"/>
          </a:xfrm>
          <a:prstGeom prst="rect">
            <a:avLst/>
          </a:prstGeom>
        </p:spPr>
        <p:txBody>
          <a:bodyPr spcFirstLastPara="1" wrap="square" lIns="91425" tIns="91425" rIns="91425" bIns="91425" anchor="t" anchorCtr="0">
            <a:noAutofit/>
          </a:bodyPr>
          <a:lstStyle/>
          <a:p>
            <a:pPr lvl="0"/>
            <a:r>
              <a:rPr lang="en" sz="4000" b="1" dirty="0" smtClean="0"/>
              <a:t>Zenzeleni networks </a:t>
            </a:r>
            <a:br>
              <a:rPr lang="en" sz="4000" b="1" dirty="0" smtClean="0"/>
            </a:br>
            <a:r>
              <a:rPr lang="en-US" sz="2400" dirty="0" smtClean="0">
                <a:solidFill>
                  <a:schemeClr val="lt1"/>
                </a:solidFill>
              </a:rPr>
              <a:t>4</a:t>
            </a:r>
            <a:r>
              <a:rPr lang="en-US" sz="2400" baseline="30000" dirty="0" smtClean="0">
                <a:solidFill>
                  <a:schemeClr val="lt1"/>
                </a:solidFill>
              </a:rPr>
              <a:t>th</a:t>
            </a:r>
            <a:r>
              <a:rPr lang="en-US" sz="2400" dirty="0" smtClean="0">
                <a:solidFill>
                  <a:schemeClr val="lt1"/>
                </a:solidFill>
              </a:rPr>
              <a:t> African Summit on Community Networks</a:t>
            </a:r>
            <a:r>
              <a:rPr lang="en-US" sz="4000" dirty="0">
                <a:solidFill>
                  <a:schemeClr val="lt1"/>
                </a:solidFill>
              </a:rPr>
              <a:t/>
            </a:r>
            <a:br>
              <a:rPr lang="en-US" sz="4000" dirty="0">
                <a:solidFill>
                  <a:schemeClr val="lt1"/>
                </a:solidFill>
              </a:rPr>
            </a:br>
            <a:r>
              <a:rPr lang="en" sz="4000" dirty="0" smtClean="0"/>
              <a:t/>
            </a:r>
            <a:br>
              <a:rPr lang="en" sz="4000" dirty="0" smtClean="0"/>
            </a:br>
            <a:r>
              <a:rPr lang="en-US" sz="2000" b="1" dirty="0">
                <a:solidFill>
                  <a:schemeClr val="lt1"/>
                </a:solidFill>
              </a:rPr>
              <a:t/>
            </a:r>
            <a:br>
              <a:rPr lang="en-US" sz="2000" b="1" dirty="0">
                <a:solidFill>
                  <a:schemeClr val="lt1"/>
                </a:solidFill>
              </a:rPr>
            </a:br>
            <a:endParaRPr sz="2000" dirty="0"/>
          </a:p>
        </p:txBody>
      </p:sp>
      <p:pic>
        <p:nvPicPr>
          <p:cNvPr id="7" name="Shape 115"/>
          <p:cNvPicPr preferRelativeResize="0"/>
          <p:nvPr/>
        </p:nvPicPr>
        <p:blipFill rotWithShape="1">
          <a:blip r:embed="rId5">
            <a:alphaModFix/>
            <a:extLst>
              <a:ext uri="{BEBA8EAE-BF5A-486C-A8C5-ECC9F3942E4B}">
                <a14:imgProps xmlns:a14="http://schemas.microsoft.com/office/drawing/2010/main">
                  <a14:imgLayer r:embed="rId6">
                    <a14:imgEffect>
                      <a14:backgroundRemoval t="28532" b="91136" l="6950" r="91892"/>
                    </a14:imgEffect>
                  </a14:imgLayer>
                </a14:imgProps>
              </a:ext>
            </a:extLst>
          </a:blip>
          <a:srcRect l="7377" t="10578" r="2214"/>
          <a:stretch/>
        </p:blipFill>
        <p:spPr>
          <a:xfrm>
            <a:off x="7850225" y="4183575"/>
            <a:ext cx="1152525" cy="790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0" y="0"/>
            <a:ext cx="6749330" cy="5143501"/>
          </a:xfrm>
          <a:prstGeom prst="rect">
            <a:avLst/>
          </a:prstGeom>
          <a:noFill/>
          <a:ln>
            <a:noFill/>
          </a:ln>
        </p:spPr>
      </p:pic>
      <p:sp>
        <p:nvSpPr>
          <p:cNvPr id="122" name="Shape 122"/>
          <p:cNvSpPr txBox="1"/>
          <p:nvPr/>
        </p:nvSpPr>
        <p:spPr>
          <a:xfrm>
            <a:off x="6749325" y="0"/>
            <a:ext cx="2394600" cy="40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900" dirty="0">
              <a:latin typeface="Proxima Nova" panose="020B0604020202020204" charset="0"/>
            </a:endParaRPr>
          </a:p>
          <a:p>
            <a:pPr marL="0" lvl="0" indent="0" algn="ctr" rtl="0">
              <a:spcBef>
                <a:spcPts val="0"/>
              </a:spcBef>
              <a:spcAft>
                <a:spcPts val="0"/>
              </a:spcAft>
              <a:buNone/>
            </a:pPr>
            <a:r>
              <a:rPr lang="en" sz="1900" b="1" dirty="0" smtClean="0">
                <a:latin typeface="Proxima Nova" panose="020B0604020202020204" charset="0"/>
              </a:rPr>
              <a:t>Some context </a:t>
            </a:r>
            <a:endParaRPr sz="1900" b="1" dirty="0">
              <a:latin typeface="Proxima Nova" panose="020B0604020202020204" charset="0"/>
            </a:endParaRPr>
          </a:p>
          <a:p>
            <a:pPr marL="0" lvl="0" indent="0" algn="ctr" rtl="0">
              <a:spcBef>
                <a:spcPts val="0"/>
              </a:spcBef>
              <a:spcAft>
                <a:spcPts val="0"/>
              </a:spcAft>
              <a:buNone/>
            </a:pPr>
            <a:r>
              <a:rPr lang="en" sz="1900" dirty="0">
                <a:latin typeface="Proxima Nova" panose="020B0604020202020204" charset="0"/>
              </a:rPr>
              <a:t>100,000 people</a:t>
            </a:r>
            <a:endParaRPr sz="1900" dirty="0">
              <a:latin typeface="Proxima Nova" panose="020B0604020202020204" charset="0"/>
            </a:endParaRPr>
          </a:p>
          <a:p>
            <a:pPr marL="0" lvl="0" indent="0" algn="ctr" rtl="0">
              <a:spcBef>
                <a:spcPts val="0"/>
              </a:spcBef>
              <a:spcAft>
                <a:spcPts val="0"/>
              </a:spcAft>
              <a:buNone/>
            </a:pPr>
            <a:r>
              <a:rPr lang="en" sz="1900" dirty="0">
                <a:latin typeface="Proxima Nova" panose="020B0604020202020204" charset="0"/>
              </a:rPr>
              <a:t>93% unemployed, 90% not completed school</a:t>
            </a:r>
            <a:endParaRPr sz="1900" dirty="0">
              <a:latin typeface="Proxima Nova" panose="020B0604020202020204" charset="0"/>
            </a:endParaRPr>
          </a:p>
          <a:p>
            <a:pPr marL="0" lvl="0" indent="0" algn="ctr" rtl="0">
              <a:spcBef>
                <a:spcPts val="0"/>
              </a:spcBef>
              <a:spcAft>
                <a:spcPts val="0"/>
              </a:spcAft>
              <a:buNone/>
            </a:pPr>
            <a:endParaRPr sz="1900" dirty="0">
              <a:latin typeface="Proxima Nova" panose="020B0604020202020204" charset="0"/>
            </a:endParaRPr>
          </a:p>
          <a:p>
            <a:pPr marL="0" lvl="0" indent="0" algn="ctr" rtl="0">
              <a:spcBef>
                <a:spcPts val="0"/>
              </a:spcBef>
              <a:spcAft>
                <a:spcPts val="0"/>
              </a:spcAft>
              <a:buNone/>
            </a:pPr>
            <a:r>
              <a:rPr lang="en" sz="1900" dirty="0">
                <a:latin typeface="Proxima Nova" panose="020B0604020202020204" charset="0"/>
              </a:rPr>
              <a:t>Non/poor basic </a:t>
            </a:r>
            <a:r>
              <a:rPr lang="en" sz="1900" dirty="0" smtClean="0">
                <a:latin typeface="Proxima Nova" panose="020B0604020202020204" charset="0"/>
              </a:rPr>
              <a:t>infrastructure and services</a:t>
            </a:r>
          </a:p>
          <a:p>
            <a:pPr marL="0" lvl="0" indent="0" algn="ctr" rtl="0">
              <a:spcBef>
                <a:spcPts val="0"/>
              </a:spcBef>
              <a:spcAft>
                <a:spcPts val="0"/>
              </a:spcAft>
              <a:buNone/>
            </a:pPr>
            <a:endParaRPr sz="1900" dirty="0">
              <a:latin typeface="Proxima Nova" panose="020B0604020202020204" charset="0"/>
            </a:endParaRPr>
          </a:p>
          <a:p>
            <a:pPr marL="0" lvl="0" indent="0" algn="ctr" rtl="0">
              <a:spcBef>
                <a:spcPts val="0"/>
              </a:spcBef>
              <a:spcAft>
                <a:spcPts val="0"/>
              </a:spcAft>
              <a:buNone/>
            </a:pPr>
            <a:r>
              <a:rPr lang="en" sz="1900" dirty="0" smtClean="0">
                <a:latin typeface="Proxima Nova" panose="020B0604020202020204" charset="0"/>
              </a:rPr>
              <a:t>Most people live on  1USD daily threshold, up </a:t>
            </a:r>
            <a:r>
              <a:rPr lang="en" sz="1900" dirty="0">
                <a:latin typeface="Proxima Nova" panose="020B0604020202020204" charset="0"/>
              </a:rPr>
              <a:t>to 25% of monthly income spent on Telecoms</a:t>
            </a:r>
            <a:endParaRPr sz="1900" dirty="0">
              <a:latin typeface="Proxima Nova" panose="020B0604020202020204" charset="0"/>
            </a:endParaRPr>
          </a:p>
          <a:p>
            <a:pPr marL="0" lvl="0" indent="0" algn="ctr" rtl="0">
              <a:spcBef>
                <a:spcPts val="0"/>
              </a:spcBef>
              <a:spcAft>
                <a:spcPts val="0"/>
              </a:spcAft>
              <a:buNone/>
            </a:pPr>
            <a:endParaRPr sz="1900" dirty="0">
              <a:latin typeface="Proxima Nova" panose="020B0604020202020204" charset="0"/>
            </a:endParaRPr>
          </a:p>
        </p:txBody>
      </p:sp>
      <p:pic>
        <p:nvPicPr>
          <p:cNvPr id="123" name="Shape 123"/>
          <p:cNvPicPr preferRelativeResize="0"/>
          <p:nvPr/>
        </p:nvPicPr>
        <p:blipFill rotWithShape="1">
          <a:blip r:embed="rId4">
            <a:alphaModFix/>
          </a:blip>
          <a:srcRect l="7377" t="10578" r="2214"/>
          <a:stretch/>
        </p:blipFill>
        <p:spPr>
          <a:xfrm>
            <a:off x="7850225" y="4183575"/>
            <a:ext cx="1152525" cy="79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5.googleusercontent.com/WejD_D1hmyWcL9vzLF3rjg1owpFiFn-FTFxyu1SsRQ2csrYRXZdMpyv3sXpaXMEWeMcdoeCrEK3v1rKtN-dWee23KNGPR2sWqHxH_uHuT3ya8SYJP5t3zS6lIP9WlmoTjIOMOyk-M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
            <a:ext cx="3729020" cy="5143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uc23ihsJP1lxefoQuVMYisDGFiS4bZdPIcVfcdqN6r4lW7nwbwnBcS1AnuzpTpQfpF_DO2sEPqugcexe-8wgelQztcHDjfOZRIotUrMc9y1X16iS75WP5jxcya7wfknNOlhdiAjfa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20" y="0"/>
            <a:ext cx="3634320" cy="5143476"/>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23"/>
          <p:cNvPicPr preferRelativeResize="0"/>
          <p:nvPr/>
        </p:nvPicPr>
        <p:blipFill rotWithShape="1">
          <a:blip r:embed="rId5">
            <a:alphaModFix/>
          </a:blip>
          <a:srcRect l="7377" t="10578" r="2214"/>
          <a:stretch/>
        </p:blipFill>
        <p:spPr>
          <a:xfrm>
            <a:off x="7850225" y="4183575"/>
            <a:ext cx="1152525" cy="790575"/>
          </a:xfrm>
          <a:prstGeom prst="rect">
            <a:avLst/>
          </a:prstGeom>
          <a:noFill/>
          <a:ln>
            <a:noFill/>
          </a:ln>
        </p:spPr>
      </p:pic>
      <p:sp>
        <p:nvSpPr>
          <p:cNvPr id="7" name="Title 1"/>
          <p:cNvSpPr>
            <a:spLocks noGrp="1"/>
          </p:cNvSpPr>
          <p:nvPr>
            <p:ph type="title"/>
          </p:nvPr>
        </p:nvSpPr>
        <p:spPr>
          <a:xfrm>
            <a:off x="7006070" y="0"/>
            <a:ext cx="2137930" cy="5047390"/>
          </a:xfrm>
        </p:spPr>
        <p:txBody>
          <a:bodyPr/>
          <a:lstStyle/>
          <a:p>
            <a:pPr algn="ctr"/>
            <a:r>
              <a:rPr lang="en-US" sz="1800" dirty="0" smtClean="0">
                <a:solidFill>
                  <a:srgbClr val="000000"/>
                </a:solidFill>
                <a:latin typeface="Arial"/>
                <a:ea typeface="Arial"/>
                <a:cs typeface="Arial"/>
                <a:sym typeface="Arial"/>
              </a:rPr>
              <a:t/>
            </a:r>
            <a:br>
              <a:rPr lang="en-US" sz="1800" dirty="0" smtClean="0">
                <a:solidFill>
                  <a:srgbClr val="000000"/>
                </a:solidFill>
                <a:latin typeface="Arial"/>
                <a:ea typeface="Arial"/>
                <a:cs typeface="Arial"/>
                <a:sym typeface="Arial"/>
              </a:rPr>
            </a:br>
            <a:r>
              <a:rPr lang="en-US" sz="1800" dirty="0">
                <a:solidFill>
                  <a:srgbClr val="000000"/>
                </a:solidFill>
                <a:latin typeface="Arial"/>
                <a:ea typeface="Arial"/>
                <a:cs typeface="Arial"/>
                <a:sym typeface="Arial"/>
              </a:rPr>
              <a:t/>
            </a:r>
            <a:br>
              <a:rPr lang="en-US" sz="1800" dirty="0">
                <a:solidFill>
                  <a:srgbClr val="000000"/>
                </a:solidFill>
                <a:latin typeface="Arial"/>
                <a:ea typeface="Arial"/>
                <a:cs typeface="Arial"/>
                <a:sym typeface="Arial"/>
              </a:rPr>
            </a:br>
            <a:endParaRPr lang="en-US" sz="1800" dirty="0">
              <a:solidFill>
                <a:srgbClr val="000000"/>
              </a:solidFill>
              <a:latin typeface="Arial"/>
              <a:ea typeface="Arial"/>
              <a:cs typeface="Arial"/>
              <a:sym typeface="Arial"/>
            </a:endParaRPr>
          </a:p>
        </p:txBody>
      </p:sp>
      <p:sp>
        <p:nvSpPr>
          <p:cNvPr id="8" name="Shape 122"/>
          <p:cNvSpPr txBox="1"/>
          <p:nvPr/>
        </p:nvSpPr>
        <p:spPr>
          <a:xfrm>
            <a:off x="6926094" y="0"/>
            <a:ext cx="2217830" cy="40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p>
          <a:p>
            <a:pPr marL="0" lvl="0" indent="0" algn="ctr" rtl="0">
              <a:spcBef>
                <a:spcPts val="0"/>
              </a:spcBef>
              <a:spcAft>
                <a:spcPts val="0"/>
              </a:spcAft>
              <a:buNone/>
            </a:pPr>
            <a:r>
              <a:rPr lang="en-US" sz="1800" b="1" dirty="0" smtClean="0"/>
              <a:t>Legal</a:t>
            </a:r>
          </a:p>
          <a:p>
            <a:pPr marL="0" lvl="0" indent="0" algn="ctr" rtl="0">
              <a:spcBef>
                <a:spcPts val="0"/>
              </a:spcBef>
              <a:spcAft>
                <a:spcPts val="0"/>
              </a:spcAft>
              <a:buNone/>
            </a:pPr>
            <a:r>
              <a:rPr lang="en-US" sz="1800" dirty="0" smtClean="0"/>
              <a:t>License exemption to deploy and offer telecommunications services </a:t>
            </a:r>
            <a:endParaRPr sz="1800" dirty="0"/>
          </a:p>
          <a:p>
            <a:pPr marL="0" lvl="0" indent="0" algn="ctr" rtl="0">
              <a:spcBef>
                <a:spcPts val="0"/>
              </a:spcBef>
              <a:spcAft>
                <a:spcPts val="0"/>
              </a:spcAft>
              <a:buNone/>
            </a:pPr>
            <a:endParaRPr sz="1800" dirty="0"/>
          </a:p>
        </p:txBody>
      </p:sp>
    </p:spTree>
    <p:extLst>
      <p:ext uri="{BB962C8B-B14F-4D97-AF65-F5344CB8AC3E}">
        <p14:creationId xmlns:p14="http://schemas.microsoft.com/office/powerpoint/2010/main" val="126645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99pxhQggAzIyt6e58lvL_6NE8orSjUIvKkVUi5P30UKSAOzDmoeU5mQWIagWj2MnNpU4GUfeSRiVcEf8d69a2FYwAP6L_BOggcTteTTT3jnrDVIwSD0ch9ykGZtliJMo5iBvwb4KyI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259" y="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9421" y="1536078"/>
            <a:ext cx="774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WiFi </a:t>
            </a:r>
            <a:endParaRPr kumimoji="0" lang="en-US" sz="1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Mesh</a:t>
            </a:r>
            <a:endParaRPr kumimoji="0" lang="en-US" sz="1800" b="0" i="0" u="none" strike="noStrike" cap="none" normalizeH="0" baseline="0" dirty="0" smtClean="0">
              <a:ln>
                <a:noFill/>
              </a:ln>
              <a:solidFill>
                <a:schemeClr val="bg1"/>
              </a:solidFill>
              <a:effectLst/>
            </a:endParaRPr>
          </a:p>
        </p:txBody>
      </p:sp>
      <p:sp>
        <p:nvSpPr>
          <p:cNvPr id="5" name="Rectangle 4"/>
          <p:cNvSpPr/>
          <p:nvPr/>
        </p:nvSpPr>
        <p:spPr>
          <a:xfrm>
            <a:off x="1988808" y="620343"/>
            <a:ext cx="1219200" cy="646331"/>
          </a:xfrm>
          <a:prstGeom prst="rect">
            <a:avLst/>
          </a:prstGeom>
        </p:spPr>
        <p:txBody>
          <a:bodyPr wrap="square">
            <a:spAutoFit/>
          </a:bodyPr>
          <a:lstStyle/>
          <a:p>
            <a:pPr lvl="0" eaLnBrk="0" fontAlgn="base" hangingPunct="0">
              <a:spcBef>
                <a:spcPct val="0"/>
              </a:spcBef>
              <a:spcAft>
                <a:spcPct val="0"/>
              </a:spcAft>
              <a:buClrTx/>
            </a:pPr>
            <a:r>
              <a:rPr lang="en-US" sz="1800" b="1" dirty="0">
                <a:solidFill>
                  <a:schemeClr val="bg1"/>
                </a:solidFill>
                <a:latin typeface="Arial" panose="020B0604020202020204" pitchFamily="34" charset="0"/>
                <a:cs typeface="Arial" panose="020B0604020202020204" pitchFamily="34" charset="0"/>
              </a:rPr>
              <a:t>WiFi </a:t>
            </a:r>
            <a:endParaRPr lang="en-US" sz="1800" dirty="0">
              <a:solidFill>
                <a:schemeClr val="bg1"/>
              </a:solidFill>
            </a:endParaRPr>
          </a:p>
          <a:p>
            <a:pPr lvl="0" eaLnBrk="0" fontAlgn="base" hangingPunct="0">
              <a:spcBef>
                <a:spcPct val="0"/>
              </a:spcBef>
              <a:spcAft>
                <a:spcPct val="0"/>
              </a:spcAft>
              <a:buClrTx/>
            </a:pPr>
            <a:r>
              <a:rPr lang="en-US" sz="1800" b="1" dirty="0" smtClean="0">
                <a:solidFill>
                  <a:schemeClr val="bg1"/>
                </a:solidFill>
                <a:latin typeface="Arial" panose="020B0604020202020204" pitchFamily="34" charset="0"/>
                <a:cs typeface="Arial" panose="020B0604020202020204" pitchFamily="34" charset="0"/>
              </a:rPr>
              <a:t>Hotspot</a:t>
            </a:r>
            <a:endParaRPr lang="en-US" sz="1800" dirty="0">
              <a:solidFill>
                <a:schemeClr val="bg1"/>
              </a:solidFill>
            </a:endParaRPr>
          </a:p>
        </p:txBody>
      </p:sp>
      <p:sp>
        <p:nvSpPr>
          <p:cNvPr id="6" name="Rectangle 5"/>
          <p:cNvSpPr/>
          <p:nvPr/>
        </p:nvSpPr>
        <p:spPr>
          <a:xfrm>
            <a:off x="2514938" y="2771783"/>
            <a:ext cx="1178496" cy="646331"/>
          </a:xfrm>
          <a:prstGeom prst="rect">
            <a:avLst/>
          </a:prstGeom>
        </p:spPr>
        <p:txBody>
          <a:bodyPr wrap="square">
            <a:spAutoFit/>
          </a:bodyPr>
          <a:lstStyle/>
          <a:p>
            <a:pPr lvl="0" eaLnBrk="0" fontAlgn="base" hangingPunct="0">
              <a:spcBef>
                <a:spcPct val="0"/>
              </a:spcBef>
              <a:spcAft>
                <a:spcPct val="0"/>
              </a:spcAft>
              <a:buClrTx/>
            </a:pPr>
            <a:r>
              <a:rPr lang="en-US" sz="1800" b="1" dirty="0">
                <a:solidFill>
                  <a:schemeClr val="bg1"/>
                </a:solidFill>
                <a:latin typeface="Arial" panose="020B0604020202020204" pitchFamily="34" charset="0"/>
                <a:cs typeface="Arial" panose="020B0604020202020204" pitchFamily="34" charset="0"/>
              </a:rPr>
              <a:t>Solar</a:t>
            </a:r>
            <a:endParaRPr lang="en-US" sz="1800" dirty="0">
              <a:solidFill>
                <a:schemeClr val="bg1"/>
              </a:solidFill>
            </a:endParaRPr>
          </a:p>
          <a:p>
            <a:pPr lvl="0" eaLnBrk="0" fontAlgn="base" hangingPunct="0">
              <a:spcBef>
                <a:spcPct val="0"/>
              </a:spcBef>
              <a:spcAft>
                <a:spcPct val="0"/>
              </a:spcAft>
              <a:buClrTx/>
            </a:pPr>
            <a:r>
              <a:rPr lang="en-US" sz="1800" b="1" dirty="0" smtClean="0">
                <a:solidFill>
                  <a:schemeClr val="bg1"/>
                </a:solidFill>
                <a:latin typeface="Arial" panose="020B0604020202020204" pitchFamily="34" charset="0"/>
                <a:cs typeface="Arial" panose="020B0604020202020204" pitchFamily="34" charset="0"/>
              </a:rPr>
              <a:t>Panel</a:t>
            </a:r>
            <a:endParaRPr lang="en-US" sz="1800" dirty="0">
              <a:solidFill>
                <a:schemeClr val="bg1"/>
              </a:solidFill>
            </a:endParaRPr>
          </a:p>
        </p:txBody>
      </p:sp>
      <p:sp>
        <p:nvSpPr>
          <p:cNvPr id="7" name="Rectangle 6"/>
          <p:cNvSpPr/>
          <p:nvPr/>
        </p:nvSpPr>
        <p:spPr>
          <a:xfrm>
            <a:off x="3486605" y="548649"/>
            <a:ext cx="2736647" cy="369332"/>
          </a:xfrm>
          <a:prstGeom prst="rect">
            <a:avLst/>
          </a:prstGeom>
        </p:spPr>
        <p:txBody>
          <a:bodyPr wrap="none">
            <a:spAutoFit/>
          </a:bodyPr>
          <a:lstStyle/>
          <a:p>
            <a:pPr lvl="0" eaLnBrk="0" fontAlgn="base" hangingPunct="0">
              <a:spcBef>
                <a:spcPct val="0"/>
              </a:spcBef>
              <a:spcAft>
                <a:spcPct val="0"/>
              </a:spcAft>
              <a:buClrTx/>
            </a:pPr>
            <a:r>
              <a:rPr lang="en-US" sz="1800" b="1" dirty="0">
                <a:solidFill>
                  <a:schemeClr val="bg1"/>
                </a:solidFill>
                <a:latin typeface="Arial" panose="020B0604020202020204" pitchFamily="34" charset="0"/>
                <a:cs typeface="Arial" panose="020B0604020202020204" pitchFamily="34" charset="0"/>
              </a:rPr>
              <a:t>WiFi Internet Backhaul </a:t>
            </a:r>
            <a:endParaRPr lang="en-US" sz="1800" dirty="0">
              <a:solidFill>
                <a:schemeClr val="bg1"/>
              </a:solidFill>
            </a:endParaRPr>
          </a:p>
        </p:txBody>
      </p:sp>
      <p:sp>
        <p:nvSpPr>
          <p:cNvPr id="2" name="Title 1"/>
          <p:cNvSpPr>
            <a:spLocks noGrp="1"/>
          </p:cNvSpPr>
          <p:nvPr>
            <p:ph type="title"/>
          </p:nvPr>
        </p:nvSpPr>
        <p:spPr>
          <a:xfrm>
            <a:off x="6763308" y="31857"/>
            <a:ext cx="2137930" cy="5047390"/>
          </a:xfrm>
        </p:spPr>
        <p:txBody>
          <a:bodyPr/>
          <a:lstStyle/>
          <a:p>
            <a:pPr algn="ctr"/>
            <a:r>
              <a:rPr lang="en-US" sz="1900" dirty="0" smtClean="0">
                <a:solidFill>
                  <a:srgbClr val="000000"/>
                </a:solidFill>
                <a:latin typeface="Proxima Nova" panose="020B0604020202020204" charset="0"/>
                <a:ea typeface="Arial"/>
                <a:cs typeface="Arial"/>
                <a:sym typeface="Arial"/>
              </a:rPr>
              <a:t/>
            </a:r>
            <a:br>
              <a:rPr lang="en-US" sz="1900" dirty="0" smtClean="0">
                <a:solidFill>
                  <a:srgbClr val="000000"/>
                </a:solidFill>
                <a:latin typeface="Proxima Nova" panose="020B0604020202020204" charset="0"/>
                <a:ea typeface="Arial"/>
                <a:cs typeface="Arial"/>
                <a:sym typeface="Arial"/>
              </a:rPr>
            </a:br>
            <a:r>
              <a:rPr lang="en-US" sz="1900" dirty="0" err="1" smtClean="0">
                <a:solidFill>
                  <a:srgbClr val="000000"/>
                </a:solidFill>
                <a:latin typeface="Proxima Nova" panose="020B0604020202020204" charset="0"/>
                <a:ea typeface="Arial"/>
                <a:cs typeface="Arial"/>
                <a:sym typeface="Arial"/>
              </a:rPr>
              <a:t>WiFi</a:t>
            </a:r>
            <a:r>
              <a:rPr lang="en-US" sz="1900" dirty="0" smtClean="0">
                <a:solidFill>
                  <a:srgbClr val="000000"/>
                </a:solidFill>
                <a:latin typeface="Proxima Nova" panose="020B0604020202020204" charset="0"/>
                <a:ea typeface="Arial"/>
                <a:cs typeface="Arial"/>
                <a:sym typeface="Arial"/>
              </a:rPr>
              <a:t> </a:t>
            </a:r>
            <a:r>
              <a:rPr lang="en-US" sz="1900" dirty="0">
                <a:solidFill>
                  <a:srgbClr val="000000"/>
                </a:solidFill>
                <a:latin typeface="Proxima Nova" panose="020B0604020202020204" charset="0"/>
                <a:ea typeface="Arial"/>
                <a:cs typeface="Arial"/>
                <a:sym typeface="Arial"/>
              </a:rPr>
              <a:t>Internet Backhaul, Mesh &amp; </a:t>
            </a:r>
            <a:r>
              <a:rPr lang="en-US" sz="1900" dirty="0" smtClean="0">
                <a:solidFill>
                  <a:srgbClr val="000000"/>
                </a:solidFill>
                <a:latin typeface="Proxima Nova" panose="020B0604020202020204" charset="0"/>
                <a:ea typeface="Arial"/>
                <a:cs typeface="Arial"/>
                <a:sym typeface="Arial"/>
              </a:rPr>
              <a:t>Hotspot (solar and grid powered)</a:t>
            </a:r>
            <a:r>
              <a:rPr lang="en-US" sz="1900" dirty="0">
                <a:solidFill>
                  <a:srgbClr val="000000"/>
                </a:solidFill>
                <a:latin typeface="Proxima Nova" panose="020B0604020202020204" charset="0"/>
                <a:ea typeface="Arial"/>
                <a:cs typeface="Arial"/>
                <a:sym typeface="Arial"/>
              </a:rPr>
              <a:t/>
            </a:r>
            <a:br>
              <a:rPr lang="en-US" sz="1900" dirty="0">
                <a:solidFill>
                  <a:srgbClr val="000000"/>
                </a:solidFill>
                <a:latin typeface="Proxima Nova" panose="020B0604020202020204" charset="0"/>
                <a:ea typeface="Arial"/>
                <a:cs typeface="Arial"/>
                <a:sym typeface="Arial"/>
              </a:rPr>
            </a:br>
            <a:r>
              <a:rPr lang="en-US" sz="1900" dirty="0">
                <a:solidFill>
                  <a:srgbClr val="000000"/>
                </a:solidFill>
                <a:latin typeface="Proxima Nova" panose="020B0604020202020204" charset="0"/>
                <a:ea typeface="Arial"/>
                <a:cs typeface="Arial"/>
                <a:sym typeface="Arial"/>
              </a:rPr>
              <a:t/>
            </a:r>
            <a:br>
              <a:rPr lang="en-US" sz="1900" dirty="0">
                <a:solidFill>
                  <a:srgbClr val="000000"/>
                </a:solidFill>
                <a:latin typeface="Proxima Nova" panose="020B0604020202020204" charset="0"/>
                <a:ea typeface="Arial"/>
                <a:cs typeface="Arial"/>
                <a:sym typeface="Arial"/>
              </a:rPr>
            </a:br>
            <a:r>
              <a:rPr lang="en-US" sz="1900" dirty="0">
                <a:solidFill>
                  <a:srgbClr val="000000"/>
                </a:solidFill>
                <a:latin typeface="Proxima Nova" panose="020B0604020202020204" charset="0"/>
                <a:ea typeface="Arial"/>
                <a:cs typeface="Arial"/>
                <a:sym typeface="Arial"/>
              </a:rPr>
              <a:t>Current backhaul (intranet) capacity 160-600 Mbps</a:t>
            </a:r>
            <a:br>
              <a:rPr lang="en-US" sz="1900" dirty="0">
                <a:solidFill>
                  <a:srgbClr val="000000"/>
                </a:solidFill>
                <a:latin typeface="Proxima Nova" panose="020B0604020202020204" charset="0"/>
                <a:ea typeface="Arial"/>
                <a:cs typeface="Arial"/>
                <a:sym typeface="Arial"/>
              </a:rPr>
            </a:br>
            <a:r>
              <a:rPr lang="en-US" sz="1900" dirty="0">
                <a:solidFill>
                  <a:srgbClr val="000000"/>
                </a:solidFill>
                <a:latin typeface="Proxima Nova" panose="020B0604020202020204" charset="0"/>
                <a:ea typeface="Arial"/>
                <a:cs typeface="Arial"/>
                <a:sym typeface="Arial"/>
              </a:rPr>
              <a:t/>
            </a:r>
            <a:br>
              <a:rPr lang="en-US" sz="1900" dirty="0">
                <a:solidFill>
                  <a:srgbClr val="000000"/>
                </a:solidFill>
                <a:latin typeface="Proxima Nova" panose="020B0604020202020204" charset="0"/>
                <a:ea typeface="Arial"/>
                <a:cs typeface="Arial"/>
                <a:sym typeface="Arial"/>
              </a:rPr>
            </a:br>
            <a:r>
              <a:rPr lang="en-US" sz="1900" dirty="0">
                <a:solidFill>
                  <a:srgbClr val="000000"/>
                </a:solidFill>
                <a:latin typeface="Proxima Nova" panose="020B0604020202020204" charset="0"/>
                <a:ea typeface="Arial"/>
                <a:cs typeface="Arial"/>
                <a:sym typeface="Arial"/>
              </a:rPr>
              <a:t>Current speed</a:t>
            </a:r>
            <a:br>
              <a:rPr lang="en-US" sz="1900" dirty="0">
                <a:solidFill>
                  <a:srgbClr val="000000"/>
                </a:solidFill>
                <a:latin typeface="Proxima Nova" panose="020B0604020202020204" charset="0"/>
                <a:ea typeface="Arial"/>
                <a:cs typeface="Arial"/>
                <a:sym typeface="Arial"/>
              </a:rPr>
            </a:br>
            <a:r>
              <a:rPr lang="en-US" sz="1900" dirty="0">
                <a:solidFill>
                  <a:srgbClr val="000000"/>
                </a:solidFill>
                <a:latin typeface="Proxima Nova" panose="020B0604020202020204" charset="0"/>
                <a:ea typeface="Arial"/>
                <a:cs typeface="Arial"/>
                <a:sym typeface="Arial"/>
              </a:rPr>
              <a:t>50 Mbps (Up from 40 Mbps)</a:t>
            </a:r>
          </a:p>
        </p:txBody>
      </p:sp>
      <p:sp>
        <p:nvSpPr>
          <p:cNvPr id="8" name="Rectangle 7"/>
          <p:cNvSpPr/>
          <p:nvPr/>
        </p:nvSpPr>
        <p:spPr>
          <a:xfrm>
            <a:off x="4454820" y="2417862"/>
            <a:ext cx="234360" cy="307777"/>
          </a:xfrm>
          <a:prstGeom prst="rect">
            <a:avLst/>
          </a:prstGeom>
        </p:spPr>
        <p:txBody>
          <a:bodyPr wrap="none">
            <a:spAutoFit/>
          </a:bodyPr>
          <a:lstStyle/>
          <a:p>
            <a:r>
              <a:rPr lang="en-US" dirty="0"/>
              <a:t> </a:t>
            </a:r>
          </a:p>
        </p:txBody>
      </p:sp>
      <p:cxnSp>
        <p:nvCxnSpPr>
          <p:cNvPr id="10" name="Straight Arrow Connector 9"/>
          <p:cNvCxnSpPr/>
          <p:nvPr/>
        </p:nvCxnSpPr>
        <p:spPr>
          <a:xfrm flipH="1">
            <a:off x="1453192" y="1337682"/>
            <a:ext cx="891041" cy="870306"/>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985657" y="917981"/>
            <a:ext cx="0" cy="814442"/>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355977" y="3418114"/>
            <a:ext cx="674914" cy="945246"/>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696686" y="1654629"/>
            <a:ext cx="553839" cy="56780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8099" y="2329841"/>
            <a:ext cx="885867" cy="14608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86829" y="2669629"/>
            <a:ext cx="787137" cy="55296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8099" y="3740633"/>
            <a:ext cx="2385589" cy="338554"/>
          </a:xfrm>
          <a:prstGeom prst="rect">
            <a:avLst/>
          </a:prstGeom>
        </p:spPr>
        <p:txBody>
          <a:bodyPr wrap="none">
            <a:spAutoFit/>
          </a:bodyPr>
          <a:lstStyle/>
          <a:p>
            <a:r>
              <a:rPr lang="en-US" sz="1600" b="1" dirty="0" smtClean="0">
                <a:solidFill>
                  <a:schemeClr val="bg1"/>
                </a:solidFill>
                <a:latin typeface="Arial" panose="020B0604020202020204" pitchFamily="34" charset="0"/>
                <a:cs typeface="Arial" panose="020B0604020202020204" pitchFamily="34" charset="0"/>
              </a:rPr>
              <a:t>Back </a:t>
            </a:r>
            <a:r>
              <a:rPr lang="en-US" sz="1600" b="1" dirty="0">
                <a:solidFill>
                  <a:schemeClr val="bg1"/>
                </a:solidFill>
                <a:latin typeface="Arial" panose="020B0604020202020204" pitchFamily="34" charset="0"/>
                <a:cs typeface="Arial" panose="020B0604020202020204" pitchFamily="34" charset="0"/>
              </a:rPr>
              <a:t>up battery power</a:t>
            </a:r>
            <a:endParaRPr lang="en-US" sz="1600" dirty="0"/>
          </a:p>
        </p:txBody>
      </p:sp>
      <p:cxnSp>
        <p:nvCxnSpPr>
          <p:cNvPr id="18" name="Straight Arrow Connector 17"/>
          <p:cNvCxnSpPr/>
          <p:nvPr/>
        </p:nvCxnSpPr>
        <p:spPr>
          <a:xfrm flipH="1">
            <a:off x="973605" y="4151620"/>
            <a:ext cx="3332" cy="805146"/>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19" name="Shape 115"/>
          <p:cNvPicPr preferRelativeResize="0"/>
          <p:nvPr/>
        </p:nvPicPr>
        <p:blipFill rotWithShape="1">
          <a:blip r:embed="rId3">
            <a:alphaModFix/>
          </a:blip>
          <a:srcRect l="7377" t="10578" r="2214"/>
          <a:stretch/>
        </p:blipFill>
        <p:spPr>
          <a:xfrm>
            <a:off x="7850225" y="4183575"/>
            <a:ext cx="1152525" cy="790575"/>
          </a:xfrm>
          <a:prstGeom prst="rect">
            <a:avLst/>
          </a:prstGeom>
          <a:noFill/>
          <a:ln>
            <a:noFill/>
          </a:ln>
        </p:spPr>
      </p:pic>
    </p:spTree>
    <p:extLst>
      <p:ext uri="{BB962C8B-B14F-4D97-AF65-F5344CB8AC3E}">
        <p14:creationId xmlns:p14="http://schemas.microsoft.com/office/powerpoint/2010/main" val="106894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52" y="0"/>
            <a:ext cx="3793787" cy="5058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507" y="-8409"/>
            <a:ext cx="3907275" cy="5066791"/>
          </a:xfrm>
          <a:prstGeom prst="rect">
            <a:avLst/>
          </a:prstGeom>
        </p:spPr>
      </p:pic>
    </p:spTree>
    <p:extLst>
      <p:ext uri="{BB962C8B-B14F-4D97-AF65-F5344CB8AC3E}">
        <p14:creationId xmlns:p14="http://schemas.microsoft.com/office/powerpoint/2010/main" val="350464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4" name="Rectangle 3"/>
          <p:cNvSpPr/>
          <p:nvPr/>
        </p:nvSpPr>
        <p:spPr>
          <a:xfrm>
            <a:off x="1303509" y="475901"/>
            <a:ext cx="6400800" cy="5118324"/>
          </a:xfrm>
          <a:prstGeom prst="rect">
            <a:avLst/>
          </a:prstGeom>
        </p:spPr>
        <p:txBody>
          <a:bodyPr wrap="square">
            <a:spAutoFit/>
          </a:bodyPr>
          <a:lstStyle/>
          <a:p>
            <a:pPr lvl="0" algn="ctr">
              <a:lnSpc>
                <a:spcPct val="115000"/>
              </a:lnSpc>
            </a:pPr>
            <a:r>
              <a:rPr lang="en-US" sz="2800" b="1" dirty="0">
                <a:solidFill>
                  <a:schemeClr val="accent3"/>
                </a:solidFill>
                <a:latin typeface="Proxima Nova" panose="020B0604020202020204" charset="0"/>
              </a:rPr>
              <a:t>Thank </a:t>
            </a:r>
            <a:r>
              <a:rPr lang="en-US" sz="2800" b="1" dirty="0" smtClean="0">
                <a:solidFill>
                  <a:schemeClr val="accent3"/>
                </a:solidFill>
                <a:latin typeface="Proxima Nova" panose="020B0604020202020204" charset="0"/>
              </a:rPr>
              <a:t>you</a:t>
            </a:r>
            <a:r>
              <a:rPr lang="en-US" sz="2800" b="1" dirty="0" smtClean="0">
                <a:solidFill>
                  <a:schemeClr val="accent3"/>
                </a:solidFill>
                <a:latin typeface="Proxima Nova" panose="020B0604020202020204" charset="0"/>
              </a:rPr>
              <a:t>!</a:t>
            </a:r>
          </a:p>
          <a:p>
            <a:pPr lvl="0" algn="ctr">
              <a:lnSpc>
                <a:spcPct val="115000"/>
              </a:lnSpc>
            </a:pPr>
            <a:endParaRPr lang="en-US" sz="2800" b="1" dirty="0">
              <a:solidFill>
                <a:schemeClr val="accent3"/>
              </a:solidFill>
              <a:latin typeface="Proxima Nova" panose="020B0604020202020204" charset="0"/>
            </a:endParaRPr>
          </a:p>
          <a:p>
            <a:pPr lvl="0" algn="ctr">
              <a:lnSpc>
                <a:spcPct val="115000"/>
              </a:lnSpc>
            </a:pPr>
            <a:r>
              <a:rPr lang="en-US" sz="2800" b="1">
                <a:solidFill>
                  <a:schemeClr val="accent3"/>
                </a:solidFill>
                <a:latin typeface="Proxima Nova" panose="020B0604020202020204" charset="0"/>
                <a:hlinkClick r:id="rId3"/>
              </a:rPr>
              <a:t>https://</a:t>
            </a:r>
            <a:r>
              <a:rPr lang="en-US" sz="2800" b="1">
                <a:solidFill>
                  <a:schemeClr val="accent3"/>
                </a:solidFill>
                <a:latin typeface="Proxima Nova" panose="020B0604020202020204" charset="0"/>
                <a:hlinkClick r:id="rId3"/>
              </a:rPr>
              <a:t>zenzeleni.net</a:t>
            </a:r>
            <a:r>
              <a:rPr lang="en-US" sz="2800" b="1" smtClean="0">
                <a:solidFill>
                  <a:schemeClr val="accent3"/>
                </a:solidFill>
                <a:latin typeface="Proxima Nova" panose="020B0604020202020204" charset="0"/>
                <a:hlinkClick r:id="rId3"/>
              </a:rPr>
              <a:t>/</a:t>
            </a:r>
            <a:r>
              <a:rPr lang="en-US" sz="2800" b="1" smtClean="0">
                <a:solidFill>
                  <a:schemeClr val="accent3"/>
                </a:solidFill>
                <a:latin typeface="Proxima Nova" panose="020B0604020202020204" charset="0"/>
              </a:rPr>
              <a:t> </a:t>
            </a:r>
            <a:endParaRPr lang="en-US" sz="2800" b="1" dirty="0" smtClean="0">
              <a:solidFill>
                <a:schemeClr val="accent3"/>
              </a:solidFill>
              <a:latin typeface="Proxima Nova" panose="020B0604020202020204" charset="0"/>
            </a:endParaRPr>
          </a:p>
          <a:p>
            <a:pPr lvl="0" algn="ctr">
              <a:lnSpc>
                <a:spcPct val="115000"/>
              </a:lnSpc>
            </a:pPr>
            <a:endParaRPr lang="en-US" sz="2800" b="1" dirty="0" smtClean="0">
              <a:solidFill>
                <a:schemeClr val="accent3"/>
              </a:solidFill>
              <a:latin typeface="Proxima Nova" panose="020B0604020202020204" charset="0"/>
            </a:endParaRPr>
          </a:p>
          <a:p>
            <a:pPr lvl="0" algn="r">
              <a:lnSpc>
                <a:spcPct val="115000"/>
              </a:lnSpc>
            </a:pPr>
            <a:endParaRPr lang="en-US" dirty="0" smtClean="0">
              <a:solidFill>
                <a:schemeClr val="tx1"/>
              </a:solidFill>
              <a:hlinkClick r:id="rId4"/>
            </a:endParaRPr>
          </a:p>
          <a:p>
            <a:pPr lvl="0" algn="r">
              <a:lnSpc>
                <a:spcPct val="115000"/>
              </a:lnSpc>
            </a:pPr>
            <a:endParaRPr lang="en-US" dirty="0">
              <a:solidFill>
                <a:schemeClr val="tx1"/>
              </a:solidFill>
              <a:hlinkClick r:id="rId4"/>
            </a:endParaRPr>
          </a:p>
          <a:p>
            <a:pPr lvl="0" algn="r">
              <a:lnSpc>
                <a:spcPct val="115000"/>
              </a:lnSpc>
            </a:pPr>
            <a:endParaRPr lang="en-US" dirty="0" smtClean="0">
              <a:solidFill>
                <a:schemeClr val="tx1"/>
              </a:solidFill>
              <a:hlinkClick r:id="rId4"/>
            </a:endParaRPr>
          </a:p>
          <a:p>
            <a:pPr lvl="0" algn="r">
              <a:lnSpc>
                <a:spcPct val="115000"/>
              </a:lnSpc>
            </a:pPr>
            <a:endParaRPr lang="en-US" dirty="0">
              <a:solidFill>
                <a:schemeClr val="tx1"/>
              </a:solidFill>
              <a:hlinkClick r:id="rId4"/>
            </a:endParaRPr>
          </a:p>
          <a:p>
            <a:pPr lvl="0" algn="r">
              <a:lnSpc>
                <a:spcPct val="115000"/>
              </a:lnSpc>
            </a:pPr>
            <a:endParaRPr lang="en-US" dirty="0" smtClean="0">
              <a:solidFill>
                <a:schemeClr val="tx1"/>
              </a:solidFill>
              <a:hlinkClick r:id="rId4"/>
            </a:endParaRPr>
          </a:p>
          <a:p>
            <a:pPr lvl="0" algn="r">
              <a:lnSpc>
                <a:spcPct val="115000"/>
              </a:lnSpc>
            </a:pPr>
            <a:endParaRPr lang="en-US" dirty="0">
              <a:solidFill>
                <a:schemeClr val="tx1"/>
              </a:solidFill>
              <a:hlinkClick r:id="rId4"/>
            </a:endParaRPr>
          </a:p>
          <a:p>
            <a:pPr lvl="0" algn="r">
              <a:lnSpc>
                <a:spcPct val="115000"/>
              </a:lnSpc>
            </a:pPr>
            <a:endParaRPr lang="en-US" dirty="0" smtClean="0">
              <a:solidFill>
                <a:schemeClr val="tx1"/>
              </a:solidFill>
              <a:hlinkClick r:id="rId4"/>
            </a:endParaRPr>
          </a:p>
          <a:p>
            <a:pPr lvl="0" algn="r">
              <a:lnSpc>
                <a:spcPct val="115000"/>
              </a:lnSpc>
            </a:pPr>
            <a:endParaRPr lang="en-US" dirty="0">
              <a:solidFill>
                <a:schemeClr val="tx1"/>
              </a:solidFill>
              <a:hlinkClick r:id="rId4"/>
            </a:endParaRPr>
          </a:p>
          <a:p>
            <a:pPr lvl="0" algn="r">
              <a:lnSpc>
                <a:spcPct val="115000"/>
              </a:lnSpc>
            </a:pPr>
            <a:endParaRPr lang="en-US" dirty="0" smtClean="0">
              <a:solidFill>
                <a:schemeClr val="tx1"/>
              </a:solidFill>
              <a:hlinkClick r:id="rId4"/>
            </a:endParaRPr>
          </a:p>
          <a:p>
            <a:pPr lvl="0" algn="r">
              <a:lnSpc>
                <a:spcPct val="115000"/>
              </a:lnSpc>
            </a:pPr>
            <a:endParaRPr lang="en-US" dirty="0">
              <a:solidFill>
                <a:schemeClr val="tx1"/>
              </a:solidFill>
              <a:hlinkClick r:id="rId4"/>
            </a:endParaRPr>
          </a:p>
          <a:p>
            <a:pPr lvl="0" algn="ctr">
              <a:lnSpc>
                <a:spcPct val="115000"/>
              </a:lnSpc>
            </a:pPr>
            <a:endParaRPr lang="en-US" sz="1600" dirty="0" smtClean="0">
              <a:solidFill>
                <a:schemeClr val="tx1"/>
              </a:solidFill>
              <a:latin typeface="Proxima Nova" panose="020B0604020202020204" charset="0"/>
            </a:endParaRPr>
          </a:p>
          <a:p>
            <a:pPr lvl="0" algn="ctr">
              <a:lnSpc>
                <a:spcPct val="115000"/>
              </a:lnSpc>
            </a:pPr>
            <a:endParaRPr lang="en-US" sz="1600" dirty="0" smtClean="0">
              <a:solidFill>
                <a:schemeClr val="tx1"/>
              </a:solidFill>
              <a:latin typeface="Proxima Nova" panose="020B0604020202020204" charset="0"/>
            </a:endParaRPr>
          </a:p>
        </p:txBody>
      </p:sp>
    </p:spTree>
    <p:extLst>
      <p:ext uri="{BB962C8B-B14F-4D97-AF65-F5344CB8AC3E}">
        <p14:creationId xmlns:p14="http://schemas.microsoft.com/office/powerpoint/2010/main" val="163243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0" y="0"/>
            <a:ext cx="7492400" cy="4987150"/>
          </a:xfrm>
          <a:prstGeom prst="rect">
            <a:avLst/>
          </a:prstGeom>
          <a:noFill/>
          <a:ln>
            <a:noFill/>
          </a:ln>
          <a:effectLst>
            <a:outerShdw blurRad="57150" dist="19050" dir="5400000" algn="bl" rotWithShape="0">
              <a:srgbClr val="000000">
                <a:alpha val="50000"/>
              </a:srgbClr>
            </a:outerShdw>
          </a:effectLst>
        </p:spPr>
      </p:pic>
      <p:pic>
        <p:nvPicPr>
          <p:cNvPr id="115" name="Shape 115"/>
          <p:cNvPicPr preferRelativeResize="0"/>
          <p:nvPr/>
        </p:nvPicPr>
        <p:blipFill rotWithShape="1">
          <a:blip r:embed="rId4">
            <a:alphaModFix/>
          </a:blip>
          <a:srcRect l="7377" t="10578" r="2214"/>
          <a:stretch/>
        </p:blipFill>
        <p:spPr>
          <a:xfrm>
            <a:off x="7850225" y="4183575"/>
            <a:ext cx="1152525" cy="790575"/>
          </a:xfrm>
          <a:prstGeom prst="rect">
            <a:avLst/>
          </a:prstGeom>
          <a:noFill/>
          <a:ln>
            <a:noFill/>
          </a:ln>
        </p:spPr>
      </p:pic>
      <p:sp>
        <p:nvSpPr>
          <p:cNvPr id="116" name="Shape 116"/>
          <p:cNvSpPr txBox="1"/>
          <p:nvPr/>
        </p:nvSpPr>
        <p:spPr>
          <a:xfrm>
            <a:off x="7492400" y="0"/>
            <a:ext cx="1651500" cy="403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dirty="0">
                <a:latin typeface="Proxima Nova" panose="020B0604020202020204" charset="0"/>
              </a:rPr>
              <a:t>Zenzeleni Networks Mankosi </a:t>
            </a:r>
            <a:r>
              <a:rPr lang="en" sz="1900" b="1" dirty="0" smtClean="0">
                <a:latin typeface="Proxima Nova" panose="020B0604020202020204" charset="0"/>
              </a:rPr>
              <a:t>Cooperative</a:t>
            </a:r>
          </a:p>
          <a:p>
            <a:pPr marL="0" lvl="0" indent="0" algn="ctr" rtl="0">
              <a:spcBef>
                <a:spcPts val="0"/>
              </a:spcBef>
              <a:spcAft>
                <a:spcPts val="0"/>
              </a:spcAft>
              <a:buNone/>
            </a:pPr>
            <a:r>
              <a:rPr lang="en" sz="1900" dirty="0" smtClean="0">
                <a:latin typeface="Proxima Nova" panose="020B0604020202020204" charset="0"/>
              </a:rPr>
              <a:t>(2014) </a:t>
            </a:r>
            <a:endParaRPr sz="1900" dirty="0">
              <a:latin typeface="Proxima Nova" panose="020B0604020202020204" charset="0"/>
            </a:endParaRPr>
          </a:p>
          <a:p>
            <a:pPr marL="0" lvl="0" indent="0" algn="ctr">
              <a:spcBef>
                <a:spcPts val="0"/>
              </a:spcBef>
              <a:spcAft>
                <a:spcPts val="0"/>
              </a:spcAft>
              <a:buNone/>
            </a:pPr>
            <a:r>
              <a:rPr lang="en" sz="1900" b="1" dirty="0">
                <a:latin typeface="Proxima Nova" panose="020B0604020202020204" charset="0"/>
              </a:rPr>
              <a:t>&amp; </a:t>
            </a:r>
            <a:endParaRPr sz="1900" b="1" dirty="0">
              <a:latin typeface="Proxima Nova" panose="020B0604020202020204" charset="0"/>
            </a:endParaRPr>
          </a:p>
          <a:p>
            <a:pPr marL="0" lvl="0" indent="0" algn="ctr">
              <a:spcBef>
                <a:spcPts val="0"/>
              </a:spcBef>
              <a:spcAft>
                <a:spcPts val="0"/>
              </a:spcAft>
              <a:buNone/>
            </a:pPr>
            <a:r>
              <a:rPr lang="en" sz="1900" b="1" dirty="0">
                <a:latin typeface="Proxima Nova" panose="020B0604020202020204" charset="0"/>
              </a:rPr>
              <a:t>Zenzeleni </a:t>
            </a:r>
            <a:r>
              <a:rPr lang="en" sz="1900" b="1" dirty="0" smtClean="0">
                <a:latin typeface="Proxima Nova" panose="020B0604020202020204" charset="0"/>
              </a:rPr>
              <a:t>networks non-for-profit</a:t>
            </a:r>
          </a:p>
          <a:p>
            <a:pPr marL="0" lvl="0" indent="0" algn="ctr">
              <a:spcBef>
                <a:spcPts val="0"/>
              </a:spcBef>
              <a:spcAft>
                <a:spcPts val="0"/>
              </a:spcAft>
              <a:buNone/>
            </a:pPr>
            <a:r>
              <a:rPr lang="en" sz="1900" dirty="0" smtClean="0">
                <a:latin typeface="Proxima Nova" panose="020B0604020202020204" charset="0"/>
              </a:rPr>
              <a:t>(2017)</a:t>
            </a:r>
          </a:p>
          <a:p>
            <a:pPr marL="0" lvl="0" indent="0" algn="ctr">
              <a:spcBef>
                <a:spcPts val="0"/>
              </a:spcBef>
              <a:spcAft>
                <a:spcPts val="0"/>
              </a:spcAft>
              <a:buNone/>
            </a:pPr>
            <a:r>
              <a:rPr lang="en" sz="1900" b="1" dirty="0">
                <a:latin typeface="Proxima Nova" panose="020B0604020202020204" charset="0"/>
              </a:rPr>
              <a:t>&amp;</a:t>
            </a:r>
            <a:endParaRPr lang="en" sz="1900" b="1" dirty="0" smtClean="0">
              <a:latin typeface="Proxima Nova" panose="020B0604020202020204" charset="0"/>
            </a:endParaRPr>
          </a:p>
          <a:p>
            <a:pPr marL="0" lvl="0" indent="0" algn="ctr">
              <a:spcBef>
                <a:spcPts val="0"/>
              </a:spcBef>
              <a:spcAft>
                <a:spcPts val="0"/>
              </a:spcAft>
              <a:buNone/>
            </a:pPr>
            <a:r>
              <a:rPr lang="en" sz="1900" b="1" dirty="0" smtClean="0">
                <a:solidFill>
                  <a:schemeClr val="tx1"/>
                </a:solidFill>
                <a:latin typeface="Proxima Nova" panose="020B0604020202020204" charset="0"/>
              </a:rPr>
              <a:t>Zithulele</a:t>
            </a:r>
          </a:p>
          <a:p>
            <a:pPr marL="0" lvl="0" indent="0" algn="ctr">
              <a:spcBef>
                <a:spcPts val="0"/>
              </a:spcBef>
              <a:spcAft>
                <a:spcPts val="0"/>
              </a:spcAft>
              <a:buNone/>
            </a:pPr>
            <a:r>
              <a:rPr lang="en" sz="1900" b="1" dirty="0" smtClean="0">
                <a:solidFill>
                  <a:schemeClr val="tx1"/>
                </a:solidFill>
                <a:latin typeface="Proxima Nova" panose="020B0604020202020204" charset="0"/>
              </a:rPr>
              <a:t>networks Cooperative </a:t>
            </a:r>
            <a:r>
              <a:rPr lang="en" sz="1900" dirty="0" smtClean="0">
                <a:solidFill>
                  <a:schemeClr val="tx1"/>
                </a:solidFill>
                <a:latin typeface="Proxima Nova" panose="020B0604020202020204" charset="0"/>
              </a:rPr>
              <a:t>(2019</a:t>
            </a:r>
            <a:r>
              <a:rPr lang="en" sz="1900" dirty="0">
                <a:solidFill>
                  <a:schemeClr val="tx1"/>
                </a:solidFill>
                <a:latin typeface="Proxima Nova" panose="020B0604020202020204" charset="0"/>
              </a:rPr>
              <a:t>)</a:t>
            </a:r>
            <a:endParaRPr sz="1900" dirty="0">
              <a:solidFill>
                <a:schemeClr val="tx1"/>
              </a:solidFill>
              <a:latin typeface="Proxima Nova" panose="020B0604020202020204" charset="0"/>
            </a:endParaRPr>
          </a:p>
          <a:p>
            <a:pPr marL="0" lvl="0" indent="0" algn="ctr">
              <a:spcBef>
                <a:spcPts val="0"/>
              </a:spcBef>
              <a:spcAft>
                <a:spcPts val="0"/>
              </a:spcAft>
              <a:buNone/>
            </a:pPr>
            <a:endParaRPr sz="1900" dirty="0">
              <a:latin typeface="Proxima Nova" panose="020B0604020202020204" charset="0"/>
            </a:endParaRPr>
          </a:p>
          <a:p>
            <a:pPr marL="0" lvl="0" indent="0" algn="ctr">
              <a:spcBef>
                <a:spcPts val="0"/>
              </a:spcBef>
              <a:spcAft>
                <a:spcPts val="0"/>
              </a:spcAft>
              <a:buNone/>
            </a:pPr>
            <a:endParaRPr lang="en" sz="1900" dirty="0">
              <a:latin typeface="Proxima Nova" panose="020B0604020202020204" charset="0"/>
            </a:endParaRPr>
          </a:p>
        </p:txBody>
      </p:sp>
      <p:sp>
        <p:nvSpPr>
          <p:cNvPr id="2" name="TextBox 1"/>
          <p:cNvSpPr txBox="1"/>
          <p:nvPr/>
        </p:nvSpPr>
        <p:spPr>
          <a:xfrm>
            <a:off x="4620638" y="4424973"/>
            <a:ext cx="2238113" cy="338554"/>
          </a:xfrm>
          <a:prstGeom prst="rect">
            <a:avLst/>
          </a:prstGeom>
          <a:noFill/>
        </p:spPr>
        <p:txBody>
          <a:bodyPr wrap="none" rtlCol="0">
            <a:spAutoFit/>
          </a:bodyPr>
          <a:lstStyle/>
          <a:p>
            <a:r>
              <a:rPr lang="en-US" sz="1600" b="1" dirty="0" err="1" smtClean="0">
                <a:solidFill>
                  <a:schemeClr val="bg1"/>
                </a:solidFill>
              </a:rPr>
              <a:t>Mankosi</a:t>
            </a:r>
            <a:r>
              <a:rPr lang="en-US" sz="1600" b="1" dirty="0" smtClean="0">
                <a:solidFill>
                  <a:schemeClr val="bg1"/>
                </a:solidFill>
              </a:rPr>
              <a:t>, March 2018</a:t>
            </a:r>
            <a:endParaRPr lang="en-US" sz="1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PICS</a:t>
            </a:r>
            <a:endParaRPr lang="en-US" dirty="0"/>
          </a:p>
        </p:txBody>
      </p:sp>
      <p:pic>
        <p:nvPicPr>
          <p:cNvPr id="4" name="Picture 3"/>
          <p:cNvPicPr>
            <a:picLocks noChangeAspect="1"/>
          </p:cNvPicPr>
          <p:nvPr/>
        </p:nvPicPr>
        <p:blipFill>
          <a:blip r:embed="rId2"/>
          <a:stretch>
            <a:fillRect/>
          </a:stretch>
        </p:blipFill>
        <p:spPr>
          <a:xfrm>
            <a:off x="1" y="1"/>
            <a:ext cx="9161814" cy="2914022"/>
          </a:xfrm>
          <a:prstGeom prst="rect">
            <a:avLst/>
          </a:prstGeom>
        </p:spPr>
      </p:pic>
      <p:pic>
        <p:nvPicPr>
          <p:cNvPr id="5" name="Picture 4"/>
          <p:cNvPicPr>
            <a:picLocks noChangeAspect="1"/>
          </p:cNvPicPr>
          <p:nvPr/>
        </p:nvPicPr>
        <p:blipFill>
          <a:blip r:embed="rId3"/>
          <a:stretch>
            <a:fillRect/>
          </a:stretch>
        </p:blipFill>
        <p:spPr>
          <a:xfrm>
            <a:off x="703385" y="2897083"/>
            <a:ext cx="3275763" cy="2228915"/>
          </a:xfrm>
          <a:prstGeom prst="rect">
            <a:avLst/>
          </a:prstGeom>
        </p:spPr>
      </p:pic>
      <p:pic>
        <p:nvPicPr>
          <p:cNvPr id="6" name="Picture 5"/>
          <p:cNvPicPr>
            <a:picLocks noChangeAspect="1"/>
          </p:cNvPicPr>
          <p:nvPr/>
        </p:nvPicPr>
        <p:blipFill>
          <a:blip r:embed="rId4"/>
          <a:stretch>
            <a:fillRect/>
          </a:stretch>
        </p:blipFill>
        <p:spPr>
          <a:xfrm>
            <a:off x="3817298" y="2914023"/>
            <a:ext cx="1678074" cy="1132141"/>
          </a:xfrm>
          <a:prstGeom prst="rect">
            <a:avLst/>
          </a:prstGeom>
        </p:spPr>
      </p:pic>
      <p:pic>
        <p:nvPicPr>
          <p:cNvPr id="7" name="Picture 6"/>
          <p:cNvPicPr>
            <a:picLocks noChangeAspect="1"/>
          </p:cNvPicPr>
          <p:nvPr/>
        </p:nvPicPr>
        <p:blipFill>
          <a:blip r:embed="rId5"/>
          <a:stretch>
            <a:fillRect/>
          </a:stretch>
        </p:blipFill>
        <p:spPr>
          <a:xfrm>
            <a:off x="5396091" y="2880784"/>
            <a:ext cx="3436209" cy="2228274"/>
          </a:xfrm>
          <a:prstGeom prst="rect">
            <a:avLst/>
          </a:prstGeom>
        </p:spPr>
      </p:pic>
      <p:pic>
        <p:nvPicPr>
          <p:cNvPr id="8" name="Picture 7"/>
          <p:cNvPicPr>
            <a:picLocks noChangeAspect="1"/>
          </p:cNvPicPr>
          <p:nvPr/>
        </p:nvPicPr>
        <p:blipFill>
          <a:blip r:embed="rId6"/>
          <a:stretch>
            <a:fillRect/>
          </a:stretch>
        </p:blipFill>
        <p:spPr>
          <a:xfrm>
            <a:off x="3817298" y="3994921"/>
            <a:ext cx="1678318" cy="1147376"/>
          </a:xfrm>
          <a:prstGeom prst="rect">
            <a:avLst/>
          </a:prstGeom>
        </p:spPr>
      </p:pic>
    </p:spTree>
    <p:extLst>
      <p:ext uri="{BB962C8B-B14F-4D97-AF65-F5344CB8AC3E}">
        <p14:creationId xmlns:p14="http://schemas.microsoft.com/office/powerpoint/2010/main" val="413863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04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0" y="0"/>
            <a:ext cx="8913799" cy="3209500"/>
          </a:xfrm>
          <a:prstGeom prst="rect">
            <a:avLst/>
          </a:prstGeom>
          <a:noFill/>
          <a:ln>
            <a:noFill/>
          </a:ln>
        </p:spPr>
      </p:pic>
      <p:pic>
        <p:nvPicPr>
          <p:cNvPr id="129" name="Shape 129"/>
          <p:cNvPicPr preferRelativeResize="0"/>
          <p:nvPr/>
        </p:nvPicPr>
        <p:blipFill>
          <a:blip r:embed="rId4">
            <a:alphaModFix/>
          </a:blip>
          <a:stretch>
            <a:fillRect/>
          </a:stretch>
        </p:blipFill>
        <p:spPr>
          <a:xfrm>
            <a:off x="23025" y="3148650"/>
            <a:ext cx="6392850" cy="1918650"/>
          </a:xfrm>
          <a:prstGeom prst="rect">
            <a:avLst/>
          </a:prstGeom>
          <a:noFill/>
          <a:ln>
            <a:noFill/>
          </a:ln>
        </p:spPr>
      </p:pic>
      <p:pic>
        <p:nvPicPr>
          <p:cNvPr id="130" name="Shape 130"/>
          <p:cNvPicPr preferRelativeResize="0"/>
          <p:nvPr/>
        </p:nvPicPr>
        <p:blipFill>
          <a:blip r:embed="rId5">
            <a:alphaModFix/>
          </a:blip>
          <a:stretch>
            <a:fillRect/>
          </a:stretch>
        </p:blipFill>
        <p:spPr>
          <a:xfrm>
            <a:off x="6064725" y="2514225"/>
            <a:ext cx="2999524" cy="2353607"/>
          </a:xfrm>
          <a:prstGeom prst="rect">
            <a:avLst/>
          </a:prstGeom>
          <a:noFill/>
          <a:ln>
            <a:noFill/>
          </a:ln>
        </p:spPr>
      </p:pic>
      <p:pic>
        <p:nvPicPr>
          <p:cNvPr id="131" name="Shape 131"/>
          <p:cNvPicPr preferRelativeResize="0"/>
          <p:nvPr/>
        </p:nvPicPr>
        <p:blipFill rotWithShape="1">
          <a:blip r:embed="rId6">
            <a:alphaModFix/>
          </a:blip>
          <a:srcRect l="7377" t="10578" r="2214"/>
          <a:stretch/>
        </p:blipFill>
        <p:spPr>
          <a:xfrm>
            <a:off x="8279388" y="4708325"/>
            <a:ext cx="634412" cy="435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7303"/>
            <a:ext cx="9144000" cy="22774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254"/>
            <a:ext cx="9144000" cy="18487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61"/>
            <a:ext cx="9144000" cy="1674459"/>
          </a:xfrm>
          <a:prstGeom prst="rect">
            <a:avLst/>
          </a:prstGeom>
        </p:spPr>
      </p:pic>
    </p:spTree>
    <p:extLst>
      <p:ext uri="{BB962C8B-B14F-4D97-AF65-F5344CB8AC3E}">
        <p14:creationId xmlns:p14="http://schemas.microsoft.com/office/powerpoint/2010/main" val="110118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368" r="-790" b="4336"/>
          <a:stretch/>
        </p:blipFill>
        <p:spPr>
          <a:xfrm>
            <a:off x="408561" y="58369"/>
            <a:ext cx="8064230" cy="5058383"/>
          </a:xfrm>
          <a:prstGeom prst="rect">
            <a:avLst/>
          </a:prstGeom>
        </p:spPr>
      </p:pic>
    </p:spTree>
    <p:extLst>
      <p:ext uri="{BB962C8B-B14F-4D97-AF65-F5344CB8AC3E}">
        <p14:creationId xmlns:p14="http://schemas.microsoft.com/office/powerpoint/2010/main" val="27639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602" y="4229"/>
            <a:ext cx="2903786" cy="217783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2597" y="2362161"/>
            <a:ext cx="3060780" cy="229558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6737" b="5969"/>
          <a:stretch/>
        </p:blipFill>
        <p:spPr>
          <a:xfrm>
            <a:off x="4843751" y="2181904"/>
            <a:ext cx="4300249" cy="297964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16399"/>
          <a:stretch/>
        </p:blipFill>
        <p:spPr>
          <a:xfrm rot="5400000">
            <a:off x="2128052" y="2328983"/>
            <a:ext cx="2859329" cy="256516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1011" y="0"/>
            <a:ext cx="3569203" cy="2676902"/>
          </a:xfrm>
          <a:prstGeom prst="rect">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r="8150"/>
          <a:stretch/>
        </p:blipFill>
        <p:spPr>
          <a:xfrm>
            <a:off x="0" y="0"/>
            <a:ext cx="2671012" cy="2181015"/>
          </a:xfrm>
          <a:prstGeom prst="rect">
            <a:avLst/>
          </a:prstGeom>
        </p:spPr>
      </p:pic>
      <p:pic>
        <p:nvPicPr>
          <p:cNvPr id="8" name="Shape 168"/>
          <p:cNvPicPr preferRelativeResize="0"/>
          <p:nvPr/>
        </p:nvPicPr>
        <p:blipFill rotWithShape="1">
          <a:blip r:embed="rId9">
            <a:alphaModFix/>
            <a:extLst>
              <a:ext uri="{BEBA8EAE-BF5A-486C-A8C5-ECC9F3942E4B}">
                <a14:imgProps xmlns:a14="http://schemas.microsoft.com/office/drawing/2010/main">
                  <a14:imgLayer r:embed="rId10">
                    <a14:imgEffect>
                      <a14:backgroundRemoval t="19391" b="90859" l="8494" r="88610"/>
                    </a14:imgEffect>
                  </a14:imgLayer>
                </a14:imgProps>
              </a:ext>
            </a:extLst>
          </a:blip>
          <a:srcRect l="7377" t="10578" r="2214"/>
          <a:stretch/>
        </p:blipFill>
        <p:spPr>
          <a:xfrm>
            <a:off x="7926425" y="4259775"/>
            <a:ext cx="1152525" cy="790575"/>
          </a:xfrm>
          <a:prstGeom prst="rect">
            <a:avLst/>
          </a:prstGeom>
          <a:noFill/>
          <a:ln>
            <a:noFill/>
          </a:ln>
        </p:spPr>
      </p:pic>
    </p:spTree>
    <p:extLst>
      <p:ext uri="{BB962C8B-B14F-4D97-AF65-F5344CB8AC3E}">
        <p14:creationId xmlns:p14="http://schemas.microsoft.com/office/powerpoint/2010/main" val="278345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204" y="158800"/>
            <a:ext cx="8175592" cy="4896894"/>
          </a:xfrm>
          <a:prstGeom prst="rect">
            <a:avLst/>
          </a:prstGeom>
        </p:spPr>
      </p:pic>
      <p:pic>
        <p:nvPicPr>
          <p:cNvPr id="5" name="Shape 168"/>
          <p:cNvPicPr preferRelativeResize="0"/>
          <p:nvPr/>
        </p:nvPicPr>
        <p:blipFill rotWithShape="1">
          <a:blip r:embed="rId3">
            <a:alphaModFix/>
          </a:blip>
          <a:srcRect l="7377" t="10578" r="2214"/>
          <a:stretch/>
        </p:blipFill>
        <p:spPr>
          <a:xfrm>
            <a:off x="7926425" y="4259775"/>
            <a:ext cx="1152525" cy="790575"/>
          </a:xfrm>
          <a:prstGeom prst="rect">
            <a:avLst/>
          </a:prstGeom>
          <a:noFill/>
          <a:ln>
            <a:noFill/>
          </a:ln>
        </p:spPr>
      </p:pic>
    </p:spTree>
    <p:extLst>
      <p:ext uri="{BB962C8B-B14F-4D97-AF65-F5344CB8AC3E}">
        <p14:creationId xmlns:p14="http://schemas.microsoft.com/office/powerpoint/2010/main" val="2271868382"/>
      </p:ext>
    </p:extLst>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11572</TotalTime>
  <Words>985</Words>
  <Application>Microsoft Office PowerPoint</Application>
  <PresentationFormat>On-screen Show (16:9)</PresentationFormat>
  <Paragraphs>59</Paragraphs>
  <Slides>14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Proxima Nova</vt:lpstr>
      <vt:lpstr>Arial</vt:lpstr>
      <vt:lpstr>Spearmint</vt:lpstr>
      <vt:lpstr>Zenzeleni networks  4th African Summit on Community Networks   </vt:lpstr>
      <vt:lpstr>PowerPoint Presentation</vt:lpstr>
      <vt:lpstr>NEW 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WiFi Internet Backhaul, Mesh &amp; Hotspot (solar and grid powered)  Current backhaul (intranet) capacity 160-600 Mbps  Current speed 50 Mbps (Up from 40 Mbps)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Zenzeleni Networks       South Africa</dc:title>
  <dc:creator>Sol</dc:creator>
  <cp:lastModifiedBy>Sol</cp:lastModifiedBy>
  <cp:revision>115</cp:revision>
  <dcterms:modified xsi:type="dcterms:W3CDTF">2019-10-30T08:01:37Z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1419559</vt:lpwstr>
  </property>
  <property fmtid="{D5CDD505-2E9C-101B-9397-08002B2CF9AE}" name="NXPowerLiteSettings" pid="3">
    <vt:lpwstr>C7000400038000</vt:lpwstr>
  </property>
  <property fmtid="{D5CDD505-2E9C-101B-9397-08002B2CF9AE}" name="NXPowerLiteVersion" pid="4">
    <vt:lpwstr>S8.2.3</vt:lpwstr>
  </property>
</Properties>
</file>