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87C41-27C6-4133-BFC1-AD6B37DA453B}" type="datetimeFigureOut">
              <a:rPr lang="en-GB" smtClean="0"/>
              <a:pPr/>
              <a:t>30/10/2019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D2837-EE40-4380-A2C8-0F089B59E58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87C41-27C6-4133-BFC1-AD6B37DA453B}" type="datetimeFigureOut">
              <a:rPr lang="en-GB" smtClean="0"/>
              <a:pPr/>
              <a:t>30/10/2019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D2837-EE40-4380-A2C8-0F089B59E58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87C41-27C6-4133-BFC1-AD6B37DA453B}" type="datetimeFigureOut">
              <a:rPr lang="en-GB" smtClean="0"/>
              <a:pPr/>
              <a:t>30/10/2019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D2837-EE40-4380-A2C8-0F089B59E58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87C41-27C6-4133-BFC1-AD6B37DA453B}" type="datetimeFigureOut">
              <a:rPr lang="en-GB" smtClean="0"/>
              <a:pPr/>
              <a:t>30/10/2019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D2837-EE40-4380-A2C8-0F089B59E58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87C41-27C6-4133-BFC1-AD6B37DA453B}" type="datetimeFigureOut">
              <a:rPr lang="en-GB" smtClean="0"/>
              <a:pPr/>
              <a:t>30/10/2019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D2837-EE40-4380-A2C8-0F089B59E58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87C41-27C6-4133-BFC1-AD6B37DA453B}" type="datetimeFigureOut">
              <a:rPr lang="en-GB" smtClean="0"/>
              <a:pPr/>
              <a:t>30/10/2019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D2837-EE40-4380-A2C8-0F089B59E58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87C41-27C6-4133-BFC1-AD6B37DA453B}" type="datetimeFigureOut">
              <a:rPr lang="en-GB" smtClean="0"/>
              <a:pPr/>
              <a:t>30/10/2019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D2837-EE40-4380-A2C8-0F089B59E58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87C41-27C6-4133-BFC1-AD6B37DA453B}" type="datetimeFigureOut">
              <a:rPr lang="en-GB" smtClean="0"/>
              <a:pPr/>
              <a:t>30/10/2019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D2837-EE40-4380-A2C8-0F089B59E58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87C41-27C6-4133-BFC1-AD6B37DA453B}" type="datetimeFigureOut">
              <a:rPr lang="en-GB" smtClean="0"/>
              <a:pPr/>
              <a:t>30/10/2019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D2837-EE40-4380-A2C8-0F089B59E58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87C41-27C6-4133-BFC1-AD6B37DA453B}" type="datetimeFigureOut">
              <a:rPr lang="en-GB" smtClean="0"/>
              <a:pPr/>
              <a:t>30/10/2019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D2837-EE40-4380-A2C8-0F089B59E58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87C41-27C6-4133-BFC1-AD6B37DA453B}" type="datetimeFigureOut">
              <a:rPr lang="en-GB" smtClean="0"/>
              <a:pPr/>
              <a:t>30/10/2019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D2837-EE40-4380-A2C8-0F089B59E58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F87C41-27C6-4133-BFC1-AD6B37DA453B}" type="datetimeFigureOut">
              <a:rPr lang="en-GB" smtClean="0"/>
              <a:pPr/>
              <a:t>30/10/2019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BD2837-EE40-4380-A2C8-0F089B59E58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19256" cy="648072"/>
          </a:xfrm>
        </p:spPr>
        <p:txBody>
          <a:bodyPr>
            <a:normAutofit fontScale="90000"/>
          </a:bodyPr>
          <a:lstStyle/>
          <a:p>
            <a:pPr fontAlgn="base"/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sz="3100" b="1" dirty="0" smtClean="0"/>
              <a:t>What </a:t>
            </a:r>
            <a:r>
              <a:rPr lang="en-GB" sz="3100" b="1" dirty="0"/>
              <a:t>Makes Community Networks Resilient? </a:t>
            </a:r>
            <a:r>
              <a:rPr lang="en-GB" sz="3100" b="1" dirty="0" err="1" smtClean="0"/>
              <a:t>FantsuamFoundation</a:t>
            </a:r>
            <a:r>
              <a:rPr lang="en-GB" sz="3100" b="1" dirty="0" smtClean="0"/>
              <a:t>-</a:t>
            </a:r>
            <a:r>
              <a:rPr lang="en-GB" sz="2800" dirty="0" smtClean="0"/>
              <a:t>-</a:t>
            </a:r>
            <a:r>
              <a:rPr lang="en-GB" sz="3100" b="1" dirty="0" smtClean="0"/>
              <a:t>Background</a:t>
            </a:r>
            <a:r>
              <a:rPr lang="en-GB" sz="3100" dirty="0" smtClean="0"/>
              <a:t> </a:t>
            </a:r>
            <a:r>
              <a:rPr lang="en-GB" sz="3100" b="1" dirty="0" smtClean="0"/>
              <a:t/>
            </a:r>
            <a:br>
              <a:rPr lang="en-GB" sz="3100" b="1" dirty="0" smtClean="0"/>
            </a:b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51520" y="1268760"/>
            <a:ext cx="8568952" cy="558924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en-GB" sz="2800" dirty="0" smtClean="0"/>
              <a:t>National </a:t>
            </a:r>
            <a:r>
              <a:rPr lang="en-GB" sz="2800" b="1" dirty="0" smtClean="0"/>
              <a:t>political </a:t>
            </a:r>
            <a:r>
              <a:rPr lang="en-GB" sz="2800" b="1" dirty="0" smtClean="0"/>
              <a:t>instability </a:t>
            </a:r>
            <a:r>
              <a:rPr lang="en-GB" sz="2800" dirty="0" smtClean="0"/>
              <a:t>-longer </a:t>
            </a:r>
            <a:r>
              <a:rPr lang="en-GB" sz="2800" dirty="0" smtClean="0"/>
              <a:t>an </a:t>
            </a:r>
            <a:r>
              <a:rPr lang="en-GB" sz="2800" dirty="0"/>
              <a:t>more destructive effects at the </a:t>
            </a:r>
            <a:r>
              <a:rPr lang="en-GB" sz="2800" dirty="0" smtClean="0"/>
              <a:t>grassroots</a:t>
            </a:r>
          </a:p>
          <a:p>
            <a:pPr>
              <a:buFont typeface="Wingdings" pitchFamily="2" charset="2"/>
              <a:buChar char="Ø"/>
            </a:pPr>
            <a:r>
              <a:rPr lang="en-GB" sz="2800" b="1" dirty="0" smtClean="0"/>
              <a:t>Recovery</a:t>
            </a:r>
            <a:r>
              <a:rPr lang="en-GB" sz="2800" dirty="0" smtClean="0"/>
              <a:t> </a:t>
            </a:r>
            <a:r>
              <a:rPr lang="en-GB" sz="2800" dirty="0"/>
              <a:t>takes longer in rural communities due largely to their relative </a:t>
            </a:r>
            <a:r>
              <a:rPr lang="en-GB" sz="2800" b="1" dirty="0"/>
              <a:t>isolation from the political and resource centres</a:t>
            </a:r>
            <a:r>
              <a:rPr lang="en-GB" sz="2800" dirty="0"/>
              <a:t> of </a:t>
            </a:r>
            <a:r>
              <a:rPr lang="en-GB" sz="2800" dirty="0" smtClean="0"/>
              <a:t>governance</a:t>
            </a:r>
          </a:p>
          <a:p>
            <a:pPr>
              <a:buFont typeface="Wingdings" pitchFamily="2" charset="2"/>
              <a:buChar char="Ø"/>
            </a:pPr>
            <a:r>
              <a:rPr lang="en-GB" sz="2800" b="1" dirty="0"/>
              <a:t>Over 60% </a:t>
            </a:r>
            <a:r>
              <a:rPr lang="en-GB" sz="2800" dirty="0"/>
              <a:t>of Nigeria’s population of 190 Million, </a:t>
            </a:r>
            <a:r>
              <a:rPr lang="en-GB" sz="2800" b="1" dirty="0"/>
              <a:t>live in rural </a:t>
            </a:r>
            <a:r>
              <a:rPr lang="en-GB" sz="2800" b="1" dirty="0" smtClean="0"/>
              <a:t>areas</a:t>
            </a:r>
            <a:endParaRPr lang="en-GB" sz="2800" dirty="0" smtClean="0"/>
          </a:p>
          <a:p>
            <a:pPr>
              <a:buFont typeface="Wingdings" pitchFamily="2" charset="2"/>
              <a:buChar char="Ø"/>
            </a:pPr>
            <a:r>
              <a:rPr lang="en-GB" sz="2800" dirty="0" smtClean="0"/>
              <a:t> </a:t>
            </a:r>
            <a:r>
              <a:rPr lang="en-GB" sz="2800" dirty="0"/>
              <a:t>The most accessible means of internet access is the </a:t>
            </a:r>
            <a:r>
              <a:rPr lang="en-GB" sz="2800" b="1" dirty="0"/>
              <a:t>mobile </a:t>
            </a:r>
            <a:r>
              <a:rPr lang="en-GB" sz="2800" b="1" dirty="0" smtClean="0"/>
              <a:t>phone</a:t>
            </a:r>
            <a:endParaRPr lang="en-GB" sz="2800" dirty="0" smtClean="0"/>
          </a:p>
          <a:p>
            <a:pPr>
              <a:buFont typeface="Wingdings" pitchFamily="2" charset="2"/>
              <a:buChar char="Ø"/>
            </a:pPr>
            <a:r>
              <a:rPr lang="en-GB" sz="2800" dirty="0"/>
              <a:t>In spite of the </a:t>
            </a:r>
            <a:r>
              <a:rPr lang="en-GB" sz="2800" b="1" dirty="0"/>
              <a:t>high cost </a:t>
            </a:r>
            <a:r>
              <a:rPr lang="en-GB" sz="2800" dirty="0"/>
              <a:t>of access, the </a:t>
            </a:r>
            <a:r>
              <a:rPr lang="en-GB" sz="2800" b="1" dirty="0"/>
              <a:t>quality of service </a:t>
            </a:r>
            <a:r>
              <a:rPr lang="en-GB" sz="2800" dirty="0" smtClean="0"/>
              <a:t>are </a:t>
            </a:r>
            <a:r>
              <a:rPr lang="en-GB" sz="2800" dirty="0"/>
              <a:t>poor</a:t>
            </a:r>
          </a:p>
          <a:p>
            <a:pPr>
              <a:buFont typeface="Wingdings" pitchFamily="2" charset="2"/>
              <a:buChar char="Ø"/>
            </a:pPr>
            <a:endParaRPr lang="en-GB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91264" cy="1282154"/>
          </a:xfrm>
        </p:spPr>
        <p:txBody>
          <a:bodyPr>
            <a:normAutofit/>
          </a:bodyPr>
          <a:lstStyle/>
          <a:p>
            <a:r>
              <a:rPr lang="en-GB" sz="2800" b="1" dirty="0" smtClean="0"/>
              <a:t>What Makes Community Networks Resilient? </a:t>
            </a:r>
            <a:r>
              <a:rPr lang="en-GB" sz="2800" b="1" dirty="0" smtClean="0"/>
              <a:t>Community- </a:t>
            </a:r>
            <a:r>
              <a:rPr lang="en-GB" sz="2800" b="1" dirty="0" err="1" smtClean="0"/>
              <a:t>Fantsuam</a:t>
            </a:r>
            <a:r>
              <a:rPr lang="en-GB" sz="2800" b="1" dirty="0" smtClean="0"/>
              <a:t> Foundation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GB" sz="2800" dirty="0"/>
              <a:t>By 2011, the </a:t>
            </a:r>
            <a:r>
              <a:rPr lang="en-GB" sz="2800" dirty="0" smtClean="0"/>
              <a:t>FCN </a:t>
            </a:r>
            <a:r>
              <a:rPr lang="en-GB" sz="2800" dirty="0"/>
              <a:t>was the nearest affordable point </a:t>
            </a:r>
            <a:r>
              <a:rPr lang="en-GB" sz="2800" dirty="0" smtClean="0"/>
              <a:t>of </a:t>
            </a:r>
            <a:r>
              <a:rPr lang="en-GB" sz="2800" dirty="0"/>
              <a:t>the internet for </a:t>
            </a:r>
            <a:r>
              <a:rPr lang="en-GB" sz="2800" b="1" dirty="0" smtClean="0"/>
              <a:t>7 unconnected </a:t>
            </a:r>
            <a:r>
              <a:rPr lang="en-GB" sz="2800" b="1" dirty="0"/>
              <a:t>rural </a:t>
            </a:r>
            <a:r>
              <a:rPr lang="en-GB" sz="2800" b="1" dirty="0" smtClean="0"/>
              <a:t>communities</a:t>
            </a:r>
          </a:p>
          <a:p>
            <a:pPr>
              <a:buFont typeface="Wingdings" pitchFamily="2" charset="2"/>
              <a:buChar char="Ø"/>
            </a:pPr>
            <a:endParaRPr lang="en-GB" sz="2800" dirty="0" smtClean="0"/>
          </a:p>
          <a:p>
            <a:pPr>
              <a:buFont typeface="Wingdings" pitchFamily="2" charset="2"/>
              <a:buChar char="Ø"/>
            </a:pPr>
            <a:r>
              <a:rPr lang="en-GB" sz="2800" dirty="0" smtClean="0"/>
              <a:t> </a:t>
            </a:r>
            <a:r>
              <a:rPr lang="en-GB" sz="2800" dirty="0"/>
              <a:t>The network had a full complement of VSAT, solar powered Network Operating Centre, highly trained and motivated </a:t>
            </a:r>
            <a:r>
              <a:rPr lang="en-GB" sz="2800" dirty="0" smtClean="0"/>
              <a:t>staff</a:t>
            </a:r>
            <a:endParaRPr lang="en-GB" sz="2800" dirty="0"/>
          </a:p>
          <a:p>
            <a:pPr>
              <a:buNone/>
            </a:pPr>
            <a:endParaRPr lang="en-GB" sz="2800" dirty="0" smtClean="0"/>
          </a:p>
          <a:p>
            <a:pPr>
              <a:buFont typeface="Wingdings" pitchFamily="2" charset="2"/>
              <a:buChar char="Ø"/>
            </a:pPr>
            <a:r>
              <a:rPr lang="en-GB" sz="2800" dirty="0" smtClean="0"/>
              <a:t>supported 3 tertiary institutions, 2 </a:t>
            </a:r>
            <a:r>
              <a:rPr lang="en-GB" sz="2800" dirty="0"/>
              <a:t>banks, several small businesses and </a:t>
            </a:r>
            <a:r>
              <a:rPr lang="en-GB" sz="2800" dirty="0" smtClean="0"/>
              <a:t>1 public </a:t>
            </a:r>
            <a:r>
              <a:rPr lang="en-GB" sz="2800" dirty="0"/>
              <a:t>hospital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800" b="1" dirty="0" smtClean="0"/>
              <a:t>What Makes Community Networks Resilient? Community </a:t>
            </a:r>
            <a:r>
              <a:rPr lang="en-GB" sz="2800" b="1" dirty="0" err="1" smtClean="0"/>
              <a:t>Fantsuam</a:t>
            </a:r>
            <a:r>
              <a:rPr lang="en-GB" sz="2800" b="1" dirty="0" smtClean="0"/>
              <a:t> Foundation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412776"/>
            <a:ext cx="8784976" cy="4713387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GB" b="1" dirty="0"/>
              <a:t>The sectarian crisis </a:t>
            </a:r>
            <a:r>
              <a:rPr lang="en-GB" dirty="0" smtClean="0"/>
              <a:t>-loss </a:t>
            </a:r>
            <a:r>
              <a:rPr lang="en-GB" dirty="0"/>
              <a:t>of human lives, relocation of trained staff and loss of expensive equipment.</a:t>
            </a:r>
          </a:p>
          <a:p>
            <a:endParaRPr lang="en-GB" dirty="0"/>
          </a:p>
          <a:p>
            <a:pPr>
              <a:buFont typeface="Wingdings" pitchFamily="2" charset="2"/>
              <a:buChar char="Ø"/>
            </a:pPr>
            <a:r>
              <a:rPr lang="en-GB" dirty="0"/>
              <a:t>The </a:t>
            </a:r>
            <a:r>
              <a:rPr lang="en-GB" dirty="0" smtClean="0"/>
              <a:t>FCN was </a:t>
            </a:r>
            <a:r>
              <a:rPr lang="en-GB" dirty="0"/>
              <a:t>the </a:t>
            </a:r>
            <a:r>
              <a:rPr lang="en-GB" b="1" dirty="0"/>
              <a:t>only surviving communication infrastructure </a:t>
            </a:r>
            <a:r>
              <a:rPr lang="en-GB" dirty="0"/>
              <a:t>as the various satellite services had shut down or been vandalised or destroyed. </a:t>
            </a:r>
          </a:p>
          <a:p>
            <a:pPr>
              <a:buFont typeface="Wingdings" pitchFamily="2" charset="2"/>
              <a:buChar char="Ø"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en-GB" sz="3100" b="1" dirty="0" smtClean="0"/>
              <a:t/>
            </a:r>
            <a:br>
              <a:rPr lang="en-GB" sz="3100" b="1" dirty="0" smtClean="0"/>
            </a:br>
            <a:r>
              <a:rPr lang="en-GB" sz="3100" b="1" dirty="0" smtClean="0"/>
              <a:t> What Makes </a:t>
            </a:r>
            <a:r>
              <a:rPr lang="en-GB" sz="3100" b="1" dirty="0" smtClean="0"/>
              <a:t> </a:t>
            </a:r>
            <a:r>
              <a:rPr lang="en-GB" sz="3100" b="1" dirty="0" err="1" smtClean="0"/>
              <a:t>FantsuamFoundation</a:t>
            </a:r>
            <a:r>
              <a:rPr lang="en-GB" sz="3100" b="1" dirty="0" smtClean="0"/>
              <a:t> Resilient?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124744"/>
            <a:ext cx="8640960" cy="5256584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GB" sz="2800" b="1" dirty="0" smtClean="0"/>
              <a:t>A strong mission and vision backed by passion</a:t>
            </a:r>
          </a:p>
          <a:p>
            <a:pPr>
              <a:buNone/>
            </a:pPr>
            <a:endParaRPr lang="en-GB" sz="2800" b="1" dirty="0" smtClean="0"/>
          </a:p>
          <a:p>
            <a:pPr>
              <a:buFont typeface="Wingdings" pitchFamily="2" charset="2"/>
              <a:buChar char="Ø"/>
            </a:pPr>
            <a:r>
              <a:rPr lang="en-GB" sz="2800" b="1" dirty="0" smtClean="0"/>
              <a:t>Integrated </a:t>
            </a:r>
            <a:r>
              <a:rPr lang="en-GB" sz="2800" b="1" dirty="0"/>
              <a:t>development </a:t>
            </a:r>
            <a:r>
              <a:rPr lang="en-GB" sz="2800" b="1" dirty="0" smtClean="0"/>
              <a:t>services- </a:t>
            </a:r>
            <a:r>
              <a:rPr lang="en-GB" sz="2800" dirty="0" smtClean="0"/>
              <a:t> </a:t>
            </a:r>
            <a:r>
              <a:rPr lang="en-GB" sz="2000" dirty="0"/>
              <a:t>Health services, </a:t>
            </a:r>
            <a:r>
              <a:rPr lang="en-GB" sz="2000" dirty="0" smtClean="0"/>
              <a:t>Agriculture, Microfinance</a:t>
            </a:r>
            <a:r>
              <a:rPr lang="en-GB" sz="2000" dirty="0"/>
              <a:t>, </a:t>
            </a:r>
            <a:r>
              <a:rPr lang="en-GB" sz="2000" dirty="0" smtClean="0"/>
              <a:t>Educational, </a:t>
            </a:r>
            <a:r>
              <a:rPr lang="en-GB" sz="2000" dirty="0"/>
              <a:t>Social Protection </a:t>
            </a:r>
            <a:r>
              <a:rPr lang="en-GB" sz="2800" dirty="0" smtClean="0"/>
              <a:t>. We believe this </a:t>
            </a:r>
            <a:r>
              <a:rPr lang="en-GB" sz="2800" b="1" dirty="0" smtClean="0"/>
              <a:t>integrated rural development approach has been a major factor in the resilience of </a:t>
            </a:r>
            <a:r>
              <a:rPr lang="en-GB" sz="2800" b="1" dirty="0" err="1" smtClean="0"/>
              <a:t>Fantsuam</a:t>
            </a:r>
            <a:r>
              <a:rPr lang="en-GB" sz="2800" b="1" dirty="0" smtClean="0"/>
              <a:t> Foundation</a:t>
            </a:r>
            <a:r>
              <a:rPr lang="en-GB" sz="2800" dirty="0" smtClean="0"/>
              <a:t>. </a:t>
            </a:r>
          </a:p>
          <a:p>
            <a:pPr>
              <a:buNone/>
            </a:pPr>
            <a:endParaRPr lang="en-GB" sz="2800" dirty="0" smtClean="0"/>
          </a:p>
          <a:p>
            <a:pPr>
              <a:buFont typeface="Wingdings" pitchFamily="2" charset="2"/>
              <a:buChar char="Ø"/>
            </a:pPr>
            <a:r>
              <a:rPr lang="en-GB" sz="2800" dirty="0" smtClean="0"/>
              <a:t> </a:t>
            </a:r>
            <a:r>
              <a:rPr lang="en-GB" sz="2800" b="1" dirty="0"/>
              <a:t>Rural Connectivity </a:t>
            </a:r>
            <a:r>
              <a:rPr lang="en-GB" sz="2800" b="1" dirty="0" smtClean="0"/>
              <a:t>Services</a:t>
            </a:r>
            <a:r>
              <a:rPr lang="en-GB" sz="2800" dirty="0" smtClean="0"/>
              <a:t>-ISP, digital literacy, Google Developers Group (GDG), CBT centre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800" b="1" dirty="0" smtClean="0"/>
              <a:t>What Makes  </a:t>
            </a:r>
            <a:r>
              <a:rPr lang="en-GB" sz="2800" b="1" dirty="0" err="1" smtClean="0"/>
              <a:t>FantsuamFoundation</a:t>
            </a:r>
            <a:r>
              <a:rPr lang="en-GB" sz="2800" b="1" dirty="0" smtClean="0"/>
              <a:t> Resilient</a:t>
            </a:r>
            <a:r>
              <a:rPr lang="en-GB" sz="2800" b="1" dirty="0" smtClean="0"/>
              <a:t>?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363272" cy="4857403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GB" sz="2800" b="1" dirty="0" smtClean="0"/>
              <a:t>A reserve of goodwill/trust and support among the local population- </a:t>
            </a:r>
            <a:r>
              <a:rPr lang="en-GB" sz="2800" dirty="0" smtClean="0"/>
              <a:t>Community acceptance and buy in</a:t>
            </a:r>
          </a:p>
          <a:p>
            <a:pPr>
              <a:buFont typeface="Wingdings" pitchFamily="2" charset="2"/>
              <a:buChar char="Ø"/>
            </a:pPr>
            <a:endParaRPr lang="en-GB" sz="2800" dirty="0" smtClean="0"/>
          </a:p>
          <a:p>
            <a:pPr>
              <a:buFont typeface="Wingdings" pitchFamily="2" charset="2"/>
              <a:buChar char="Ø"/>
            </a:pPr>
            <a:r>
              <a:rPr lang="en-GB" sz="2800" b="1" dirty="0" smtClean="0"/>
              <a:t>Provision of some profit services </a:t>
            </a:r>
            <a:r>
              <a:rPr lang="en-GB" sz="2800" dirty="0" smtClean="0"/>
              <a:t>which helped to support the non-profit services</a:t>
            </a:r>
          </a:p>
          <a:p>
            <a:pPr>
              <a:buFont typeface="Wingdings" pitchFamily="2" charset="2"/>
              <a:buChar char="Ø"/>
            </a:pPr>
            <a:endParaRPr lang="en-GB" sz="2800" dirty="0" smtClean="0"/>
          </a:p>
          <a:p>
            <a:pPr>
              <a:buFont typeface="Wingdings" pitchFamily="2" charset="2"/>
              <a:buChar char="Ø"/>
            </a:pPr>
            <a:r>
              <a:rPr lang="en-GB" sz="2800" b="1" dirty="0" smtClean="0"/>
              <a:t>Its reputation for non-partisanship- </a:t>
            </a:r>
            <a:r>
              <a:rPr lang="en-GB" sz="2800" dirty="0" smtClean="0"/>
              <a:t>makes it possible to provide services to all sides of the conflicts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292</Words>
  <Application>Microsoft Office PowerPoint</Application>
  <PresentationFormat>On-screen Show (4:3)</PresentationFormat>
  <Paragraphs>28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  What Makes Community Networks Resilient? FantsuamFoundation--Background   </vt:lpstr>
      <vt:lpstr>What Makes Community Networks Resilient? Community- Fantsuam Foundation</vt:lpstr>
      <vt:lpstr>What Makes Community Networks Resilient? Community Fantsuam Foundation</vt:lpstr>
      <vt:lpstr>  What Makes  FantsuamFoundation Resilient? </vt:lpstr>
      <vt:lpstr>What Makes  FantsuamFoundation Resilient?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Makes Community Networks Resilient? Community FantsuamFoundation</dc:title>
  <dc:creator>x</dc:creator>
  <cp:lastModifiedBy>x</cp:lastModifiedBy>
  <cp:revision>13</cp:revision>
  <dcterms:created xsi:type="dcterms:W3CDTF">2019-10-29T03:09:04Z</dcterms:created>
  <dcterms:modified xsi:type="dcterms:W3CDTF">2019-10-30T08:24:48Z</dcterms:modified>
</cp:coreProperties>
</file>