
<file path=[Content_Types].xml><?xml version="1.0" encoding="utf-8"?>
<Types xmlns="http://schemas.openxmlformats.org/package/2006/content-types">
  <Default ContentType="image/jpeg" Extension="jpeg"/>
  <Default ContentType="image/jpeg" Extension="jpg"/>
  <Default ContentType="video/mp4" Extension="mp4"/>
  <Default ContentType="image/png" Extension="png"/>
  <Default ContentType="application/vnd.openxmlformats-package.relationships+xml" Extension="rels"/>
  <Default ContentType="application/xml" Extension="xml"/>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core.xml" Type="http://schemas.openxmlformats.org/package/2006/relationships/metadata/core-properties"/><Relationship Id="rId2" Target="docProps/thumbnail.jpeg" Type="http://schemas.openxmlformats.org/package/2006/relationships/metadata/thumbnail"/><Relationship Id="rId1" Target="ppt/presentation.xml" Type="http://schemas.openxmlformats.org/officeDocument/2006/relationships/officeDocument"/><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95" r:id="rId4"/>
    <p:sldId id="297" r:id="rId5"/>
    <p:sldId id="317" r:id="rId6"/>
    <p:sldId id="319" r:id="rId7"/>
    <p:sldId id="324" r:id="rId8"/>
    <p:sldId id="304" r:id="rId9"/>
    <p:sldId id="303" r:id="rId10"/>
    <p:sldId id="327" r:id="rId11"/>
    <p:sldId id="305" r:id="rId12"/>
    <p:sldId id="307" r:id="rId13"/>
    <p:sldId id="308" r:id="rId14"/>
    <p:sldId id="309" r:id="rId15"/>
    <p:sldId id="310" r:id="rId16"/>
    <p:sldId id="311" r:id="rId17"/>
    <p:sldId id="312" r:id="rId18"/>
    <p:sldId id="325" r:id="rId19"/>
    <p:sldId id="326" r:id="rId20"/>
    <p:sldId id="299" r:id="rId21"/>
    <p:sldId id="300" r:id="rId22"/>
    <p:sldId id="335" r:id="rId23"/>
    <p:sldId id="336" r:id="rId24"/>
    <p:sldId id="337" r:id="rId25"/>
    <p:sldId id="328" r:id="rId26"/>
    <p:sldId id="329" r:id="rId27"/>
    <p:sldId id="330" r:id="rId28"/>
    <p:sldId id="334" r:id="rId29"/>
    <p:sldId id="331" r:id="rId30"/>
    <p:sldId id="332" r:id="rId31"/>
    <p:sldId id="338" r:id="rId32"/>
    <p:sldId id="339" r:id="rId33"/>
    <p:sldId id="340" r:id="rId34"/>
    <p:sldId id="341" r:id="rId35"/>
    <p:sldId id="342" r:id="rId36"/>
    <p:sldId id="343" r:id="rId37"/>
    <p:sldId id="344" r:id="rId38"/>
    <p:sldId id="345" r:id="rId39"/>
    <p:sldId id="346" r:id="rId40"/>
    <p:sldId id="347" r:id="rId41"/>
    <p:sldId id="348" r:id="rId42"/>
    <p:sldId id="353" r:id="rId43"/>
    <p:sldId id="259" r:id="rId44"/>
    <p:sldId id="260" r:id="rId45"/>
    <p:sldId id="354" r:id="rId46"/>
    <p:sldId id="355" r:id="rId47"/>
    <p:sldId id="356" r:id="rId48"/>
    <p:sldId id="357" r:id="rId49"/>
    <p:sldId id="358" r:id="rId50"/>
    <p:sldId id="359" r:id="rId51"/>
    <p:sldId id="360" r:id="rId52"/>
    <p:sldId id="261" r:id="rId53"/>
    <p:sldId id="361" r:id="rId54"/>
    <p:sldId id="362" r:id="rId55"/>
    <p:sldId id="363" r:id="rId56"/>
    <p:sldId id="364" r:id="rId57"/>
    <p:sldId id="262" r:id="rId58"/>
    <p:sldId id="263" r:id="rId59"/>
    <p:sldId id="264" r:id="rId60"/>
    <p:sldId id="265" r:id="rId61"/>
    <p:sldId id="298" r:id="rId62"/>
    <p:sldId id="352" r:id="rId6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85" autoAdjust="0"/>
    <p:restoredTop sz="94660"/>
  </p:normalViewPr>
  <p:slideViewPr>
    <p:cSldViewPr snapToGrid="0">
      <p:cViewPr varScale="1">
        <p:scale>
          <a:sx n="72" d="100"/>
          <a:sy n="72" d="100"/>
        </p:scale>
        <p:origin x="67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38EEB46-AE3C-4303-BE7C-9FEA56DB7747}" type="datetimeFigureOut">
              <a:rPr lang="en-US" smtClean="0"/>
              <a:t>10/30/2019</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9340B5D5-8348-4EBC-8DB6-9A89EF0469E1}"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08366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8EEB46-AE3C-4303-BE7C-9FEA56DB7747}" type="datetimeFigureOut">
              <a:rPr lang="en-US" smtClean="0"/>
              <a:t>10/30/2019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40B5D5-8348-4EBC-8DB6-9A89EF0469E1}"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73331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8EEB46-AE3C-4303-BE7C-9FEA56DB7747}" type="datetimeFigureOut">
              <a:rPr lang="en-US" smtClean="0"/>
              <a:t>10/30/2019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40B5D5-8348-4EBC-8DB6-9A89EF0469E1}"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24251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8EEB46-AE3C-4303-BE7C-9FEA56DB7747}" type="datetimeFigureOut">
              <a:rPr lang="en-US" smtClean="0"/>
              <a:t>10/30/2019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40B5D5-8348-4EBC-8DB6-9A89EF0469E1}"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93790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EEB46-AE3C-4303-BE7C-9FEA56DB7747}" type="datetimeFigureOut">
              <a:rPr lang="en-US" smtClean="0"/>
              <a:t>10/30/2019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40B5D5-8348-4EBC-8DB6-9A89EF0469E1}"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89737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38EEB46-AE3C-4303-BE7C-9FEA56DB7747}" type="datetimeFigureOut">
              <a:rPr lang="en-US" smtClean="0"/>
              <a:t>10/30/2019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40B5D5-8348-4EBC-8DB6-9A89EF0469E1}"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33092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38EEB46-AE3C-4303-BE7C-9FEA56DB7747}" type="datetimeFigureOut">
              <a:rPr lang="en-US" smtClean="0"/>
              <a:t>10/30/2019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40B5D5-8348-4EBC-8DB6-9A89EF0469E1}"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48006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38EEB46-AE3C-4303-BE7C-9FEA56DB7747}" type="datetimeFigureOut">
              <a:rPr lang="en-US" smtClean="0"/>
              <a:t>10/30/2019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40B5D5-8348-4EBC-8DB6-9A89EF0469E1}"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70389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EEB46-AE3C-4303-BE7C-9FEA56DB7747}" type="datetimeFigureOut">
              <a:rPr lang="en-US" smtClean="0"/>
              <a:t>10/30/2019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40B5D5-8348-4EBC-8DB6-9A89EF0469E1}" type="slidenum">
              <a:rPr lang="en-US" smtClean="0"/>
              <a:t>‹#›</a:t>
            </a:fld>
            <a:endParaRPr lang="en-US"/>
          </a:p>
        </p:txBody>
      </p:sp>
    </p:spTree>
    <p:extLst>
      <p:ext uri="{BB962C8B-B14F-4D97-AF65-F5344CB8AC3E}">
        <p14:creationId xmlns:p14="http://schemas.microsoft.com/office/powerpoint/2010/main" val="1150678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EEB46-AE3C-4303-BE7C-9FEA56DB7747}" type="datetimeFigureOut">
              <a:rPr lang="en-US" smtClean="0"/>
              <a:t>10/30/2019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40B5D5-8348-4EBC-8DB6-9A89EF0469E1}"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79113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738EEB46-AE3C-4303-BE7C-9FEA56DB7747}" type="datetimeFigureOut">
              <a:rPr lang="en-US" smtClean="0"/>
              <a:t>10/30/2019</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9340B5D5-8348-4EBC-8DB6-9A89EF0469E1}"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79915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738EEB46-AE3C-4303-BE7C-9FEA56DB7747}" type="datetimeFigureOut">
              <a:rPr lang="en-US" smtClean="0"/>
              <a:t>10/30/2019</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9340B5D5-8348-4EBC-8DB6-9A89EF0469E1}"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76697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arget="../media/image30.jpeg" Type="http://schemas.openxmlformats.org/officeDocument/2006/relationships/image"/><Relationship Id="rId1" Target="../slideLayouts/slideLayout2.xml" Type="http://schemas.openxmlformats.org/officeDocument/2006/relationships/slideLayout"/></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F51AC90-D213-4A46-8B61-59DD9D368176}"/>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D6CB1D4F-B789-456C-91FC-D8A612047A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504"/>
            <a:ext cx="12192000" cy="6850554"/>
          </a:xfrm>
          <a:prstGeom prst="rect">
            <a:avLst/>
          </a:prstGeom>
        </p:spPr>
      </p:pic>
      <p:sp>
        <p:nvSpPr>
          <p:cNvPr id="2" name="Title 1">
            <a:extLst>
              <a:ext uri="{FF2B5EF4-FFF2-40B4-BE49-F238E27FC236}">
                <a16:creationId xmlns:a16="http://schemas.microsoft.com/office/drawing/2014/main" id="{24FE6458-92E5-4F95-93BB-BB5A31FAB949}"/>
              </a:ext>
            </a:extLst>
          </p:cNvPr>
          <p:cNvSpPr>
            <a:spLocks noGrp="1"/>
          </p:cNvSpPr>
          <p:nvPr>
            <p:ph type="ctrTitle"/>
          </p:nvPr>
        </p:nvSpPr>
        <p:spPr>
          <a:xfrm>
            <a:off x="1914196" y="762363"/>
            <a:ext cx="8637073" cy="801215"/>
          </a:xfrm>
        </p:spPr>
        <p:txBody>
          <a:bodyPr>
            <a:normAutofit/>
          </a:bodyPr>
          <a:lstStyle/>
          <a:p>
            <a:r>
              <a:rPr lang="en-US" sz="5400" dirty="0"/>
              <a:t>Off grid Solar system</a:t>
            </a:r>
          </a:p>
        </p:txBody>
      </p:sp>
      <p:sp>
        <p:nvSpPr>
          <p:cNvPr id="6" name="Title 1">
            <a:extLst>
              <a:ext uri="{FF2B5EF4-FFF2-40B4-BE49-F238E27FC236}">
                <a16:creationId xmlns:a16="http://schemas.microsoft.com/office/drawing/2014/main" id="{C1DA059D-79C8-46DA-8CFF-A795CEDCDD00}"/>
              </a:ext>
            </a:extLst>
          </p:cNvPr>
          <p:cNvSpPr txBox="1">
            <a:spLocks/>
          </p:cNvSpPr>
          <p:nvPr/>
        </p:nvSpPr>
        <p:spPr>
          <a:xfrm>
            <a:off x="0" y="1592170"/>
            <a:ext cx="11926957" cy="801215"/>
          </a:xfrm>
          <a:prstGeom prst="rect">
            <a:avLst/>
          </a:prstGeom>
        </p:spPr>
        <p:txBody>
          <a:bodyPr vert="horz" lIns="91440" tIns="45720" rIns="91440" bIns="0" rtlCol="0" anchor="b">
            <a:normAutofit fontScale="47500" lnSpcReduction="20000"/>
          </a:bodyPr>
          <a:lstStyle>
            <a:lvl1pPr algn="l" defTabSz="914400" rtl="0" eaLnBrk="1" latinLnBrk="0" hangingPunct="1">
              <a:lnSpc>
                <a:spcPct val="90000"/>
              </a:lnSpc>
              <a:spcBef>
                <a:spcPct val="0"/>
              </a:spcBef>
              <a:buNone/>
              <a:defRPr sz="6600" b="0" i="0" kern="1200" cap="all">
                <a:solidFill>
                  <a:schemeClr val="tx1"/>
                </a:solidFill>
                <a:effectLst/>
                <a:latin typeface="+mj-lt"/>
                <a:ea typeface="+mj-ea"/>
                <a:cs typeface="+mj-cs"/>
              </a:defRPr>
            </a:lvl1pPr>
          </a:lstStyle>
          <a:p>
            <a:pPr algn="ctr"/>
            <a:r>
              <a:rPr lang="en-US" sz="5400" dirty="0"/>
              <a:t>Presentation by solomon </a:t>
            </a:r>
            <a:r>
              <a:rPr lang="en-US" sz="5400" dirty="0" err="1"/>
              <a:t>okot</a:t>
            </a:r>
            <a:r>
              <a:rPr lang="en-US" sz="5400" dirty="0"/>
              <a:t> NONO</a:t>
            </a:r>
          </a:p>
          <a:p>
            <a:r>
              <a:rPr lang="en-US" sz="5400" dirty="0"/>
              <a:t>BOSCO Uganda(battery operated systems for community network)</a:t>
            </a:r>
          </a:p>
        </p:txBody>
      </p:sp>
    </p:spTree>
    <p:extLst>
      <p:ext uri="{BB962C8B-B14F-4D97-AF65-F5344CB8AC3E}">
        <p14:creationId xmlns:p14="http://schemas.microsoft.com/office/powerpoint/2010/main" val="1202029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222EF-F93E-45AF-BDBC-EA58542A6B90}"/>
              </a:ext>
            </a:extLst>
          </p:cNvPr>
          <p:cNvSpPr>
            <a:spLocks noGrp="1"/>
          </p:cNvSpPr>
          <p:nvPr>
            <p:ph type="title"/>
          </p:nvPr>
        </p:nvSpPr>
        <p:spPr/>
        <p:txBody>
          <a:bodyPr/>
          <a:lstStyle/>
          <a:p>
            <a:r>
              <a:rPr lang="en-US" dirty="0"/>
              <a:t>Energy Resources</a:t>
            </a:r>
          </a:p>
        </p:txBody>
      </p:sp>
      <p:sp>
        <p:nvSpPr>
          <p:cNvPr id="3" name="Content Placeholder 2">
            <a:extLst>
              <a:ext uri="{FF2B5EF4-FFF2-40B4-BE49-F238E27FC236}">
                <a16:creationId xmlns:a16="http://schemas.microsoft.com/office/drawing/2014/main" id="{CC3D4256-F19D-4EDA-8F0F-EC1DEE52F21A}"/>
              </a:ext>
            </a:extLst>
          </p:cNvPr>
          <p:cNvSpPr>
            <a:spLocks noGrp="1"/>
          </p:cNvSpPr>
          <p:nvPr>
            <p:ph idx="1"/>
          </p:nvPr>
        </p:nvSpPr>
        <p:spPr>
          <a:xfrm>
            <a:off x="265043" y="2015731"/>
            <a:ext cx="11688418" cy="4729625"/>
          </a:xfrm>
        </p:spPr>
        <p:txBody>
          <a:bodyPr>
            <a:normAutofit/>
          </a:bodyPr>
          <a:lstStyle/>
          <a:p>
            <a:r>
              <a:rPr lang="en-US" sz="3200" dirty="0"/>
              <a:t>Energy resources are broadly classified as: </a:t>
            </a:r>
          </a:p>
          <a:p>
            <a:r>
              <a:rPr lang="en-US" dirty="0"/>
              <a:t> </a:t>
            </a:r>
            <a:r>
              <a:rPr lang="en-US" sz="2400" dirty="0"/>
              <a:t>Conventional energy resources  (fossil fuels and nuclear) </a:t>
            </a:r>
          </a:p>
          <a:p>
            <a:r>
              <a:rPr lang="en-US" sz="2400" dirty="0"/>
              <a:t> Non-conventional energy resources or renewable resources</a:t>
            </a:r>
          </a:p>
          <a:p>
            <a:pPr marL="0" indent="0">
              <a:buNone/>
            </a:pPr>
            <a:r>
              <a:rPr lang="en-US" sz="2400" dirty="0"/>
              <a:t> (solar, biomass, wind, hydro, geothermal, ocean </a:t>
            </a:r>
            <a:r>
              <a:rPr lang="en-US" sz="2400" dirty="0" err="1"/>
              <a:t>etc</a:t>
            </a:r>
            <a:r>
              <a:rPr lang="en-US" sz="2400" dirty="0"/>
              <a:t>)</a:t>
            </a:r>
          </a:p>
        </p:txBody>
      </p:sp>
      <p:pic>
        <p:nvPicPr>
          <p:cNvPr id="5" name="Picture 4">
            <a:extLst>
              <a:ext uri="{FF2B5EF4-FFF2-40B4-BE49-F238E27FC236}">
                <a16:creationId xmlns:a16="http://schemas.microsoft.com/office/drawing/2014/main" id="{93CEB895-220A-456A-855E-E4A8EF1777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732565" y="1377764"/>
            <a:ext cx="6837199" cy="4081671"/>
          </a:xfrm>
          <a:prstGeom prst="rect">
            <a:avLst/>
          </a:prstGeom>
        </p:spPr>
      </p:pic>
    </p:spTree>
    <p:extLst>
      <p:ext uri="{BB962C8B-B14F-4D97-AF65-F5344CB8AC3E}">
        <p14:creationId xmlns:p14="http://schemas.microsoft.com/office/powerpoint/2010/main" val="41611149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F2D8F-959F-4739-B591-221531BAB20B}"/>
              </a:ext>
            </a:extLst>
          </p:cNvPr>
          <p:cNvSpPr>
            <a:spLocks noGrp="1"/>
          </p:cNvSpPr>
          <p:nvPr>
            <p:ph type="title"/>
          </p:nvPr>
        </p:nvSpPr>
        <p:spPr/>
        <p:txBody>
          <a:bodyPr/>
          <a:lstStyle/>
          <a:p>
            <a:r>
              <a:rPr lang="en-US" dirty="0"/>
              <a:t>Energy and Development</a:t>
            </a:r>
          </a:p>
        </p:txBody>
      </p:sp>
      <p:sp>
        <p:nvSpPr>
          <p:cNvPr id="3" name="Content Placeholder 2">
            <a:extLst>
              <a:ext uri="{FF2B5EF4-FFF2-40B4-BE49-F238E27FC236}">
                <a16:creationId xmlns:a16="http://schemas.microsoft.com/office/drawing/2014/main" id="{7B5CBF17-B3F3-4F47-8DE8-065663937311}"/>
              </a:ext>
            </a:extLst>
          </p:cNvPr>
          <p:cNvSpPr>
            <a:spLocks noGrp="1"/>
          </p:cNvSpPr>
          <p:nvPr>
            <p:ph idx="1"/>
          </p:nvPr>
        </p:nvSpPr>
        <p:spPr>
          <a:xfrm>
            <a:off x="0" y="2015732"/>
            <a:ext cx="12191999" cy="4842268"/>
          </a:xfrm>
        </p:spPr>
        <p:txBody>
          <a:bodyPr>
            <a:normAutofit/>
          </a:bodyPr>
          <a:lstStyle/>
          <a:p>
            <a:r>
              <a:rPr lang="en-US" sz="2400" dirty="0"/>
              <a:t>Modern energy = an engine of development </a:t>
            </a:r>
          </a:p>
          <a:p>
            <a:r>
              <a:rPr lang="en-US" sz="2400" dirty="0"/>
              <a:t>Essential for meeting basic human needs - improving social welfare  - achieving economic development.</a:t>
            </a:r>
            <a:endParaRPr lang="en-US" sz="3000" dirty="0"/>
          </a:p>
          <a:p>
            <a:pPr marL="0" indent="0">
              <a:buNone/>
            </a:pPr>
            <a:r>
              <a:rPr lang="en-US" sz="3000" dirty="0"/>
              <a:t>Energy demand</a:t>
            </a:r>
          </a:p>
          <a:p>
            <a:r>
              <a:rPr lang="en-US" dirty="0"/>
              <a:t>Access to media communication including distance, Learning,  Transport, Essential for micro-enterprise development, Providing clean water, Lighting to extend activities after dark, Large Industrial applications, Improving health sectors e.g. refrigerators for drugs , Agricultural productivity,  Access to energy is essential for improved agricultural methods and irrigation, Increased comfort by mobile phone charging, TV sets and computers </a:t>
            </a:r>
          </a:p>
          <a:p>
            <a:r>
              <a:rPr lang="en-US" dirty="0"/>
              <a:t> </a:t>
            </a:r>
          </a:p>
        </p:txBody>
      </p:sp>
    </p:spTree>
    <p:extLst>
      <p:ext uri="{BB962C8B-B14F-4D97-AF65-F5344CB8AC3E}">
        <p14:creationId xmlns:p14="http://schemas.microsoft.com/office/powerpoint/2010/main" val="1760828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A9C05-D03C-40FD-B681-91206E03F4D8}"/>
              </a:ext>
            </a:extLst>
          </p:cNvPr>
          <p:cNvSpPr>
            <a:spLocks noGrp="1"/>
          </p:cNvSpPr>
          <p:nvPr>
            <p:ph type="title"/>
          </p:nvPr>
        </p:nvSpPr>
        <p:spPr/>
        <p:txBody>
          <a:bodyPr/>
          <a:lstStyle/>
          <a:p>
            <a:r>
              <a:rPr lang="en-US" dirty="0"/>
              <a:t>Renewable Energy Sources</a:t>
            </a:r>
          </a:p>
        </p:txBody>
      </p:sp>
      <p:sp>
        <p:nvSpPr>
          <p:cNvPr id="3" name="Content Placeholder 2">
            <a:extLst>
              <a:ext uri="{FF2B5EF4-FFF2-40B4-BE49-F238E27FC236}">
                <a16:creationId xmlns:a16="http://schemas.microsoft.com/office/drawing/2014/main" id="{C5E126B2-AF83-4E30-9F89-12FF3171CB5B}"/>
              </a:ext>
            </a:extLst>
          </p:cNvPr>
          <p:cNvSpPr>
            <a:spLocks noGrp="1"/>
          </p:cNvSpPr>
          <p:nvPr>
            <p:ph idx="1"/>
          </p:nvPr>
        </p:nvSpPr>
        <p:spPr>
          <a:xfrm>
            <a:off x="212035" y="1853754"/>
            <a:ext cx="11979965" cy="4851846"/>
          </a:xfrm>
        </p:spPr>
        <p:txBody>
          <a:bodyPr>
            <a:normAutofit/>
          </a:bodyPr>
          <a:lstStyle/>
          <a:p>
            <a:r>
              <a:rPr lang="en-US" sz="2400" dirty="0"/>
              <a:t>Sometimes known as regenerative resources </a:t>
            </a:r>
          </a:p>
          <a:p>
            <a:r>
              <a:rPr lang="en-US" sz="2400" dirty="0"/>
              <a:t>Energy obtained from continuous or repetitive currents of energy </a:t>
            </a:r>
            <a:r>
              <a:rPr lang="en-US" sz="2400" dirty="0" err="1"/>
              <a:t>occuring</a:t>
            </a:r>
            <a:r>
              <a:rPr lang="en-US" sz="2400" dirty="0"/>
              <a:t> in natural environment </a:t>
            </a:r>
          </a:p>
          <a:p>
            <a:r>
              <a:rPr lang="en-US" sz="2400" dirty="0"/>
              <a:t>Resources are infinity </a:t>
            </a:r>
          </a:p>
          <a:p>
            <a:r>
              <a:rPr lang="en-US" sz="2400" dirty="0"/>
              <a:t>Most of them indirectly originate from the sun </a:t>
            </a:r>
          </a:p>
          <a:p>
            <a:r>
              <a:rPr lang="en-US" sz="2400" dirty="0"/>
              <a:t>These are: Solar, wind, hydropower, waves, biomass, geothermal and tidal energy</a:t>
            </a:r>
          </a:p>
        </p:txBody>
      </p:sp>
    </p:spTree>
    <p:extLst>
      <p:ext uri="{BB962C8B-B14F-4D97-AF65-F5344CB8AC3E}">
        <p14:creationId xmlns:p14="http://schemas.microsoft.com/office/powerpoint/2010/main" val="12809046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E703C-7A72-45CA-9769-A14315E973C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2156C82-0374-46A0-847D-1D54B85C59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0" cy="6858000"/>
          </a:xfrm>
        </p:spPr>
      </p:pic>
    </p:spTree>
    <p:extLst>
      <p:ext uri="{BB962C8B-B14F-4D97-AF65-F5344CB8AC3E}">
        <p14:creationId xmlns:p14="http://schemas.microsoft.com/office/powerpoint/2010/main" val="2559496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227C8-8C78-4BC4-B5B5-508C1244283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67BE0C1-B97B-4F79-800F-E8FFD178CF0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647"/>
            <a:ext cx="12191999" cy="6851614"/>
          </a:xfrm>
        </p:spPr>
      </p:pic>
    </p:spTree>
    <p:extLst>
      <p:ext uri="{BB962C8B-B14F-4D97-AF65-F5344CB8AC3E}">
        <p14:creationId xmlns:p14="http://schemas.microsoft.com/office/powerpoint/2010/main" val="21803810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42F71-83E4-44A3-8E71-63FBBD47C8EB}"/>
              </a:ext>
            </a:extLst>
          </p:cNvPr>
          <p:cNvSpPr>
            <a:spLocks noGrp="1"/>
          </p:cNvSpPr>
          <p:nvPr>
            <p:ph type="title"/>
          </p:nvPr>
        </p:nvSpPr>
        <p:spPr>
          <a:xfrm>
            <a:off x="314435" y="524615"/>
            <a:ext cx="6152626" cy="1049235"/>
          </a:xfrm>
        </p:spPr>
        <p:txBody>
          <a:bodyPr/>
          <a:lstStyle/>
          <a:p>
            <a:r>
              <a:rPr lang="en-US" dirty="0"/>
              <a:t>Solar Thermal Applications</a:t>
            </a:r>
          </a:p>
        </p:txBody>
      </p:sp>
      <p:sp>
        <p:nvSpPr>
          <p:cNvPr id="3" name="Content Placeholder 2">
            <a:extLst>
              <a:ext uri="{FF2B5EF4-FFF2-40B4-BE49-F238E27FC236}">
                <a16:creationId xmlns:a16="http://schemas.microsoft.com/office/drawing/2014/main" id="{A81D90C0-2E1C-407A-A74C-0FCDA8034F2A}"/>
              </a:ext>
            </a:extLst>
          </p:cNvPr>
          <p:cNvSpPr>
            <a:spLocks noGrp="1"/>
          </p:cNvSpPr>
          <p:nvPr>
            <p:ph idx="1"/>
          </p:nvPr>
        </p:nvSpPr>
        <p:spPr>
          <a:xfrm>
            <a:off x="314434" y="1329135"/>
            <a:ext cx="6152626" cy="5230691"/>
          </a:xfrm>
        </p:spPr>
        <p:txBody>
          <a:bodyPr>
            <a:normAutofit/>
          </a:bodyPr>
          <a:lstStyle/>
          <a:p>
            <a:r>
              <a:rPr lang="en-US" sz="2400" dirty="0"/>
              <a:t>Water heating for domestic, swimming pools industrial etc.   </a:t>
            </a:r>
          </a:p>
          <a:p>
            <a:r>
              <a:rPr lang="en-US" sz="2400" dirty="0"/>
              <a:t>Distillation  </a:t>
            </a:r>
          </a:p>
          <a:p>
            <a:r>
              <a:rPr lang="en-US" sz="2400" dirty="0"/>
              <a:t>Drying (</a:t>
            </a:r>
            <a:r>
              <a:rPr lang="en-US" sz="2400" dirty="0" err="1"/>
              <a:t>agro</a:t>
            </a:r>
            <a:r>
              <a:rPr lang="en-US" sz="2400" dirty="0"/>
              <a:t>-products, timber etc.) </a:t>
            </a:r>
          </a:p>
          <a:p>
            <a:r>
              <a:rPr lang="en-US" sz="2400" dirty="0"/>
              <a:t>Cooking  </a:t>
            </a:r>
          </a:p>
          <a:p>
            <a:r>
              <a:rPr lang="en-US" sz="2400" dirty="0"/>
              <a:t>Room heating </a:t>
            </a:r>
          </a:p>
          <a:p>
            <a:r>
              <a:rPr lang="en-US" sz="2400" dirty="0"/>
              <a:t>Power generation or solar thermal generation  </a:t>
            </a:r>
          </a:p>
          <a:p>
            <a:r>
              <a:rPr lang="en-US" sz="2400" dirty="0"/>
              <a:t>Space cooling and refrigeration </a:t>
            </a:r>
          </a:p>
        </p:txBody>
      </p:sp>
      <p:pic>
        <p:nvPicPr>
          <p:cNvPr id="4" name="Picture 3">
            <a:extLst>
              <a:ext uri="{FF2B5EF4-FFF2-40B4-BE49-F238E27FC236}">
                <a16:creationId xmlns:a16="http://schemas.microsoft.com/office/drawing/2014/main" id="{F9DC7291-BD13-4A2E-9516-E88DCB0D43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7060" y="0"/>
            <a:ext cx="5724939" cy="6858000"/>
          </a:xfrm>
          <a:prstGeom prst="rect">
            <a:avLst/>
          </a:prstGeom>
        </p:spPr>
      </p:pic>
    </p:spTree>
    <p:extLst>
      <p:ext uri="{BB962C8B-B14F-4D97-AF65-F5344CB8AC3E}">
        <p14:creationId xmlns:p14="http://schemas.microsoft.com/office/powerpoint/2010/main" val="29864483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85B32-093F-41BB-BF3F-BC59D7ABFF4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BCA4801-D20B-4ED0-A2DD-B622E7D5C3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858000"/>
          </a:xfrm>
        </p:spPr>
      </p:pic>
    </p:spTree>
    <p:extLst>
      <p:ext uri="{BB962C8B-B14F-4D97-AF65-F5344CB8AC3E}">
        <p14:creationId xmlns:p14="http://schemas.microsoft.com/office/powerpoint/2010/main" val="3093580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1E2F2-D1CE-42E6-80D2-F4585AE8647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FA14B36-8992-4682-9934-97BF345DBB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383" y="0"/>
            <a:ext cx="12284765" cy="6857268"/>
          </a:xfrm>
        </p:spPr>
      </p:pic>
      <p:pic>
        <p:nvPicPr>
          <p:cNvPr id="7" name="Picture 6">
            <a:extLst>
              <a:ext uri="{FF2B5EF4-FFF2-40B4-BE49-F238E27FC236}">
                <a16:creationId xmlns:a16="http://schemas.microsoft.com/office/drawing/2014/main" id="{5AA2C238-1B45-4E9A-9FE1-F62D144D2C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6417" y="979073"/>
            <a:ext cx="4863548" cy="2691780"/>
          </a:xfrm>
          <a:prstGeom prst="rect">
            <a:avLst/>
          </a:prstGeom>
        </p:spPr>
      </p:pic>
    </p:spTree>
    <p:extLst>
      <p:ext uri="{BB962C8B-B14F-4D97-AF65-F5344CB8AC3E}">
        <p14:creationId xmlns:p14="http://schemas.microsoft.com/office/powerpoint/2010/main" val="895820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31EAD-FFFC-422D-B5EB-2D2EF99F7878}"/>
              </a:ext>
            </a:extLst>
          </p:cNvPr>
          <p:cNvSpPr>
            <a:spLocks noGrp="1"/>
          </p:cNvSpPr>
          <p:nvPr>
            <p:ph type="title"/>
          </p:nvPr>
        </p:nvSpPr>
        <p:spPr/>
        <p:txBody>
          <a:bodyPr/>
          <a:lstStyle/>
          <a:p>
            <a:endParaRPr lang="en-US"/>
          </a:p>
        </p:txBody>
      </p:sp>
      <p:graphicFrame>
        <p:nvGraphicFramePr>
          <p:cNvPr id="4" name="Table 4">
            <a:extLst>
              <a:ext uri="{FF2B5EF4-FFF2-40B4-BE49-F238E27FC236}">
                <a16:creationId xmlns:a16="http://schemas.microsoft.com/office/drawing/2014/main" id="{2EE71DD8-EF5D-416F-9520-4EE285D9EFC7}"/>
              </a:ext>
            </a:extLst>
          </p:cNvPr>
          <p:cNvGraphicFramePr>
            <a:graphicFrameLocks noGrp="1"/>
          </p:cNvGraphicFramePr>
          <p:nvPr>
            <p:ph idx="1"/>
          </p:nvPr>
        </p:nvGraphicFramePr>
        <p:xfrm>
          <a:off x="0" y="0"/>
          <a:ext cx="12192000" cy="6857996"/>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3271189088"/>
                    </a:ext>
                  </a:extLst>
                </a:gridCol>
                <a:gridCol w="6096000">
                  <a:extLst>
                    <a:ext uri="{9D8B030D-6E8A-4147-A177-3AD203B41FA5}">
                      <a16:colId xmlns:a16="http://schemas.microsoft.com/office/drawing/2014/main" val="2500611447"/>
                    </a:ext>
                  </a:extLst>
                </a:gridCol>
              </a:tblGrid>
              <a:tr h="598844">
                <a:tc>
                  <a:txBody>
                    <a:bodyPr/>
                    <a:lstStyle/>
                    <a:p>
                      <a:r>
                        <a:rPr lang="en-US" dirty="0"/>
                        <a:t>Advantages of Solar Energy</a:t>
                      </a:r>
                    </a:p>
                  </a:txBody>
                  <a:tcPr/>
                </a:tc>
                <a:tc>
                  <a:txBody>
                    <a:bodyPr/>
                    <a:lstStyle/>
                    <a:p>
                      <a:r>
                        <a:rPr lang="en-US" dirty="0"/>
                        <a:t>Disadvantages</a:t>
                      </a:r>
                    </a:p>
                  </a:txBody>
                  <a:tcPr/>
                </a:tc>
                <a:extLst>
                  <a:ext uri="{0D108BD9-81ED-4DB2-BD59-A6C34878D82A}">
                    <a16:rowId xmlns:a16="http://schemas.microsoft.com/office/drawing/2014/main" val="1290137291"/>
                  </a:ext>
                </a:extLst>
              </a:tr>
              <a:tr h="598844">
                <a:tc>
                  <a:txBody>
                    <a:bodyPr/>
                    <a:lstStyle/>
                    <a:p>
                      <a:r>
                        <a:rPr lang="en-US" dirty="0"/>
                        <a:t>Renewable Energy source</a:t>
                      </a:r>
                    </a:p>
                  </a:txBody>
                  <a:tcPr/>
                </a:tc>
                <a:tc>
                  <a:txBody>
                    <a:bodyPr/>
                    <a:lstStyle/>
                    <a:p>
                      <a:r>
                        <a:rPr lang="en-US" dirty="0"/>
                        <a:t>Costly to acquire</a:t>
                      </a:r>
                    </a:p>
                  </a:txBody>
                  <a:tcPr/>
                </a:tc>
                <a:extLst>
                  <a:ext uri="{0D108BD9-81ED-4DB2-BD59-A6C34878D82A}">
                    <a16:rowId xmlns:a16="http://schemas.microsoft.com/office/drawing/2014/main" val="504563121"/>
                  </a:ext>
                </a:extLst>
              </a:tr>
              <a:tr h="598844">
                <a:tc>
                  <a:txBody>
                    <a:bodyPr/>
                    <a:lstStyle/>
                    <a:p>
                      <a:r>
                        <a:rPr lang="en-US" dirty="0"/>
                        <a:t>Reduces Electricity bills</a:t>
                      </a:r>
                    </a:p>
                  </a:txBody>
                  <a:tcPr/>
                </a:tc>
                <a:tc>
                  <a:txBody>
                    <a:bodyPr/>
                    <a:lstStyle/>
                    <a:p>
                      <a:r>
                        <a:rPr lang="en-US" dirty="0"/>
                        <a:t>Weather Dependent</a:t>
                      </a:r>
                    </a:p>
                  </a:txBody>
                  <a:tcPr/>
                </a:tc>
                <a:extLst>
                  <a:ext uri="{0D108BD9-81ED-4DB2-BD59-A6C34878D82A}">
                    <a16:rowId xmlns:a16="http://schemas.microsoft.com/office/drawing/2014/main" val="764914308"/>
                  </a:ext>
                </a:extLst>
              </a:tr>
              <a:tr h="598844">
                <a:tc>
                  <a:txBody>
                    <a:bodyPr/>
                    <a:lstStyle/>
                    <a:p>
                      <a:r>
                        <a:rPr lang="en-US" dirty="0"/>
                        <a:t>Diverse Application</a:t>
                      </a:r>
                    </a:p>
                  </a:txBody>
                  <a:tcPr/>
                </a:tc>
                <a:tc>
                  <a:txBody>
                    <a:bodyPr/>
                    <a:lstStyle/>
                    <a:p>
                      <a:r>
                        <a:rPr lang="en-US" dirty="0"/>
                        <a:t>Solar Energy storage is expensive</a:t>
                      </a:r>
                    </a:p>
                  </a:txBody>
                  <a:tcPr/>
                </a:tc>
                <a:extLst>
                  <a:ext uri="{0D108BD9-81ED-4DB2-BD59-A6C34878D82A}">
                    <a16:rowId xmlns:a16="http://schemas.microsoft.com/office/drawing/2014/main" val="3536419462"/>
                  </a:ext>
                </a:extLst>
              </a:tr>
              <a:tr h="598844">
                <a:tc>
                  <a:txBody>
                    <a:bodyPr/>
                    <a:lstStyle/>
                    <a:p>
                      <a:r>
                        <a:rPr lang="en-US" dirty="0"/>
                        <a:t>Low maintenance costs</a:t>
                      </a:r>
                    </a:p>
                  </a:txBody>
                  <a:tcPr/>
                </a:tc>
                <a:tc>
                  <a:txBody>
                    <a:bodyPr/>
                    <a:lstStyle/>
                    <a:p>
                      <a:r>
                        <a:rPr lang="en-US" dirty="0"/>
                        <a:t>Uses a lot of space</a:t>
                      </a:r>
                    </a:p>
                  </a:txBody>
                  <a:tcPr/>
                </a:tc>
                <a:extLst>
                  <a:ext uri="{0D108BD9-81ED-4DB2-BD59-A6C34878D82A}">
                    <a16:rowId xmlns:a16="http://schemas.microsoft.com/office/drawing/2014/main" val="3638960492"/>
                  </a:ext>
                </a:extLst>
              </a:tr>
              <a:tr h="598844">
                <a:tc>
                  <a:txBody>
                    <a:bodyPr/>
                    <a:lstStyle/>
                    <a:p>
                      <a:r>
                        <a:rPr lang="en-US" dirty="0"/>
                        <a:t>Technology Development</a:t>
                      </a:r>
                    </a:p>
                  </a:txBody>
                  <a:tcPr/>
                </a:tc>
                <a:tc>
                  <a:txBody>
                    <a:bodyPr/>
                    <a:lstStyle/>
                    <a:p>
                      <a:r>
                        <a:rPr lang="en-US" dirty="0"/>
                        <a:t>Associated with Pollution sometimes</a:t>
                      </a:r>
                    </a:p>
                  </a:txBody>
                  <a:tcPr/>
                </a:tc>
                <a:extLst>
                  <a:ext uri="{0D108BD9-81ED-4DB2-BD59-A6C34878D82A}">
                    <a16:rowId xmlns:a16="http://schemas.microsoft.com/office/drawing/2014/main" val="558360280"/>
                  </a:ext>
                </a:extLst>
              </a:tr>
              <a:tr h="1033622">
                <a:tc>
                  <a:txBody>
                    <a:bodyPr/>
                    <a:lstStyle/>
                    <a:p>
                      <a:r>
                        <a:rPr lang="en-US" dirty="0"/>
                        <a:t>Solar panel can provide you with power for up to 30years</a:t>
                      </a:r>
                    </a:p>
                  </a:txBody>
                  <a:tcPr/>
                </a:tc>
                <a:tc>
                  <a:txBody>
                    <a:bodyPr/>
                    <a:lstStyle/>
                    <a:p>
                      <a:endParaRPr lang="en-US"/>
                    </a:p>
                  </a:txBody>
                  <a:tcPr/>
                </a:tc>
                <a:extLst>
                  <a:ext uri="{0D108BD9-81ED-4DB2-BD59-A6C34878D82A}">
                    <a16:rowId xmlns:a16="http://schemas.microsoft.com/office/drawing/2014/main" val="63417357"/>
                  </a:ext>
                </a:extLst>
              </a:tr>
              <a:tr h="598844">
                <a:tc>
                  <a:txBody>
                    <a:bodyPr/>
                    <a:lstStyle/>
                    <a:p>
                      <a:r>
                        <a:rPr lang="en-US" dirty="0"/>
                        <a:t>Creation of Job opportunity</a:t>
                      </a:r>
                    </a:p>
                  </a:txBody>
                  <a:tcPr/>
                </a:tc>
                <a:tc>
                  <a:txBody>
                    <a:bodyPr/>
                    <a:lstStyle/>
                    <a:p>
                      <a:endParaRPr lang="en-US"/>
                    </a:p>
                  </a:txBody>
                  <a:tcPr/>
                </a:tc>
                <a:extLst>
                  <a:ext uri="{0D108BD9-81ED-4DB2-BD59-A6C34878D82A}">
                    <a16:rowId xmlns:a16="http://schemas.microsoft.com/office/drawing/2014/main" val="879658417"/>
                  </a:ext>
                </a:extLst>
              </a:tr>
              <a:tr h="1033622">
                <a:tc>
                  <a:txBody>
                    <a:bodyPr/>
                    <a:lstStyle/>
                    <a:p>
                      <a:r>
                        <a:rPr lang="en-US" dirty="0"/>
                        <a:t>Improves Grid security, it less vulnerable to blackouts</a:t>
                      </a:r>
                    </a:p>
                  </a:txBody>
                  <a:tcPr/>
                </a:tc>
                <a:tc>
                  <a:txBody>
                    <a:bodyPr/>
                    <a:lstStyle/>
                    <a:p>
                      <a:endParaRPr lang="en-US"/>
                    </a:p>
                  </a:txBody>
                  <a:tcPr/>
                </a:tc>
                <a:extLst>
                  <a:ext uri="{0D108BD9-81ED-4DB2-BD59-A6C34878D82A}">
                    <a16:rowId xmlns:a16="http://schemas.microsoft.com/office/drawing/2014/main" val="3229815974"/>
                  </a:ext>
                </a:extLst>
              </a:tr>
              <a:tr h="598844">
                <a:tc>
                  <a:txBody>
                    <a:bodyPr/>
                    <a:lstStyle/>
                    <a:p>
                      <a:endParaRPr lang="en-US"/>
                    </a:p>
                  </a:txBody>
                  <a:tcPr/>
                </a:tc>
                <a:tc>
                  <a:txBody>
                    <a:bodyPr/>
                    <a:lstStyle/>
                    <a:p>
                      <a:endParaRPr lang="en-US" dirty="0"/>
                    </a:p>
                  </a:txBody>
                  <a:tcPr/>
                </a:tc>
                <a:extLst>
                  <a:ext uri="{0D108BD9-81ED-4DB2-BD59-A6C34878D82A}">
                    <a16:rowId xmlns:a16="http://schemas.microsoft.com/office/drawing/2014/main" val="3009788975"/>
                  </a:ext>
                </a:extLst>
              </a:tr>
            </a:tbl>
          </a:graphicData>
        </a:graphic>
      </p:graphicFrame>
    </p:spTree>
    <p:extLst>
      <p:ext uri="{BB962C8B-B14F-4D97-AF65-F5344CB8AC3E}">
        <p14:creationId xmlns:p14="http://schemas.microsoft.com/office/powerpoint/2010/main" val="1693068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1A5B8-7B3F-47E7-B382-BD032A09972B}"/>
              </a:ext>
            </a:extLst>
          </p:cNvPr>
          <p:cNvSpPr>
            <a:spLocks noGrp="1"/>
          </p:cNvSpPr>
          <p:nvPr>
            <p:ph type="title"/>
          </p:nvPr>
        </p:nvSpPr>
        <p:spPr/>
        <p:txBody>
          <a:bodyPr/>
          <a:lstStyle/>
          <a:p>
            <a:r>
              <a:rPr lang="en-US" dirty="0"/>
              <a:t>WHY SOLAR POWER</a:t>
            </a:r>
          </a:p>
        </p:txBody>
      </p:sp>
      <p:sp>
        <p:nvSpPr>
          <p:cNvPr id="3" name="Content Placeholder 2">
            <a:extLst>
              <a:ext uri="{FF2B5EF4-FFF2-40B4-BE49-F238E27FC236}">
                <a16:creationId xmlns:a16="http://schemas.microsoft.com/office/drawing/2014/main" id="{1E1AE2FE-1F5F-46F0-A5E9-57A4A13A2EA1}"/>
              </a:ext>
            </a:extLst>
          </p:cNvPr>
          <p:cNvSpPr>
            <a:spLocks noGrp="1"/>
          </p:cNvSpPr>
          <p:nvPr>
            <p:ph idx="1"/>
          </p:nvPr>
        </p:nvSpPr>
        <p:spPr/>
        <p:txBody>
          <a:bodyPr/>
          <a:lstStyle/>
          <a:p>
            <a:r>
              <a:rPr lang="en-US" dirty="0"/>
              <a:t>Key Terms</a:t>
            </a:r>
          </a:p>
          <a:p>
            <a:pPr marL="0" indent="0">
              <a:buNone/>
            </a:pPr>
            <a:r>
              <a:rPr lang="en-US" dirty="0"/>
              <a:t>Photovoltaics:  This comes from the Greek word; photo, </a:t>
            </a:r>
            <a:r>
              <a:rPr lang="en-US" dirty="0" err="1"/>
              <a:t>phos</a:t>
            </a:r>
            <a:r>
              <a:rPr lang="en-US" dirty="0"/>
              <a:t> which means light and volt which means electricity. Therefore </a:t>
            </a:r>
            <a:r>
              <a:rPr lang="en-US" dirty="0" err="1"/>
              <a:t>Photovoltic</a:t>
            </a:r>
            <a:r>
              <a:rPr lang="en-US" dirty="0"/>
              <a:t> means light-electricity, it’s the process of directly converting light into electricity. A simple photovoltaics example is solar-powered calculators, which use a small photovoltaic cell to power the calculator.</a:t>
            </a:r>
          </a:p>
          <a:p>
            <a:pPr marL="0" indent="0">
              <a:buNone/>
            </a:pPr>
            <a:r>
              <a:rPr lang="en-US" dirty="0"/>
              <a:t>Solar thermal power is used for heating water. It’s a simple technology; the panel  on your roof are the collectors of sunlight, thus heating up the liquid in the tubes which is then transported into your cylinder ready for use.</a:t>
            </a:r>
          </a:p>
        </p:txBody>
      </p:sp>
    </p:spTree>
    <p:extLst>
      <p:ext uri="{BB962C8B-B14F-4D97-AF65-F5344CB8AC3E}">
        <p14:creationId xmlns:p14="http://schemas.microsoft.com/office/powerpoint/2010/main" val="3725318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830" y="-92426"/>
            <a:ext cx="12314830" cy="69504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304419" y="714233"/>
            <a:ext cx="2665927" cy="923330"/>
          </a:xfrm>
          <a:prstGeom prst="rect">
            <a:avLst/>
          </a:prstGeom>
          <a:noFill/>
        </p:spPr>
        <p:txBody>
          <a:bodyPr wrap="square" rtlCol="0">
            <a:spAutoFit/>
          </a:bodyPr>
          <a:lstStyle/>
          <a:p>
            <a:r>
              <a:rPr lang="en-GB" dirty="0">
                <a:solidFill>
                  <a:schemeClr val="bg1"/>
                </a:solidFill>
              </a:rPr>
              <a:t>CONNECTING PEOPLE,</a:t>
            </a:r>
          </a:p>
          <a:p>
            <a:r>
              <a:rPr lang="en-GB" dirty="0">
                <a:solidFill>
                  <a:schemeClr val="bg1"/>
                </a:solidFill>
              </a:rPr>
              <a:t>PRESERVING CULTURE</a:t>
            </a:r>
          </a:p>
          <a:p>
            <a:endParaRPr lang="en-GB" dirty="0">
              <a:solidFill>
                <a:schemeClr val="bg1"/>
              </a:solidFill>
            </a:endParaRPr>
          </a:p>
        </p:txBody>
      </p:sp>
      <p:sp>
        <p:nvSpPr>
          <p:cNvPr id="7" name="TextBox 6"/>
          <p:cNvSpPr txBox="1"/>
          <p:nvPr/>
        </p:nvSpPr>
        <p:spPr>
          <a:xfrm>
            <a:off x="7848488" y="2942350"/>
            <a:ext cx="2768957" cy="646331"/>
          </a:xfrm>
          <a:prstGeom prst="rect">
            <a:avLst/>
          </a:prstGeom>
          <a:noFill/>
        </p:spPr>
        <p:txBody>
          <a:bodyPr wrap="square" rtlCol="0">
            <a:spAutoFit/>
          </a:bodyPr>
          <a:lstStyle/>
          <a:p>
            <a:r>
              <a:rPr lang="en-GB" dirty="0">
                <a:solidFill>
                  <a:schemeClr val="bg1"/>
                </a:solidFill>
              </a:rPr>
              <a:t>Battery Operated System for Community Outreach</a:t>
            </a:r>
          </a:p>
        </p:txBody>
      </p:sp>
      <p:sp>
        <p:nvSpPr>
          <p:cNvPr id="8" name="TextBox 7"/>
          <p:cNvSpPr txBox="1"/>
          <p:nvPr/>
        </p:nvSpPr>
        <p:spPr>
          <a:xfrm>
            <a:off x="7649825" y="1766359"/>
            <a:ext cx="2363497" cy="461665"/>
          </a:xfrm>
          <a:prstGeom prst="rect">
            <a:avLst/>
          </a:prstGeom>
          <a:noFill/>
        </p:spPr>
        <p:txBody>
          <a:bodyPr wrap="square" rtlCol="0">
            <a:spAutoFit/>
          </a:bodyPr>
          <a:lstStyle/>
          <a:p>
            <a:r>
              <a:rPr lang="en-GB" sz="2400" dirty="0"/>
              <a:t>BOSCO UGANDA</a:t>
            </a:r>
          </a:p>
        </p:txBody>
      </p:sp>
    </p:spTree>
    <p:extLst>
      <p:ext uri="{BB962C8B-B14F-4D97-AF65-F5344CB8AC3E}">
        <p14:creationId xmlns:p14="http://schemas.microsoft.com/office/powerpoint/2010/main" val="31094280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082768-EF60-4012-854B-C82F5B912307}"/>
              </a:ext>
            </a:extLst>
          </p:cNvPr>
          <p:cNvSpPr>
            <a:spLocks noGrp="1"/>
          </p:cNvSpPr>
          <p:nvPr>
            <p:ph idx="1"/>
          </p:nvPr>
        </p:nvSpPr>
        <p:spPr>
          <a:xfrm>
            <a:off x="159026" y="159026"/>
            <a:ext cx="12032973" cy="5989983"/>
          </a:xfrm>
        </p:spPr>
        <p:txBody>
          <a:bodyPr>
            <a:normAutofit/>
          </a:bodyPr>
          <a:lstStyle/>
          <a:p>
            <a:r>
              <a:rPr lang="en-US" b="1" dirty="0"/>
              <a:t>Module power (</a:t>
            </a:r>
            <a:r>
              <a:rPr lang="en-US" b="1" dirty="0" err="1"/>
              <a:t>pmax</a:t>
            </a:r>
            <a:r>
              <a:rPr lang="en-US" b="1" dirty="0"/>
              <a:t>) =280W</a:t>
            </a:r>
          </a:p>
          <a:p>
            <a:pPr marL="0" indent="0">
              <a:buNone/>
            </a:pPr>
            <a:r>
              <a:rPr lang="en-US" dirty="0"/>
              <a:t>Solar Module Definition: Also called solar panels, a solar module is a single photovoltaic panel that is an assembly of connected solar cells. The solar cells absorb sunlight as a source of energy to generate electricity. An array of modules are used to supply power to buildings</a:t>
            </a:r>
          </a:p>
          <a:p>
            <a:r>
              <a:rPr lang="en-US" b="1" dirty="0"/>
              <a:t>Open Circuit Voltage (VOC) =39.01V</a:t>
            </a:r>
          </a:p>
          <a:p>
            <a:pPr marL="0" indent="0">
              <a:buNone/>
            </a:pPr>
            <a:r>
              <a:rPr lang="en-US" dirty="0"/>
              <a:t>The open-circuit voltage, V</a:t>
            </a:r>
            <a:r>
              <a:rPr lang="en-US" baseline="-25000" dirty="0"/>
              <a:t>OC</a:t>
            </a:r>
            <a:r>
              <a:rPr lang="en-US" dirty="0"/>
              <a:t>, is the maximum voltage available from a solar cell, and this occurs at zero current. The open-circuit voltage corresponds to the amount of forward bias on the solar cell due to the bias of the solar cell junction with the light-generated </a:t>
            </a:r>
            <a:r>
              <a:rPr lang="en-US"/>
              <a:t>current.</a:t>
            </a:r>
            <a:endParaRPr lang="en-US" dirty="0"/>
          </a:p>
          <a:p>
            <a:r>
              <a:rPr lang="en-US" b="1" dirty="0"/>
              <a:t>Short Circuit Voltage (ISC) =9.20A</a:t>
            </a:r>
          </a:p>
          <a:p>
            <a:pPr marL="0" indent="0">
              <a:buNone/>
            </a:pPr>
            <a:r>
              <a:rPr lang="en-US" dirty="0"/>
              <a:t>A short circuit is an abnormal connection between two nodes of an electric circuit intended to be at different voltages. This results in an electric current limited only by the equivalent resistance of the rest of the network which can cause circuit damage, overheating, fire or explosion.</a:t>
            </a:r>
          </a:p>
        </p:txBody>
      </p:sp>
    </p:spTree>
    <p:extLst>
      <p:ext uri="{BB962C8B-B14F-4D97-AF65-F5344CB8AC3E}">
        <p14:creationId xmlns:p14="http://schemas.microsoft.com/office/powerpoint/2010/main" val="17992100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F06ADD-73A6-4F02-BEFB-F9693F2C91E9}"/>
              </a:ext>
            </a:extLst>
          </p:cNvPr>
          <p:cNvSpPr>
            <a:spLocks noGrp="1"/>
          </p:cNvSpPr>
          <p:nvPr>
            <p:ph idx="1"/>
          </p:nvPr>
        </p:nvSpPr>
        <p:spPr>
          <a:xfrm>
            <a:off x="0" y="0"/>
            <a:ext cx="12191999" cy="6533322"/>
          </a:xfrm>
        </p:spPr>
        <p:txBody>
          <a:bodyPr>
            <a:normAutofit fontScale="85000" lnSpcReduction="10000"/>
          </a:bodyPr>
          <a:lstStyle/>
          <a:p>
            <a:r>
              <a:rPr lang="en-US" b="1" dirty="0"/>
              <a:t>Maximum power Voltage (VMPP) =31.81V</a:t>
            </a:r>
          </a:p>
          <a:p>
            <a:pPr marL="0" indent="0">
              <a:buNone/>
            </a:pPr>
            <a:r>
              <a:rPr lang="en-US" sz="1900" dirty="0"/>
              <a:t>The </a:t>
            </a:r>
            <a:r>
              <a:rPr lang="en-US" sz="1900" dirty="0" err="1"/>
              <a:t>Vmpp</a:t>
            </a:r>
            <a:r>
              <a:rPr lang="en-US" sz="1900" dirty="0"/>
              <a:t> is the voltage when the power output is the greatest.  It is the actual voltage you want to see when it is connected to the MPPT solar equipment (like an MPPT solar charge controller </a:t>
            </a:r>
          </a:p>
          <a:p>
            <a:pPr marL="0" indent="0">
              <a:buNone/>
            </a:pPr>
            <a:r>
              <a:rPr lang="en-US" sz="1900" dirty="0"/>
              <a:t>or a grid-tie inverter) under standard test conditions</a:t>
            </a:r>
          </a:p>
          <a:p>
            <a:r>
              <a:rPr lang="en-US" b="1" dirty="0"/>
              <a:t>Short Circuit Voltage (ISC) =9.20A</a:t>
            </a:r>
          </a:p>
          <a:p>
            <a:pPr marL="0" indent="0">
              <a:buNone/>
            </a:pPr>
            <a:r>
              <a:rPr lang="en-US" sz="1900" dirty="0"/>
              <a:t>A short circuit is defined as a connection between two nodes that forces them to be at the same voltage. In an 'ideal' short circuit,  this means there is no resistance and thus no voltage drop across the connection. In real circuits,  the result is a connection with almost no resistance.</a:t>
            </a:r>
          </a:p>
          <a:p>
            <a:r>
              <a:rPr lang="en-US" b="1" dirty="0"/>
              <a:t>Maximum Power current (IMPP) =8.81A</a:t>
            </a:r>
          </a:p>
          <a:p>
            <a:pPr marL="0" indent="0">
              <a:buNone/>
            </a:pPr>
            <a:r>
              <a:rPr lang="en-US" sz="1900" dirty="0"/>
              <a:t>The current at which maximum power is produced by a solar panel</a:t>
            </a:r>
            <a:endParaRPr lang="en-US" dirty="0"/>
          </a:p>
          <a:p>
            <a:r>
              <a:rPr lang="en-US" b="1" dirty="0"/>
              <a:t>Maximum System Voltage =1000VDC</a:t>
            </a:r>
          </a:p>
          <a:p>
            <a:pPr marL="0" indent="0">
              <a:buNone/>
            </a:pPr>
            <a:r>
              <a:rPr lang="en-US" dirty="0"/>
              <a:t>It means you can string a lot of panels in series, to make a high voltage array, for powering a Grid-Tie inverter. A year ago, 600V was the common voltage, the inverters run up to 500V input, for less amps and less loss. (20 panels in series is only 4 amps, but 550V)</a:t>
            </a:r>
          </a:p>
          <a:p>
            <a:r>
              <a:rPr lang="en-US" b="1" dirty="0"/>
              <a:t>Protection Class =II</a:t>
            </a:r>
            <a:r>
              <a:rPr lang="en-US" dirty="0"/>
              <a:t>; there may be several PV strings connected in parallel to achieve higher currents and subsequently </a:t>
            </a:r>
          </a:p>
          <a:p>
            <a:pPr marL="0" indent="0">
              <a:buNone/>
            </a:pPr>
            <a:r>
              <a:rPr lang="en-US" dirty="0"/>
              <a:t>more power. PV </a:t>
            </a:r>
            <a:r>
              <a:rPr lang="en-US" b="1" dirty="0"/>
              <a:t>systems</a:t>
            </a:r>
            <a:r>
              <a:rPr lang="en-US" dirty="0"/>
              <a:t> that have three or more strings connected in parallel need to have each string protected.</a:t>
            </a:r>
          </a:p>
          <a:p>
            <a:r>
              <a:rPr lang="en-US" b="1" dirty="0"/>
              <a:t>Overcurrent Protection rating (A) =15; </a:t>
            </a:r>
          </a:p>
          <a:p>
            <a:pPr marL="0" indent="0">
              <a:buNone/>
            </a:pPr>
            <a:r>
              <a:rPr lang="en-US" dirty="0"/>
              <a:t>An overcurrent protective device must be able to withstand the destructive energy of short-circuit currents.</a:t>
            </a:r>
          </a:p>
          <a:p>
            <a:endParaRPr lang="en-US" dirty="0"/>
          </a:p>
        </p:txBody>
      </p:sp>
    </p:spTree>
    <p:extLst>
      <p:ext uri="{BB962C8B-B14F-4D97-AF65-F5344CB8AC3E}">
        <p14:creationId xmlns:p14="http://schemas.microsoft.com/office/powerpoint/2010/main" val="11727689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12A87F-979E-4720-A512-AC13EFF4F13D}"/>
              </a:ext>
            </a:extLst>
          </p:cNvPr>
          <p:cNvSpPr>
            <a:spLocks noGrp="1"/>
          </p:cNvSpPr>
          <p:nvPr>
            <p:ph idx="1"/>
          </p:nvPr>
        </p:nvSpPr>
        <p:spPr>
          <a:xfrm>
            <a:off x="46383" y="173679"/>
            <a:ext cx="12099234" cy="5856059"/>
          </a:xfrm>
        </p:spPr>
        <p:txBody>
          <a:bodyPr>
            <a:normAutofit/>
          </a:bodyPr>
          <a:lstStyle/>
          <a:p>
            <a:r>
              <a:rPr lang="en-US" dirty="0"/>
              <a:t>Short-Circuit Current (ISC): the maximum current produced by the solar cell under given conditions of irradiation and temperature, corresponds to zero output voltage, the power at this point is zero. </a:t>
            </a:r>
          </a:p>
          <a:p>
            <a:pPr marL="0" indent="0">
              <a:buNone/>
            </a:pPr>
            <a:r>
              <a:rPr lang="en-US" dirty="0"/>
              <a:t>• Open-Circuit Voltage (VOC): the maximum voltage under given conditions of irradiation and temperature, corresponding to maximum voltage but zero current flow, the power at this point is zero.  </a:t>
            </a:r>
          </a:p>
          <a:p>
            <a:pPr marL="0" indent="0">
              <a:buNone/>
            </a:pPr>
            <a:r>
              <a:rPr lang="en-US" dirty="0"/>
              <a:t> • Maximum power point (MPP): the point at which maximum power can be drawn from the cell </a:t>
            </a:r>
          </a:p>
          <a:p>
            <a:pPr marL="0" indent="0">
              <a:buNone/>
            </a:pPr>
            <a:r>
              <a:rPr lang="en-US" dirty="0"/>
              <a:t> Voltage of the cell is affected by temperature  </a:t>
            </a:r>
          </a:p>
          <a:p>
            <a:pPr marL="0" indent="0">
              <a:buNone/>
            </a:pPr>
            <a:r>
              <a:rPr lang="en-US" dirty="0"/>
              <a:t> </a:t>
            </a:r>
          </a:p>
          <a:p>
            <a:pPr marL="0" indent="0">
              <a:buNone/>
            </a:pPr>
            <a:r>
              <a:rPr lang="en-US" dirty="0"/>
              <a:t>• Current generated depends on: – Surface area of the solar cell – Incoming Insolation (intensity of radiation) </a:t>
            </a:r>
          </a:p>
          <a:p>
            <a:pPr marL="0" indent="0">
              <a:buNone/>
            </a:pPr>
            <a:r>
              <a:rPr lang="en-US" dirty="0"/>
              <a:t>• A Typical single silicon PV cell of 100cm2 produces about 1.5 watts at 0.5 volts DC and 3 Amps under 1000W/m2 • Power out put is proportional to the intensity of sunlight  </a:t>
            </a:r>
          </a:p>
          <a:p>
            <a:pPr marL="0" indent="0">
              <a:buNone/>
            </a:pPr>
            <a:endParaRPr lang="en-US" dirty="0"/>
          </a:p>
        </p:txBody>
      </p:sp>
    </p:spTree>
    <p:extLst>
      <p:ext uri="{BB962C8B-B14F-4D97-AF65-F5344CB8AC3E}">
        <p14:creationId xmlns:p14="http://schemas.microsoft.com/office/powerpoint/2010/main" val="1609400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D6B8C-C9C0-4A5B-B5A7-68B3EBF14121}"/>
              </a:ext>
            </a:extLst>
          </p:cNvPr>
          <p:cNvSpPr>
            <a:spLocks noGrp="1"/>
          </p:cNvSpPr>
          <p:nvPr>
            <p:ph type="title"/>
          </p:nvPr>
        </p:nvSpPr>
        <p:spPr>
          <a:xfrm>
            <a:off x="5923722" y="194919"/>
            <a:ext cx="6484661" cy="4519956"/>
          </a:xfrm>
        </p:spPr>
        <p:txBody>
          <a:bodyPr>
            <a:normAutofit/>
          </a:bodyPr>
          <a:lstStyle/>
          <a:p>
            <a:r>
              <a:rPr lang="en-US" sz="2400" dirty="0"/>
              <a:t>monocrystalline solar panels, silicon is formed into bars and cut into wafers. These types of panels are called “monocrystalline” to indicate that the silicon used is single-crystal silicon. Because the cell is composed of a single crystal, the electrons that generate a flow of electricity have more room to move. As a result, monocrystalline panels are more efficient than their polycrystalline counterparts.</a:t>
            </a:r>
          </a:p>
        </p:txBody>
      </p:sp>
      <p:pic>
        <p:nvPicPr>
          <p:cNvPr id="5" name="Content Placeholder 4">
            <a:extLst>
              <a:ext uri="{FF2B5EF4-FFF2-40B4-BE49-F238E27FC236}">
                <a16:creationId xmlns:a16="http://schemas.microsoft.com/office/drawing/2014/main" id="{B87CA4B8-1472-4B32-9ACC-D7C888BE298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5923722" cy="4714875"/>
          </a:xfrm>
        </p:spPr>
      </p:pic>
    </p:spTree>
    <p:extLst>
      <p:ext uri="{BB962C8B-B14F-4D97-AF65-F5344CB8AC3E}">
        <p14:creationId xmlns:p14="http://schemas.microsoft.com/office/powerpoint/2010/main" val="21546830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CF23D-5410-40DC-B168-A510F92B770C}"/>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173280EA-CA57-4168-8834-E5F4C44A9C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395373" cy="5685183"/>
          </a:xfrm>
          <a:prstGeom prst="rect">
            <a:avLst/>
          </a:prstGeom>
        </p:spPr>
      </p:pic>
      <p:sp>
        <p:nvSpPr>
          <p:cNvPr id="5" name="Title 1">
            <a:extLst>
              <a:ext uri="{FF2B5EF4-FFF2-40B4-BE49-F238E27FC236}">
                <a16:creationId xmlns:a16="http://schemas.microsoft.com/office/drawing/2014/main" id="{7DA5E355-8329-4845-A6A4-0E84FAE8ABF2}"/>
              </a:ext>
            </a:extLst>
          </p:cNvPr>
          <p:cNvSpPr>
            <a:spLocks noGrp="1"/>
          </p:cNvSpPr>
          <p:nvPr>
            <p:ph idx="1"/>
          </p:nvPr>
        </p:nvSpPr>
        <p:spPr>
          <a:xfrm>
            <a:off x="6395125" y="-1"/>
            <a:ext cx="5690858" cy="5804453"/>
          </a:xfrm>
        </p:spPr>
        <p:txBody>
          <a:bodyPr>
            <a:noAutofit/>
          </a:bodyPr>
          <a:lstStyle/>
          <a:p>
            <a:r>
              <a:rPr lang="en-US" sz="2400" dirty="0"/>
              <a:t>Polycrystalline solar panels are also made from silicon. However, instead of using a single crystal of silicon, manufacturers melt many fragments of silicon together to form the wafers for the panel. Polycrystalline solar panels are also referred to as “multi-crystalline,” or many-crystal silicon. Because there are many crystals in each cell, there is to less freedom for the electrons to move. As a result, polycrystalline solar panels have lower efficiency ratings than monocrystalline panels.</a:t>
            </a:r>
          </a:p>
        </p:txBody>
      </p:sp>
    </p:spTree>
    <p:extLst>
      <p:ext uri="{BB962C8B-B14F-4D97-AF65-F5344CB8AC3E}">
        <p14:creationId xmlns:p14="http://schemas.microsoft.com/office/powerpoint/2010/main" val="9584342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FD1A6-96A4-40A0-B99A-550D71821AF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E5AF185-2719-46F9-AEB0-3BA18B4C46C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5324475" cy="3201775"/>
          </a:xfrm>
        </p:spPr>
      </p:pic>
      <p:pic>
        <p:nvPicPr>
          <p:cNvPr id="7" name="Picture 6">
            <a:extLst>
              <a:ext uri="{FF2B5EF4-FFF2-40B4-BE49-F238E27FC236}">
                <a16:creationId xmlns:a16="http://schemas.microsoft.com/office/drawing/2014/main" id="{384D657E-50A2-4223-9A70-21010F9271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4475" y="0"/>
            <a:ext cx="6867525" cy="4743450"/>
          </a:xfrm>
          <a:prstGeom prst="rect">
            <a:avLst/>
          </a:prstGeom>
        </p:spPr>
      </p:pic>
      <p:pic>
        <p:nvPicPr>
          <p:cNvPr id="9" name="Picture 8">
            <a:extLst>
              <a:ext uri="{FF2B5EF4-FFF2-40B4-BE49-F238E27FC236}">
                <a16:creationId xmlns:a16="http://schemas.microsoft.com/office/drawing/2014/main" id="{B99ED27D-7285-423A-B6A8-0B5E50D147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3201775"/>
            <a:ext cx="6255028" cy="4303599"/>
          </a:xfrm>
          <a:prstGeom prst="rect">
            <a:avLst/>
          </a:prstGeom>
        </p:spPr>
      </p:pic>
    </p:spTree>
    <p:extLst>
      <p:ext uri="{BB962C8B-B14F-4D97-AF65-F5344CB8AC3E}">
        <p14:creationId xmlns:p14="http://schemas.microsoft.com/office/powerpoint/2010/main" val="22559821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B6A99-065E-470B-B7CC-9666A18A2283}"/>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96CF3941-2C5D-444C-A260-81E8AA481B23}"/>
              </a:ext>
            </a:extLst>
          </p:cNvPr>
          <p:cNvSpPr>
            <a:spLocks noGrp="1"/>
          </p:cNvSpPr>
          <p:nvPr>
            <p:ph idx="1"/>
          </p:nvPr>
        </p:nvSpPr>
        <p:spPr/>
        <p:txBody>
          <a:bodyPr>
            <a:normAutofit fontScale="92500" lnSpcReduction="10000"/>
          </a:bodyPr>
          <a:lstStyle/>
          <a:p>
            <a:r>
              <a:rPr lang="en-US" b="1" dirty="0"/>
              <a:t>Irradiance; </a:t>
            </a:r>
            <a:r>
              <a:rPr lang="en-US" dirty="0"/>
              <a:t>The rate at which radiant energy is incident on a surface per unit area of surface, Solar irradiance integrated over a period of time is called solar irradiance (total power from a radiant source falling on a unit area)</a:t>
            </a:r>
          </a:p>
          <a:p>
            <a:r>
              <a:rPr lang="en-US" dirty="0"/>
              <a:t>Irra</a:t>
            </a:r>
            <a:r>
              <a:rPr lang="en-US" b="1" dirty="0"/>
              <a:t>diation; </a:t>
            </a:r>
            <a:r>
              <a:rPr lang="en-US" dirty="0"/>
              <a:t>Is the measure of solar energy density incident per unit area on a surface - determined by integration of irradiance over a specified time, usually an hour or a day. </a:t>
            </a:r>
          </a:p>
          <a:p>
            <a:r>
              <a:rPr lang="en-US" b="1" dirty="0"/>
              <a:t>Insolation; </a:t>
            </a:r>
            <a:r>
              <a:rPr lang="en-US" dirty="0"/>
              <a:t>is a term used to represent solar energy irradiation.</a:t>
            </a:r>
          </a:p>
          <a:p>
            <a:r>
              <a:rPr lang="en-US" b="1" dirty="0"/>
              <a:t>Irradiance and irradiation; </a:t>
            </a:r>
            <a:r>
              <a:rPr lang="en-US" dirty="0"/>
              <a:t>both apply to all components of solar energy The quantities depend on location, weather conditions and time of the year, also they depend whether the surface of interest is shaded or horizontal </a:t>
            </a:r>
          </a:p>
          <a:p>
            <a:endParaRPr lang="en-US" dirty="0"/>
          </a:p>
        </p:txBody>
      </p:sp>
    </p:spTree>
    <p:extLst>
      <p:ext uri="{BB962C8B-B14F-4D97-AF65-F5344CB8AC3E}">
        <p14:creationId xmlns:p14="http://schemas.microsoft.com/office/powerpoint/2010/main" val="7553569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2BAFA-0AB1-4ED3-B8D1-B6169E8A23B9}"/>
              </a:ext>
            </a:extLst>
          </p:cNvPr>
          <p:cNvSpPr>
            <a:spLocks noGrp="1"/>
          </p:cNvSpPr>
          <p:nvPr>
            <p:ph type="title"/>
          </p:nvPr>
        </p:nvSpPr>
        <p:spPr>
          <a:xfrm>
            <a:off x="1464832" y="168415"/>
            <a:ext cx="9603275" cy="1049235"/>
          </a:xfrm>
        </p:spPr>
        <p:txBody>
          <a:bodyPr/>
          <a:lstStyle/>
          <a:p>
            <a:r>
              <a:rPr lang="en-US" dirty="0"/>
              <a:t>Solar Insolation</a:t>
            </a:r>
          </a:p>
        </p:txBody>
      </p:sp>
      <p:sp>
        <p:nvSpPr>
          <p:cNvPr id="3" name="Content Placeholder 2">
            <a:extLst>
              <a:ext uri="{FF2B5EF4-FFF2-40B4-BE49-F238E27FC236}">
                <a16:creationId xmlns:a16="http://schemas.microsoft.com/office/drawing/2014/main" id="{849A3FD5-2130-4186-9A67-37023E7720A4}"/>
              </a:ext>
            </a:extLst>
          </p:cNvPr>
          <p:cNvSpPr>
            <a:spLocks noGrp="1"/>
          </p:cNvSpPr>
          <p:nvPr>
            <p:ph idx="1"/>
          </p:nvPr>
        </p:nvSpPr>
        <p:spPr>
          <a:xfrm>
            <a:off x="331305" y="1743448"/>
            <a:ext cx="11767930" cy="4524829"/>
          </a:xfrm>
        </p:spPr>
        <p:txBody>
          <a:bodyPr>
            <a:normAutofit/>
          </a:bodyPr>
          <a:lstStyle/>
          <a:p>
            <a:pPr marL="0" indent="0">
              <a:buNone/>
            </a:pPr>
            <a:r>
              <a:rPr lang="en-US" sz="2400" dirty="0"/>
              <a:t>Daily insolation is the measurement used to estimate the output from a solar PV system.  </a:t>
            </a:r>
          </a:p>
          <a:p>
            <a:r>
              <a:rPr lang="en-US" sz="2400" dirty="0"/>
              <a:t>INSOLATION is a shortened version of the words = </a:t>
            </a:r>
            <a:r>
              <a:rPr lang="en-US" sz="2400" dirty="0" err="1"/>
              <a:t>INcoming</a:t>
            </a:r>
            <a:r>
              <a:rPr lang="en-US" sz="2400" dirty="0"/>
              <a:t> </a:t>
            </a:r>
            <a:r>
              <a:rPr lang="en-US" sz="2400" dirty="0" err="1"/>
              <a:t>SOLar</a:t>
            </a:r>
            <a:r>
              <a:rPr lang="en-US" sz="2400" dirty="0"/>
              <a:t> </a:t>
            </a:r>
            <a:r>
              <a:rPr lang="en-US" sz="2400" dirty="0" err="1"/>
              <a:t>radiATION</a:t>
            </a:r>
            <a:r>
              <a:rPr lang="en-US" sz="2400" dirty="0"/>
              <a:t> </a:t>
            </a:r>
          </a:p>
          <a:p>
            <a:r>
              <a:rPr lang="en-US" sz="2400" dirty="0"/>
              <a:t>Daily Solar Insolation,</a:t>
            </a:r>
            <a:r>
              <a:rPr lang="en-US" sz="2400" b="1" i="1" dirty="0"/>
              <a:t> H </a:t>
            </a:r>
            <a:r>
              <a:rPr lang="en-US" sz="2400" dirty="0"/>
              <a:t>is the total solar energy radiated on a unit surface area over a certain period of time. </a:t>
            </a:r>
          </a:p>
          <a:p>
            <a:r>
              <a:rPr lang="en-US" sz="2400" dirty="0"/>
              <a:t>The units of H are [peak-hours per day] or [kWh/m2 per day] </a:t>
            </a:r>
          </a:p>
          <a:p>
            <a:r>
              <a:rPr lang="en-US" sz="2400" dirty="0"/>
              <a:t>Peak-hours = equivalent number of hours of sunlight at irradiance of 1000W/m2 </a:t>
            </a:r>
          </a:p>
          <a:p>
            <a:r>
              <a:rPr lang="en-US" sz="2400" dirty="0"/>
              <a:t>The standard test condition (STC) for which electrical specifications of solar PV modules are measured is using 1000W/m2, too. </a:t>
            </a:r>
          </a:p>
          <a:p>
            <a:endParaRPr lang="en-US" sz="2400" dirty="0"/>
          </a:p>
        </p:txBody>
      </p:sp>
    </p:spTree>
    <p:extLst>
      <p:ext uri="{BB962C8B-B14F-4D97-AF65-F5344CB8AC3E}">
        <p14:creationId xmlns:p14="http://schemas.microsoft.com/office/powerpoint/2010/main" val="41344003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F2263-15C2-4400-B96B-AB5970C824D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A5D3467-AA6A-4050-8CDD-F161A75AD4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4106927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AEEC64A-2318-4FEC-B4F4-55D14E5BA4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38565"/>
          </a:xfrm>
        </p:spPr>
      </p:pic>
    </p:spTree>
    <p:extLst>
      <p:ext uri="{BB962C8B-B14F-4D97-AF65-F5344CB8AC3E}">
        <p14:creationId xmlns:p14="http://schemas.microsoft.com/office/powerpoint/2010/main" val="1008665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Breaking the Silence - BOSCO Uganda in 90 second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60339"/>
            <a:ext cx="12192000" cy="6697662"/>
          </a:xfrm>
        </p:spPr>
      </p:pic>
    </p:spTree>
    <p:extLst>
      <p:ext uri="{BB962C8B-B14F-4D97-AF65-F5344CB8AC3E}">
        <p14:creationId xmlns:p14="http://schemas.microsoft.com/office/powerpoint/2010/main" val="24553366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1DFDD-571F-4566-BF4A-95314C3B643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7079DE5-B468-463A-AD44-9944F820A30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4413778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7ACB2-77BD-4340-8FC6-3157DA059C22}"/>
              </a:ext>
            </a:extLst>
          </p:cNvPr>
          <p:cNvSpPr>
            <a:spLocks noGrp="1"/>
          </p:cNvSpPr>
          <p:nvPr>
            <p:ph type="title"/>
          </p:nvPr>
        </p:nvSpPr>
        <p:spPr>
          <a:xfrm>
            <a:off x="1451578" y="342420"/>
            <a:ext cx="9603275" cy="1049235"/>
          </a:xfrm>
        </p:spPr>
        <p:txBody>
          <a:bodyPr/>
          <a:lstStyle/>
          <a:p>
            <a:r>
              <a:rPr lang="en-US" dirty="0"/>
              <a:t>Charging and Discharging of  Battery </a:t>
            </a:r>
          </a:p>
        </p:txBody>
      </p:sp>
      <p:sp>
        <p:nvSpPr>
          <p:cNvPr id="3" name="Content Placeholder 2">
            <a:extLst>
              <a:ext uri="{FF2B5EF4-FFF2-40B4-BE49-F238E27FC236}">
                <a16:creationId xmlns:a16="http://schemas.microsoft.com/office/drawing/2014/main" id="{A97A6D33-A138-453C-A268-ADD3F1659C71}"/>
              </a:ext>
            </a:extLst>
          </p:cNvPr>
          <p:cNvSpPr>
            <a:spLocks noGrp="1"/>
          </p:cNvSpPr>
          <p:nvPr>
            <p:ph idx="1"/>
          </p:nvPr>
        </p:nvSpPr>
        <p:spPr>
          <a:xfrm>
            <a:off x="318052" y="755374"/>
            <a:ext cx="11555895" cy="5141843"/>
          </a:xfrm>
        </p:spPr>
        <p:txBody>
          <a:bodyPr>
            <a:normAutofit/>
          </a:bodyPr>
          <a:lstStyle/>
          <a:p>
            <a:r>
              <a:rPr lang="en-US" dirty="0"/>
              <a:t> </a:t>
            </a:r>
            <a:r>
              <a:rPr lang="en-US" sz="2400" dirty="0"/>
              <a:t>The voltage of the battery terminals changes during charging and discharging  </a:t>
            </a:r>
          </a:p>
          <a:p>
            <a:r>
              <a:rPr lang="en-US" sz="2400" dirty="0"/>
              <a:t> For a fully charged Pb-acid cell the voltage is about 2.12 volts </a:t>
            </a:r>
          </a:p>
          <a:p>
            <a:r>
              <a:rPr lang="en-US" sz="2400" dirty="0"/>
              <a:t> During discharge voltage drops </a:t>
            </a:r>
          </a:p>
          <a:p>
            <a:r>
              <a:rPr lang="en-US" sz="2400" dirty="0"/>
              <a:t> During charging the voltage rises </a:t>
            </a:r>
          </a:p>
          <a:p>
            <a:r>
              <a:rPr lang="en-US" sz="2400" dirty="0"/>
              <a:t> Continuous charging may lead to undesirable overcharge. H2 and O2 are released  visible as bubbles  electrolyte level decreases while the density is raised. </a:t>
            </a:r>
          </a:p>
          <a:p>
            <a:r>
              <a:rPr lang="en-US" sz="2400" dirty="0"/>
              <a:t>Charge controllers maintain the voltage within the required threshold levels (minimum and maximum). </a:t>
            </a:r>
          </a:p>
        </p:txBody>
      </p:sp>
    </p:spTree>
    <p:extLst>
      <p:ext uri="{BB962C8B-B14F-4D97-AF65-F5344CB8AC3E}">
        <p14:creationId xmlns:p14="http://schemas.microsoft.com/office/powerpoint/2010/main" val="5838670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FC511-48C3-4F20-AF31-D3D20E53A56B}"/>
              </a:ext>
            </a:extLst>
          </p:cNvPr>
          <p:cNvSpPr>
            <a:spLocks noGrp="1"/>
          </p:cNvSpPr>
          <p:nvPr>
            <p:ph type="title"/>
          </p:nvPr>
        </p:nvSpPr>
        <p:spPr/>
        <p:txBody>
          <a:bodyPr/>
          <a:lstStyle/>
          <a:p>
            <a:r>
              <a:rPr lang="en-US" dirty="0"/>
              <a:t>BATTRY Capacity </a:t>
            </a:r>
          </a:p>
        </p:txBody>
      </p:sp>
      <p:sp>
        <p:nvSpPr>
          <p:cNvPr id="3" name="Content Placeholder 2">
            <a:extLst>
              <a:ext uri="{FF2B5EF4-FFF2-40B4-BE49-F238E27FC236}">
                <a16:creationId xmlns:a16="http://schemas.microsoft.com/office/drawing/2014/main" id="{75BAC3EA-2A0C-4B95-B555-BFF015CFBC45}"/>
              </a:ext>
            </a:extLst>
          </p:cNvPr>
          <p:cNvSpPr>
            <a:spLocks noGrp="1"/>
          </p:cNvSpPr>
          <p:nvPr>
            <p:ph idx="1"/>
          </p:nvPr>
        </p:nvSpPr>
        <p:spPr>
          <a:xfrm>
            <a:off x="715617" y="1853754"/>
            <a:ext cx="10800522" cy="4056716"/>
          </a:xfrm>
        </p:spPr>
        <p:txBody>
          <a:bodyPr>
            <a:normAutofit/>
          </a:bodyPr>
          <a:lstStyle/>
          <a:p>
            <a:r>
              <a:rPr lang="en-US" sz="2400" dirty="0"/>
              <a:t> Measure of amount of electric energy or charge stored in a battery </a:t>
            </a:r>
          </a:p>
          <a:p>
            <a:r>
              <a:rPr lang="en-US" sz="2400" dirty="0"/>
              <a:t> Determined by the amount of active material coming in contact with the electrolyte </a:t>
            </a:r>
          </a:p>
          <a:p>
            <a:r>
              <a:rPr lang="en-US" sz="2400" dirty="0"/>
              <a:t> Battery capacity is measured in Ampere-hour (Ah) </a:t>
            </a:r>
          </a:p>
          <a:p>
            <a:r>
              <a:rPr lang="en-US" sz="2400" dirty="0"/>
              <a:t> Capacity = fixed current drawn x number of hours before the battery reaches complete discharge – (Example: capacity of 100 Ah = (10 A x 10 h) = (20 A x 5 h) </a:t>
            </a:r>
          </a:p>
          <a:p>
            <a:r>
              <a:rPr lang="en-US" sz="2400" dirty="0"/>
              <a:t> Energy stored = Ah x voltage (assume voltage remains constant) </a:t>
            </a:r>
          </a:p>
        </p:txBody>
      </p:sp>
      <p:pic>
        <p:nvPicPr>
          <p:cNvPr id="5" name="Picture 4">
            <a:extLst>
              <a:ext uri="{FF2B5EF4-FFF2-40B4-BE49-F238E27FC236}">
                <a16:creationId xmlns:a16="http://schemas.microsoft.com/office/drawing/2014/main" id="{C3CF055B-55D5-4AD4-8A6F-542683D5A3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2209" y="-363"/>
            <a:ext cx="3299791" cy="1854117"/>
          </a:xfrm>
          <a:prstGeom prst="rect">
            <a:avLst/>
          </a:prstGeom>
        </p:spPr>
      </p:pic>
    </p:spTree>
    <p:extLst>
      <p:ext uri="{BB962C8B-B14F-4D97-AF65-F5344CB8AC3E}">
        <p14:creationId xmlns:p14="http://schemas.microsoft.com/office/powerpoint/2010/main" val="16762838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F4F57-228A-4FBA-9E8F-BC060BB16DC6}"/>
              </a:ext>
            </a:extLst>
          </p:cNvPr>
          <p:cNvSpPr>
            <a:spLocks noGrp="1"/>
          </p:cNvSpPr>
          <p:nvPr>
            <p:ph type="title"/>
          </p:nvPr>
        </p:nvSpPr>
        <p:spPr>
          <a:xfrm>
            <a:off x="1451578" y="128659"/>
            <a:ext cx="9603275" cy="759238"/>
          </a:xfrm>
        </p:spPr>
        <p:txBody>
          <a:bodyPr/>
          <a:lstStyle/>
          <a:p>
            <a:r>
              <a:rPr lang="en-US" dirty="0"/>
              <a:t>Cycle Depth </a:t>
            </a:r>
          </a:p>
        </p:txBody>
      </p:sp>
      <p:sp>
        <p:nvSpPr>
          <p:cNvPr id="3" name="Content Placeholder 2">
            <a:extLst>
              <a:ext uri="{FF2B5EF4-FFF2-40B4-BE49-F238E27FC236}">
                <a16:creationId xmlns:a16="http://schemas.microsoft.com/office/drawing/2014/main" id="{FA15F2A6-F733-41ED-A6A4-B80901B954A7}"/>
              </a:ext>
            </a:extLst>
          </p:cNvPr>
          <p:cNvSpPr>
            <a:spLocks noGrp="1"/>
          </p:cNvSpPr>
          <p:nvPr>
            <p:ph idx="1"/>
          </p:nvPr>
        </p:nvSpPr>
        <p:spPr>
          <a:xfrm>
            <a:off x="1294362" y="783280"/>
            <a:ext cx="9603275" cy="1049236"/>
          </a:xfrm>
        </p:spPr>
        <p:txBody>
          <a:bodyPr>
            <a:normAutofit/>
          </a:bodyPr>
          <a:lstStyle/>
          <a:p>
            <a:r>
              <a:rPr lang="en-US" dirty="0"/>
              <a:t>Discharging and then charging back up to the state of charge at the start is called a cycle.  </a:t>
            </a:r>
          </a:p>
          <a:p>
            <a:r>
              <a:rPr lang="en-US" dirty="0"/>
              <a:t>Depth of discharge (DoD) in one cycle  not always down to 0% state of charge. </a:t>
            </a:r>
          </a:p>
        </p:txBody>
      </p:sp>
      <p:sp>
        <p:nvSpPr>
          <p:cNvPr id="4" name="Title 1">
            <a:extLst>
              <a:ext uri="{FF2B5EF4-FFF2-40B4-BE49-F238E27FC236}">
                <a16:creationId xmlns:a16="http://schemas.microsoft.com/office/drawing/2014/main" id="{55D55D3A-4540-4EB2-937B-23E2E47FE2DB}"/>
              </a:ext>
            </a:extLst>
          </p:cNvPr>
          <p:cNvSpPr txBox="1">
            <a:spLocks/>
          </p:cNvSpPr>
          <p:nvPr/>
        </p:nvSpPr>
        <p:spPr>
          <a:xfrm>
            <a:off x="1564221" y="2308642"/>
            <a:ext cx="9603275" cy="7592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US" dirty="0"/>
              <a:t>Cycle life </a:t>
            </a:r>
          </a:p>
        </p:txBody>
      </p:sp>
      <p:sp>
        <p:nvSpPr>
          <p:cNvPr id="5" name="Content Placeholder 2">
            <a:extLst>
              <a:ext uri="{FF2B5EF4-FFF2-40B4-BE49-F238E27FC236}">
                <a16:creationId xmlns:a16="http://schemas.microsoft.com/office/drawing/2014/main" id="{F1F333E3-4F52-451F-9CBE-E07BBF0E5FD6}"/>
              </a:ext>
            </a:extLst>
          </p:cNvPr>
          <p:cNvSpPr txBox="1">
            <a:spLocks/>
          </p:cNvSpPr>
          <p:nvPr/>
        </p:nvSpPr>
        <p:spPr>
          <a:xfrm>
            <a:off x="929928" y="2779096"/>
            <a:ext cx="9603275" cy="3750365"/>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dirty="0"/>
              <a:t>Cycle life = number of cycles obtained from a battery before capacity is reduced to 80% of its value when new </a:t>
            </a:r>
          </a:p>
          <a:p>
            <a:r>
              <a:rPr lang="en-US" dirty="0"/>
              <a:t>  Number of cycles depends on: cycle depth, discharge current and temperature.  </a:t>
            </a:r>
          </a:p>
          <a:p>
            <a:r>
              <a:rPr lang="en-US" dirty="0"/>
              <a:t> Increasing the depth of discharge decreases cycle life.  </a:t>
            </a:r>
          </a:p>
          <a:p>
            <a:r>
              <a:rPr lang="en-US" dirty="0"/>
              <a:t> Increasing the number of cycles performed per year decreases cycle life.  </a:t>
            </a:r>
          </a:p>
          <a:p>
            <a:r>
              <a:rPr lang="en-US" dirty="0"/>
              <a:t> </a:t>
            </a:r>
          </a:p>
        </p:txBody>
      </p:sp>
    </p:spTree>
    <p:extLst>
      <p:ext uri="{BB962C8B-B14F-4D97-AF65-F5344CB8AC3E}">
        <p14:creationId xmlns:p14="http://schemas.microsoft.com/office/powerpoint/2010/main" val="7738916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72AFB-8813-4C34-A938-E7EEF8407A6B}"/>
              </a:ext>
            </a:extLst>
          </p:cNvPr>
          <p:cNvSpPr>
            <a:spLocks noGrp="1"/>
          </p:cNvSpPr>
          <p:nvPr>
            <p:ph type="title"/>
          </p:nvPr>
        </p:nvSpPr>
        <p:spPr/>
        <p:txBody>
          <a:bodyPr/>
          <a:lstStyle/>
          <a:p>
            <a:r>
              <a:rPr lang="en-US" dirty="0"/>
              <a:t>Charging efficiency</a:t>
            </a:r>
          </a:p>
        </p:txBody>
      </p:sp>
      <p:sp>
        <p:nvSpPr>
          <p:cNvPr id="3" name="Content Placeholder 2">
            <a:extLst>
              <a:ext uri="{FF2B5EF4-FFF2-40B4-BE49-F238E27FC236}">
                <a16:creationId xmlns:a16="http://schemas.microsoft.com/office/drawing/2014/main" id="{C74360F0-3806-4F0B-94E7-72D67A438717}"/>
              </a:ext>
            </a:extLst>
          </p:cNvPr>
          <p:cNvSpPr>
            <a:spLocks noGrp="1"/>
          </p:cNvSpPr>
          <p:nvPr>
            <p:ph idx="1"/>
          </p:nvPr>
        </p:nvSpPr>
        <p:spPr/>
        <p:txBody>
          <a:bodyPr/>
          <a:lstStyle/>
          <a:p>
            <a:r>
              <a:rPr lang="en-US" dirty="0"/>
              <a:t>Charging efficiency = charge used by the load / charge used to recharge the battery back to the original charge </a:t>
            </a:r>
          </a:p>
          <a:p>
            <a:r>
              <a:rPr lang="en-US" dirty="0"/>
              <a:t> Example 80% charging efficiency 0.8 of the charge into the battery is recovered during discharge.   </a:t>
            </a:r>
          </a:p>
        </p:txBody>
      </p:sp>
    </p:spTree>
    <p:extLst>
      <p:ext uri="{BB962C8B-B14F-4D97-AF65-F5344CB8AC3E}">
        <p14:creationId xmlns:p14="http://schemas.microsoft.com/office/powerpoint/2010/main" val="22908637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87464-9DAF-4F04-AFEA-74E987FBC98B}"/>
              </a:ext>
            </a:extLst>
          </p:cNvPr>
          <p:cNvSpPr>
            <a:spLocks noGrp="1"/>
          </p:cNvSpPr>
          <p:nvPr>
            <p:ph type="title"/>
          </p:nvPr>
        </p:nvSpPr>
        <p:spPr/>
        <p:txBody>
          <a:bodyPr/>
          <a:lstStyle/>
          <a:p>
            <a:r>
              <a:rPr lang="en-US" dirty="0"/>
              <a:t>Over-charging</a:t>
            </a:r>
          </a:p>
        </p:txBody>
      </p:sp>
      <p:sp>
        <p:nvSpPr>
          <p:cNvPr id="3" name="Content Placeholder 2">
            <a:extLst>
              <a:ext uri="{FF2B5EF4-FFF2-40B4-BE49-F238E27FC236}">
                <a16:creationId xmlns:a16="http://schemas.microsoft.com/office/drawing/2014/main" id="{3163421D-122B-4FA1-8A47-68D3A3B493F5}"/>
              </a:ext>
            </a:extLst>
          </p:cNvPr>
          <p:cNvSpPr>
            <a:spLocks noGrp="1"/>
          </p:cNvSpPr>
          <p:nvPr>
            <p:ph idx="1"/>
          </p:nvPr>
        </p:nvSpPr>
        <p:spPr>
          <a:xfrm>
            <a:off x="410817" y="1853754"/>
            <a:ext cx="10644037" cy="4199727"/>
          </a:xfrm>
        </p:spPr>
        <p:txBody>
          <a:bodyPr>
            <a:normAutofit fontScale="92500" lnSpcReduction="20000"/>
          </a:bodyPr>
          <a:lstStyle/>
          <a:p>
            <a:r>
              <a:rPr lang="en-US" dirty="0"/>
              <a:t>Excessive overcharging leads to increase corrosion of electrodes, active material shedding and shortens life </a:t>
            </a:r>
          </a:p>
          <a:p>
            <a:r>
              <a:rPr lang="en-US" dirty="0"/>
              <a:t> leads to gassing  decomposition of H2O into H2 (bubbles on negative electrode) &amp; O2 (bubbles on positive electrode)  </a:t>
            </a:r>
          </a:p>
          <a:p>
            <a:r>
              <a:rPr lang="en-US" dirty="0"/>
              <a:t>Slow gassing is beneficial because breaks  stratification of the electrolyte (variation of concentration of electrolyte with depth) </a:t>
            </a:r>
          </a:p>
          <a:p>
            <a:r>
              <a:rPr lang="en-US" dirty="0"/>
              <a:t>Electrolyte becomes more concentrated  water must be replaced when the level drops </a:t>
            </a:r>
          </a:p>
          <a:p>
            <a:r>
              <a:rPr lang="en-US" dirty="0"/>
              <a:t>Batteries have vents to allow gas to escape  </a:t>
            </a:r>
          </a:p>
          <a:p>
            <a:r>
              <a:rPr lang="en-US" dirty="0"/>
              <a:t> sealed batteries do not have  vent as gas due to overcharging is absorbed internally </a:t>
            </a:r>
          </a:p>
          <a:p>
            <a:r>
              <a:rPr lang="en-US" dirty="0"/>
              <a:t> Overcharging may lead to decomposition of electrodes of lead-acid batteries  this is a nonreversible reaction</a:t>
            </a:r>
          </a:p>
        </p:txBody>
      </p:sp>
    </p:spTree>
    <p:extLst>
      <p:ext uri="{BB962C8B-B14F-4D97-AF65-F5344CB8AC3E}">
        <p14:creationId xmlns:p14="http://schemas.microsoft.com/office/powerpoint/2010/main" val="18336400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AC94A-A51D-421B-8D65-D4A4BB183BFB}"/>
              </a:ext>
            </a:extLst>
          </p:cNvPr>
          <p:cNvSpPr>
            <a:spLocks noGrp="1"/>
          </p:cNvSpPr>
          <p:nvPr>
            <p:ph type="title"/>
          </p:nvPr>
        </p:nvSpPr>
        <p:spPr>
          <a:xfrm>
            <a:off x="1294362" y="155162"/>
            <a:ext cx="9603275" cy="560455"/>
          </a:xfrm>
        </p:spPr>
        <p:txBody>
          <a:bodyPr/>
          <a:lstStyle/>
          <a:p>
            <a:r>
              <a:rPr lang="en-US" dirty="0"/>
              <a:t>Self-discharge </a:t>
            </a:r>
          </a:p>
        </p:txBody>
      </p:sp>
      <p:sp>
        <p:nvSpPr>
          <p:cNvPr id="3" name="Content Placeholder 2">
            <a:extLst>
              <a:ext uri="{FF2B5EF4-FFF2-40B4-BE49-F238E27FC236}">
                <a16:creationId xmlns:a16="http://schemas.microsoft.com/office/drawing/2014/main" id="{D0A29F8E-8AE7-4F0A-B6F5-5B66139A7C56}"/>
              </a:ext>
            </a:extLst>
          </p:cNvPr>
          <p:cNvSpPr>
            <a:spLocks noGrp="1"/>
          </p:cNvSpPr>
          <p:nvPr>
            <p:ph idx="1"/>
          </p:nvPr>
        </p:nvSpPr>
        <p:spPr>
          <a:xfrm>
            <a:off x="543340" y="622851"/>
            <a:ext cx="11648660" cy="5552662"/>
          </a:xfrm>
        </p:spPr>
        <p:txBody>
          <a:bodyPr>
            <a:normAutofit fontScale="92500" lnSpcReduction="10000"/>
          </a:bodyPr>
          <a:lstStyle/>
          <a:p>
            <a:r>
              <a:rPr lang="en-US" sz="2400" dirty="0"/>
              <a:t>Takes place when not in use </a:t>
            </a:r>
          </a:p>
          <a:p>
            <a:r>
              <a:rPr lang="en-US" sz="2400" dirty="0"/>
              <a:t>Rate of self discharge  – Expressed as amount of charge – Given as percentage of capacity, lost over a period e.g. month </a:t>
            </a:r>
          </a:p>
          <a:p>
            <a:r>
              <a:rPr lang="en-US" sz="2400" dirty="0"/>
              <a:t> Related to how plates gas during overcharging and increases at high operating temperatures </a:t>
            </a:r>
          </a:p>
          <a:p>
            <a:pPr marL="0" indent="0">
              <a:buNone/>
            </a:pPr>
            <a:r>
              <a:rPr lang="en-US" sz="4600" dirty="0"/>
              <a:t>Voltage Characteristics </a:t>
            </a:r>
          </a:p>
          <a:p>
            <a:r>
              <a:rPr lang="en-US" dirty="0"/>
              <a:t>Batteries have nominal voltage (VN) but varies operation </a:t>
            </a:r>
          </a:p>
          <a:p>
            <a:r>
              <a:rPr lang="en-US" dirty="0"/>
              <a:t>Open Voltage (VOC) at zero current </a:t>
            </a:r>
          </a:p>
          <a:p>
            <a:r>
              <a:rPr lang="en-US" dirty="0"/>
              <a:t>Load voltage (VL): voltage drawn by loads during discharging </a:t>
            </a:r>
          </a:p>
          <a:p>
            <a:r>
              <a:rPr lang="en-US" dirty="0"/>
              <a:t>Charging voltage (VCH): voltage when the battery is being charged </a:t>
            </a:r>
          </a:p>
          <a:p>
            <a:r>
              <a:rPr lang="en-US" dirty="0"/>
              <a:t>Voltages depend on: SOC, temperature, charging current</a:t>
            </a:r>
          </a:p>
          <a:p>
            <a:r>
              <a:rPr lang="en-US" dirty="0"/>
              <a:t>Most solar batteries have nominal voltages: 12 V, 24V </a:t>
            </a:r>
          </a:p>
          <a:p>
            <a:pPr marL="0" indent="0">
              <a:buNone/>
            </a:pPr>
            <a:endParaRPr lang="en-US" dirty="0"/>
          </a:p>
        </p:txBody>
      </p:sp>
    </p:spTree>
    <p:extLst>
      <p:ext uri="{BB962C8B-B14F-4D97-AF65-F5344CB8AC3E}">
        <p14:creationId xmlns:p14="http://schemas.microsoft.com/office/powerpoint/2010/main" val="20792418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4E39D-874F-4585-ACAD-4782131CB198}"/>
              </a:ext>
            </a:extLst>
          </p:cNvPr>
          <p:cNvSpPr>
            <a:spLocks noGrp="1"/>
          </p:cNvSpPr>
          <p:nvPr>
            <p:ph type="title"/>
          </p:nvPr>
        </p:nvSpPr>
        <p:spPr>
          <a:xfrm>
            <a:off x="1451578" y="128658"/>
            <a:ext cx="9603275" cy="573707"/>
          </a:xfrm>
        </p:spPr>
        <p:txBody>
          <a:bodyPr/>
          <a:lstStyle/>
          <a:p>
            <a:r>
              <a:rPr lang="en-US" dirty="0"/>
              <a:t>Charge Controller</a:t>
            </a:r>
          </a:p>
        </p:txBody>
      </p:sp>
      <p:sp>
        <p:nvSpPr>
          <p:cNvPr id="3" name="Content Placeholder 2">
            <a:extLst>
              <a:ext uri="{FF2B5EF4-FFF2-40B4-BE49-F238E27FC236}">
                <a16:creationId xmlns:a16="http://schemas.microsoft.com/office/drawing/2014/main" id="{C6A4AA80-0C0D-41D6-B938-E01809E0FE4F}"/>
              </a:ext>
            </a:extLst>
          </p:cNvPr>
          <p:cNvSpPr>
            <a:spLocks noGrp="1"/>
          </p:cNvSpPr>
          <p:nvPr>
            <p:ph idx="1"/>
          </p:nvPr>
        </p:nvSpPr>
        <p:spPr>
          <a:xfrm>
            <a:off x="265043" y="702366"/>
            <a:ext cx="11767931" cy="6155634"/>
          </a:xfrm>
        </p:spPr>
        <p:txBody>
          <a:bodyPr/>
          <a:lstStyle/>
          <a:p>
            <a:pPr marL="0" indent="0">
              <a:buNone/>
            </a:pPr>
            <a:r>
              <a:rPr lang="en-US" dirty="0"/>
              <a:t>It is an electronic device whose functions are: </a:t>
            </a:r>
          </a:p>
          <a:p>
            <a:r>
              <a:rPr lang="en-US" dirty="0"/>
              <a:t>To reduce battery maintenance (topping up) by controlling gassing (water loss) during charging </a:t>
            </a:r>
          </a:p>
          <a:p>
            <a:r>
              <a:rPr lang="en-US" dirty="0"/>
              <a:t>To charge at pre-set voltages to prolong battery life and avoid damage to sensitize loads </a:t>
            </a:r>
          </a:p>
          <a:p>
            <a:r>
              <a:rPr lang="en-US" dirty="0"/>
              <a:t>To disconnect the load at pre-set voltages to prolong battery life threshold  </a:t>
            </a:r>
          </a:p>
          <a:p>
            <a:r>
              <a:rPr lang="en-US" dirty="0"/>
              <a:t>To facilitate interconnection between modules, battery and loads </a:t>
            </a:r>
          </a:p>
          <a:p>
            <a:r>
              <a:rPr lang="en-US" dirty="0"/>
              <a:t>System status monitoring and indication</a:t>
            </a:r>
          </a:p>
          <a:p>
            <a:r>
              <a:rPr lang="en-US" dirty="0"/>
              <a:t>With the factors affecting the capacity of the battery, it is important, that the battery is designed to match the operating and life requirements of the application. </a:t>
            </a:r>
          </a:p>
          <a:p>
            <a:r>
              <a:rPr lang="en-US" dirty="0"/>
              <a:t>Therefore there is a need for a control unit to control the discharging and charging processes </a:t>
            </a:r>
          </a:p>
          <a:p>
            <a:pPr marL="0" indent="0">
              <a:buNone/>
            </a:pPr>
            <a:endParaRPr lang="en-US" dirty="0"/>
          </a:p>
        </p:txBody>
      </p:sp>
    </p:spTree>
    <p:extLst>
      <p:ext uri="{BB962C8B-B14F-4D97-AF65-F5344CB8AC3E}">
        <p14:creationId xmlns:p14="http://schemas.microsoft.com/office/powerpoint/2010/main" val="37604275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06465-4A93-425D-B670-7EEFA78120A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DCCB79A-01FE-45D2-A4F0-C84FA867195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1" cy="6867193"/>
          </a:xfrm>
        </p:spPr>
      </p:pic>
    </p:spTree>
    <p:extLst>
      <p:ext uri="{BB962C8B-B14F-4D97-AF65-F5344CB8AC3E}">
        <p14:creationId xmlns:p14="http://schemas.microsoft.com/office/powerpoint/2010/main" val="22632100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40895-23D4-4A6B-8CB0-7120C6166C8F}"/>
              </a:ext>
            </a:extLst>
          </p:cNvPr>
          <p:cNvSpPr>
            <a:spLocks noGrp="1"/>
          </p:cNvSpPr>
          <p:nvPr>
            <p:ph type="title"/>
          </p:nvPr>
        </p:nvSpPr>
        <p:spPr/>
        <p:txBody>
          <a:bodyPr/>
          <a:lstStyle/>
          <a:p>
            <a:r>
              <a:rPr lang="en-US" dirty="0"/>
              <a:t>Features of a Charge Controller</a:t>
            </a:r>
          </a:p>
        </p:txBody>
      </p:sp>
      <p:sp>
        <p:nvSpPr>
          <p:cNvPr id="3" name="Content Placeholder 2">
            <a:extLst>
              <a:ext uri="{FF2B5EF4-FFF2-40B4-BE49-F238E27FC236}">
                <a16:creationId xmlns:a16="http://schemas.microsoft.com/office/drawing/2014/main" id="{C9D9078D-A4CB-4045-B0C3-5F934B6FB30A}"/>
              </a:ext>
            </a:extLst>
          </p:cNvPr>
          <p:cNvSpPr>
            <a:spLocks noGrp="1"/>
          </p:cNvSpPr>
          <p:nvPr>
            <p:ph idx="1"/>
          </p:nvPr>
        </p:nvSpPr>
        <p:spPr>
          <a:xfrm>
            <a:off x="6543676" y="1853754"/>
            <a:ext cx="5648324" cy="4199727"/>
          </a:xfrm>
        </p:spPr>
        <p:txBody>
          <a:bodyPr>
            <a:normAutofit/>
          </a:bodyPr>
          <a:lstStyle/>
          <a:p>
            <a:r>
              <a:rPr lang="en-US" sz="2400" dirty="0"/>
              <a:t>Low Voltage (Load) Disconnect (LVD) </a:t>
            </a:r>
          </a:p>
          <a:p>
            <a:r>
              <a:rPr lang="en-US" sz="2400" dirty="0"/>
              <a:t>High Voltage (Panel) Disconnect (HVD) </a:t>
            </a:r>
          </a:p>
          <a:p>
            <a:r>
              <a:rPr lang="en-US" sz="2400" dirty="0"/>
              <a:t>Indication of battery charging current </a:t>
            </a:r>
          </a:p>
          <a:p>
            <a:r>
              <a:rPr lang="en-US" sz="2400" dirty="0"/>
              <a:t>Indication of battery voltage </a:t>
            </a:r>
          </a:p>
          <a:p>
            <a:r>
              <a:rPr lang="en-US" sz="2400" dirty="0"/>
              <a:t> Voltage compensation for current and temperature </a:t>
            </a:r>
          </a:p>
        </p:txBody>
      </p:sp>
      <p:pic>
        <p:nvPicPr>
          <p:cNvPr id="5" name="Picture 4">
            <a:extLst>
              <a:ext uri="{FF2B5EF4-FFF2-40B4-BE49-F238E27FC236}">
                <a16:creationId xmlns:a16="http://schemas.microsoft.com/office/drawing/2014/main" id="{6E8F0E1F-AF40-45B5-B4BE-4EB952902C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53754"/>
            <a:ext cx="6543675" cy="4980681"/>
          </a:xfrm>
          <a:prstGeom prst="rect">
            <a:avLst/>
          </a:prstGeom>
        </p:spPr>
      </p:pic>
    </p:spTree>
    <p:extLst>
      <p:ext uri="{BB962C8B-B14F-4D97-AF65-F5344CB8AC3E}">
        <p14:creationId xmlns:p14="http://schemas.microsoft.com/office/powerpoint/2010/main" val="2583392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5990"/>
            <a:ext cx="8596668" cy="887104"/>
          </a:xfrm>
        </p:spPr>
        <p:txBody>
          <a:bodyPr>
            <a:normAutofit fontScale="90000"/>
          </a:bodyPr>
          <a:lstStyle/>
          <a:p>
            <a:r>
              <a:rPr lang="en-GB" dirty="0"/>
              <a:t>Battery Operated System for </a:t>
            </a:r>
            <a:br>
              <a:rPr lang="en-GB" dirty="0"/>
            </a:br>
            <a:r>
              <a:rPr lang="en-GB" dirty="0"/>
              <a:t>          Community Outreach</a:t>
            </a:r>
          </a:p>
        </p:txBody>
      </p:sp>
      <p:sp>
        <p:nvSpPr>
          <p:cNvPr id="3" name="Content Placeholder 2"/>
          <p:cNvSpPr>
            <a:spLocks noGrp="1"/>
          </p:cNvSpPr>
          <p:nvPr>
            <p:ph idx="1"/>
          </p:nvPr>
        </p:nvSpPr>
        <p:spPr>
          <a:xfrm>
            <a:off x="51170" y="990788"/>
            <a:ext cx="6895443" cy="5221785"/>
          </a:xfrm>
        </p:spPr>
        <p:txBody>
          <a:bodyPr>
            <a:normAutofit lnSpcReduction="10000"/>
          </a:bodyPr>
          <a:lstStyle/>
          <a:p>
            <a:pPr marL="0" indent="0">
              <a:buNone/>
            </a:pPr>
            <a:endParaRPr lang="en-GB" i="1" dirty="0"/>
          </a:p>
          <a:p>
            <a:pPr>
              <a:lnSpc>
                <a:spcPct val="150000"/>
              </a:lnSpc>
              <a:buFont typeface="Wingdings" panose="05000000000000000000" pitchFamily="2" charset="2"/>
              <a:buChar char="Ø"/>
            </a:pPr>
            <a:r>
              <a:rPr lang="en-US" sz="1500" dirty="0">
                <a:latin typeface="Times New Roman" panose="02020603050405020304" pitchFamily="18" charset="0"/>
                <a:cs typeface="Times New Roman" panose="02020603050405020304" pitchFamily="18" charset="0"/>
              </a:rPr>
              <a:t>Non-for-Profit Organization (NPO) under the Catholic Archdiocese of </a:t>
            </a:r>
            <a:r>
              <a:rPr lang="en-US" sz="1500" dirty="0" err="1">
                <a:latin typeface="Times New Roman" panose="02020603050405020304" pitchFamily="18" charset="0"/>
                <a:cs typeface="Times New Roman" panose="02020603050405020304" pitchFamily="18" charset="0"/>
              </a:rPr>
              <a:t>Gulu</a:t>
            </a:r>
            <a:r>
              <a:rPr lang="en-US" sz="1500" dirty="0">
                <a:latin typeface="Times New Roman" panose="02020603050405020304" pitchFamily="18" charset="0"/>
                <a:cs typeface="Times New Roman" panose="02020603050405020304" pitchFamily="18" charset="0"/>
              </a:rPr>
              <a:t>, located at </a:t>
            </a:r>
            <a:r>
              <a:rPr lang="en-US" sz="1500" dirty="0" err="1">
                <a:latin typeface="Times New Roman" panose="02020603050405020304" pitchFamily="18" charset="0"/>
                <a:cs typeface="Times New Roman" panose="02020603050405020304" pitchFamily="18" charset="0"/>
              </a:rPr>
              <a:t>ForGod</a:t>
            </a:r>
            <a:r>
              <a:rPr lang="en-US" sz="1500" dirty="0">
                <a:latin typeface="Times New Roman" panose="02020603050405020304" pitchFamily="18" charset="0"/>
                <a:cs typeface="Times New Roman" panose="02020603050405020304" pitchFamily="18" charset="0"/>
              </a:rPr>
              <a:t> parish , </a:t>
            </a:r>
            <a:r>
              <a:rPr lang="en-US" sz="1500" dirty="0" err="1">
                <a:latin typeface="Times New Roman" panose="02020603050405020304" pitchFamily="18" charset="0"/>
                <a:cs typeface="Times New Roman" panose="02020603050405020304" pitchFamily="18" charset="0"/>
              </a:rPr>
              <a:t>Bardege</a:t>
            </a:r>
            <a:r>
              <a:rPr lang="en-US" sz="1500" dirty="0">
                <a:latin typeface="Times New Roman" panose="02020603050405020304" pitchFamily="18" charset="0"/>
                <a:cs typeface="Times New Roman" panose="02020603050405020304" pitchFamily="18" charset="0"/>
              </a:rPr>
              <a:t> division, northern Uganda.</a:t>
            </a:r>
          </a:p>
          <a:p>
            <a:pPr>
              <a:lnSpc>
                <a:spcPct val="150000"/>
              </a:lnSpc>
              <a:buFont typeface="Wingdings" panose="05000000000000000000" pitchFamily="2" charset="2"/>
              <a:buChar char="Ø"/>
            </a:pPr>
            <a:r>
              <a:rPr lang="en-US" sz="1500" dirty="0">
                <a:latin typeface="Times New Roman" panose="02020603050405020304" pitchFamily="18" charset="0"/>
                <a:cs typeface="Times New Roman" panose="02020603050405020304" pitchFamily="18" charset="0"/>
              </a:rPr>
              <a:t>BOSCO Uganda was founded as an emergency response to the 1986-2008 government of Uganda and rebel of the Lord’s Resistance Army conflict.</a:t>
            </a:r>
            <a:endParaRPr lang="en-GB" sz="1500" dirty="0">
              <a:latin typeface="Times New Roman" panose="02020603050405020304" pitchFamily="18" charset="0"/>
              <a:cs typeface="Times New Roman" panose="02020603050405020304" pitchFamily="18" charset="0"/>
            </a:endParaRPr>
          </a:p>
          <a:p>
            <a:pPr>
              <a:lnSpc>
                <a:spcPct val="150000"/>
              </a:lnSpc>
              <a:buFont typeface="Wingdings" panose="05000000000000000000" pitchFamily="2" charset="2"/>
              <a:buChar char="Ø"/>
            </a:pPr>
            <a:r>
              <a:rPr lang="en-GB" sz="1500" dirty="0">
                <a:latin typeface="Times New Roman" panose="02020603050405020304" pitchFamily="18" charset="0"/>
                <a:cs typeface="Times New Roman" panose="02020603050405020304" pitchFamily="18" charset="0"/>
              </a:rPr>
              <a:t> aims to use ICT to help end the isolation of Communities in rural areas that were affected by the Lord’s Resistance Army(LRA) war with the government of Uganda.</a:t>
            </a:r>
          </a:p>
          <a:p>
            <a:pPr>
              <a:lnSpc>
                <a:spcPct val="150000"/>
              </a:lnSpc>
              <a:buFont typeface="Wingdings" panose="05000000000000000000" pitchFamily="2" charset="2"/>
              <a:buChar char="Ø"/>
            </a:pPr>
            <a:r>
              <a:rPr lang="en-GB" sz="1500" dirty="0">
                <a:latin typeface="Times New Roman" panose="02020603050405020304" pitchFamily="18" charset="0"/>
                <a:cs typeface="Times New Roman" panose="02020603050405020304" pitchFamily="18" charset="0"/>
              </a:rPr>
              <a:t> began in 2007 as an effort to put wireless and </a:t>
            </a:r>
            <a:r>
              <a:rPr lang="en-GB" sz="1500" dirty="0" err="1">
                <a:latin typeface="Times New Roman" panose="02020603050405020304" pitchFamily="18" charset="0"/>
                <a:cs typeface="Times New Roman" panose="02020603050405020304" pitchFamily="18" charset="0"/>
              </a:rPr>
              <a:t>VolP</a:t>
            </a:r>
            <a:r>
              <a:rPr lang="en-GB" sz="1500" dirty="0">
                <a:latin typeface="Times New Roman" panose="02020603050405020304" pitchFamily="18" charset="0"/>
                <a:cs typeface="Times New Roman" panose="02020603050405020304" pitchFamily="18" charset="0"/>
              </a:rPr>
              <a:t> telephony into the internally </a:t>
            </a:r>
            <a:r>
              <a:rPr lang="en-GB" sz="1500" dirty="0" err="1">
                <a:latin typeface="Times New Roman" panose="02020603050405020304" pitchFamily="18" charset="0"/>
                <a:cs typeface="Times New Roman" panose="02020603050405020304" pitchFamily="18" charset="0"/>
              </a:rPr>
              <a:t>dispalced</a:t>
            </a:r>
            <a:r>
              <a:rPr lang="en-GB" sz="1500" dirty="0">
                <a:latin typeface="Times New Roman" panose="02020603050405020304" pitchFamily="18" charset="0"/>
                <a:cs typeface="Times New Roman" panose="02020603050405020304" pitchFamily="18" charset="0"/>
              </a:rPr>
              <a:t> persons’ (IDPs) camps of Northern Uganda, in cooperation with the Archdiocese of </a:t>
            </a:r>
            <a:r>
              <a:rPr lang="en-GB" sz="1500" dirty="0" err="1">
                <a:latin typeface="Times New Roman" panose="02020603050405020304" pitchFamily="18" charset="0"/>
                <a:cs typeface="Times New Roman" panose="02020603050405020304" pitchFamily="18" charset="0"/>
              </a:rPr>
              <a:t>Gulu</a:t>
            </a:r>
            <a:r>
              <a:rPr lang="en-GB" sz="1500" dirty="0">
                <a:latin typeface="Times New Roman" panose="02020603050405020304" pitchFamily="18" charset="0"/>
                <a:cs typeface="Times New Roman" panose="02020603050405020304" pitchFamily="18" charset="0"/>
              </a:rPr>
              <a:t>. </a:t>
            </a:r>
          </a:p>
          <a:p>
            <a:pPr>
              <a:lnSpc>
                <a:spcPct val="150000"/>
              </a:lnSpc>
              <a:buFont typeface="Wingdings" panose="05000000000000000000" pitchFamily="2" charset="2"/>
              <a:buChar char="Ø"/>
            </a:pPr>
            <a:r>
              <a:rPr lang="en-GB" sz="1500" dirty="0">
                <a:latin typeface="Times New Roman" panose="02020603050405020304" pitchFamily="18" charset="0"/>
                <a:cs typeface="Times New Roman" panose="02020603050405020304" pitchFamily="18" charset="0"/>
              </a:rPr>
              <a:t>This was also done in collaboration with </a:t>
            </a:r>
            <a:r>
              <a:rPr lang="en-GB" sz="1500" dirty="0" err="1">
                <a:latin typeface="Times New Roman" panose="02020603050405020304" pitchFamily="18" charset="0"/>
                <a:cs typeface="Times New Roman" panose="02020603050405020304" pitchFamily="18" charset="0"/>
              </a:rPr>
              <a:t>Inveneo</a:t>
            </a:r>
            <a:r>
              <a:rPr lang="en-GB" sz="1500" dirty="0">
                <a:latin typeface="Times New Roman" panose="02020603050405020304" pitchFamily="18" charset="0"/>
                <a:cs typeface="Times New Roman" panose="02020603050405020304" pitchFamily="18" charset="0"/>
              </a:rPr>
              <a:t> to place their low-power PCs Powered by solar panels in the Catechist </a:t>
            </a:r>
            <a:r>
              <a:rPr lang="en-GB" sz="1500" dirty="0" err="1">
                <a:latin typeface="Times New Roman" panose="02020603050405020304" pitchFamily="18" charset="0"/>
                <a:cs typeface="Times New Roman" panose="02020603050405020304" pitchFamily="18" charset="0"/>
              </a:rPr>
              <a:t>Center</a:t>
            </a:r>
            <a:r>
              <a:rPr lang="en-GB" sz="1500" dirty="0">
                <a:latin typeface="Times New Roman" panose="02020603050405020304" pitchFamily="18" charset="0"/>
                <a:cs typeface="Times New Roman" panose="02020603050405020304" pitchFamily="18" charset="0"/>
              </a:rPr>
              <a:t> and the Caritas Office in </a:t>
            </a:r>
            <a:r>
              <a:rPr lang="en-GB" sz="1500" dirty="0" err="1">
                <a:latin typeface="Times New Roman" panose="02020603050405020304" pitchFamily="18" charset="0"/>
                <a:cs typeface="Times New Roman" panose="02020603050405020304" pitchFamily="18" charset="0"/>
              </a:rPr>
              <a:t>Gulu</a:t>
            </a:r>
            <a:r>
              <a:rPr lang="en-GB" sz="1500" dirty="0">
                <a:latin typeface="Times New Roman" panose="02020603050405020304" pitchFamily="18" charset="0"/>
                <a:cs typeface="Times New Roman" panose="02020603050405020304" pitchFamily="18" charset="0"/>
              </a:rPr>
              <a:t>, at schools, hospitals, colleges and Churches in the </a:t>
            </a:r>
            <a:r>
              <a:rPr lang="en-GB" sz="1500" dirty="0" err="1">
                <a:latin typeface="Times New Roman" panose="02020603050405020304" pitchFamily="18" charset="0"/>
                <a:cs typeface="Times New Roman" panose="02020603050405020304" pitchFamily="18" charset="0"/>
              </a:rPr>
              <a:t>Pabbo</a:t>
            </a:r>
            <a:r>
              <a:rPr lang="en-GB" sz="1500" dirty="0">
                <a:latin typeface="Times New Roman" panose="02020603050405020304" pitchFamily="18" charset="0"/>
                <a:cs typeface="Times New Roman" panose="02020603050405020304" pitchFamily="18" charset="0"/>
              </a:rPr>
              <a:t>, </a:t>
            </a:r>
            <a:r>
              <a:rPr lang="en-GB" sz="1500" dirty="0" err="1">
                <a:latin typeface="Times New Roman" panose="02020603050405020304" pitchFamily="18" charset="0"/>
                <a:cs typeface="Times New Roman" panose="02020603050405020304" pitchFamily="18" charset="0"/>
              </a:rPr>
              <a:t>Alero</a:t>
            </a:r>
            <a:r>
              <a:rPr lang="en-GB" sz="1500" dirty="0">
                <a:latin typeface="Times New Roman" panose="02020603050405020304" pitchFamily="18" charset="0"/>
                <a:cs typeface="Times New Roman" panose="02020603050405020304" pitchFamily="18" charset="0"/>
              </a:rPr>
              <a:t>,  </a:t>
            </a:r>
            <a:r>
              <a:rPr lang="en-GB" sz="1500" dirty="0" err="1">
                <a:latin typeface="Times New Roman" panose="02020603050405020304" pitchFamily="18" charset="0"/>
                <a:cs typeface="Times New Roman" panose="02020603050405020304" pitchFamily="18" charset="0"/>
              </a:rPr>
              <a:t>Lacor</a:t>
            </a:r>
            <a:r>
              <a:rPr lang="en-GB" sz="1500" dirty="0">
                <a:latin typeface="Times New Roman" panose="02020603050405020304" pitchFamily="18" charset="0"/>
                <a:cs typeface="Times New Roman" panose="02020603050405020304" pitchFamily="18" charset="0"/>
              </a:rPr>
              <a:t>, </a:t>
            </a:r>
            <a:r>
              <a:rPr lang="en-GB" sz="1500" dirty="0" err="1">
                <a:latin typeface="Times New Roman" panose="02020603050405020304" pitchFamily="18" charset="0"/>
                <a:cs typeface="Times New Roman" panose="02020603050405020304" pitchFamily="18" charset="0"/>
              </a:rPr>
              <a:t>Coope</a:t>
            </a:r>
            <a:r>
              <a:rPr lang="en-GB" sz="1500" dirty="0">
                <a:latin typeface="Times New Roman" panose="02020603050405020304" pitchFamily="18" charset="0"/>
                <a:cs typeface="Times New Roman" panose="02020603050405020304" pitchFamily="18" charset="0"/>
              </a:rPr>
              <a:t>, </a:t>
            </a:r>
            <a:r>
              <a:rPr lang="en-GB" sz="1500" dirty="0" err="1">
                <a:latin typeface="Times New Roman" panose="02020603050405020304" pitchFamily="18" charset="0"/>
                <a:cs typeface="Times New Roman" panose="02020603050405020304" pitchFamily="18" charset="0"/>
              </a:rPr>
              <a:t>Jengari</a:t>
            </a:r>
            <a:r>
              <a:rPr lang="en-GB" sz="1500" dirty="0">
                <a:latin typeface="Times New Roman" panose="02020603050405020304" pitchFamily="18" charset="0"/>
                <a:cs typeface="Times New Roman" panose="02020603050405020304" pitchFamily="18" charset="0"/>
              </a:rPr>
              <a:t>, </a:t>
            </a:r>
            <a:r>
              <a:rPr lang="en-GB" sz="1500" dirty="0" err="1">
                <a:latin typeface="Times New Roman" panose="02020603050405020304" pitchFamily="18" charset="0"/>
                <a:cs typeface="Times New Roman" panose="02020603050405020304" pitchFamily="18" charset="0"/>
              </a:rPr>
              <a:t>Unyama</a:t>
            </a:r>
            <a:r>
              <a:rPr lang="en-GB" sz="1500" dirty="0">
                <a:latin typeface="Times New Roman" panose="02020603050405020304" pitchFamily="18" charset="0"/>
                <a:cs typeface="Times New Roman" panose="02020603050405020304" pitchFamily="18" charset="0"/>
              </a:rPr>
              <a:t> and </a:t>
            </a:r>
            <a:r>
              <a:rPr lang="en-GB" sz="1500" dirty="0" err="1">
                <a:latin typeface="Times New Roman" panose="02020603050405020304" pitchFamily="18" charset="0"/>
                <a:cs typeface="Times New Roman" panose="02020603050405020304" pitchFamily="18" charset="0"/>
              </a:rPr>
              <a:t>Pagak</a:t>
            </a:r>
            <a:r>
              <a:rPr lang="en-GB" sz="1500" dirty="0">
                <a:latin typeface="Times New Roman" panose="02020603050405020304" pitchFamily="18" charset="0"/>
                <a:cs typeface="Times New Roman" panose="02020603050405020304" pitchFamily="18" charset="0"/>
              </a:rPr>
              <a:t> IDP camps. </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1561" y="4878"/>
            <a:ext cx="5340439" cy="6653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090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CC3B2-80A9-4196-B0C8-C7ABA2BCE5B5}"/>
              </a:ext>
            </a:extLst>
          </p:cNvPr>
          <p:cNvSpPr>
            <a:spLocks noGrp="1"/>
          </p:cNvSpPr>
          <p:nvPr>
            <p:ph type="title"/>
          </p:nvPr>
        </p:nvSpPr>
        <p:spPr/>
        <p:txBody>
          <a:bodyPr/>
          <a:lstStyle/>
          <a:p>
            <a:r>
              <a:rPr lang="en-US" dirty="0"/>
              <a:t>Inverters </a:t>
            </a:r>
          </a:p>
        </p:txBody>
      </p:sp>
      <p:sp>
        <p:nvSpPr>
          <p:cNvPr id="3" name="Content Placeholder 2">
            <a:extLst>
              <a:ext uri="{FF2B5EF4-FFF2-40B4-BE49-F238E27FC236}">
                <a16:creationId xmlns:a16="http://schemas.microsoft.com/office/drawing/2014/main" id="{35137518-6041-4A4D-A2B3-0EDA6D8CFCB5}"/>
              </a:ext>
            </a:extLst>
          </p:cNvPr>
          <p:cNvSpPr>
            <a:spLocks noGrp="1"/>
          </p:cNvSpPr>
          <p:nvPr>
            <p:ph idx="1"/>
          </p:nvPr>
        </p:nvSpPr>
        <p:spPr>
          <a:xfrm>
            <a:off x="165652" y="1747737"/>
            <a:ext cx="11860695" cy="4305744"/>
          </a:xfrm>
        </p:spPr>
        <p:txBody>
          <a:bodyPr>
            <a:noAutofit/>
          </a:bodyPr>
          <a:lstStyle/>
          <a:p>
            <a:r>
              <a:rPr lang="en-US" sz="2400" dirty="0"/>
              <a:t>Solar  modules  and  batteries  operate  with DC.  The mains  electricity,  however, is AC. Many electrical appliances, devices and accessories are only available  for  AC.</a:t>
            </a:r>
          </a:p>
          <a:p>
            <a:r>
              <a:rPr lang="en-US" sz="2400" dirty="0"/>
              <a:t> An  inverter transforms low-voltage DC supplied by a solar system into  high-voltage  AC.  The  input  of  an  inverter  is  designed  for  12  V  (24  V,  48  V, etc.), depending on the type. </a:t>
            </a:r>
          </a:p>
          <a:p>
            <a:r>
              <a:rPr lang="en-US" sz="2400" dirty="0"/>
              <a:t> At the output it produces 240 V AC. Inverters are designed  for  stand-alone  as  well  as  for grid-connected systems. </a:t>
            </a:r>
          </a:p>
          <a:p>
            <a:r>
              <a:rPr lang="en-US" sz="2400" dirty="0"/>
              <a:t>Inverters tend to make systems more expensive not only because they cost money but they also consume some energy making it necessary to increase system capacity to cater for this loss </a:t>
            </a:r>
          </a:p>
        </p:txBody>
      </p:sp>
    </p:spTree>
    <p:extLst>
      <p:ext uri="{BB962C8B-B14F-4D97-AF65-F5344CB8AC3E}">
        <p14:creationId xmlns:p14="http://schemas.microsoft.com/office/powerpoint/2010/main" val="33752498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88A47-0621-4CF3-97B7-5F35D2FAE884}"/>
              </a:ext>
            </a:extLst>
          </p:cNvPr>
          <p:cNvSpPr>
            <a:spLocks noGrp="1"/>
          </p:cNvSpPr>
          <p:nvPr>
            <p:ph type="title"/>
          </p:nvPr>
        </p:nvSpPr>
        <p:spPr>
          <a:xfrm>
            <a:off x="1146779" y="3278"/>
            <a:ext cx="10051308" cy="566566"/>
          </a:xfrm>
        </p:spPr>
        <p:txBody>
          <a:bodyPr/>
          <a:lstStyle/>
          <a:p>
            <a:r>
              <a:rPr lang="en-US" dirty="0"/>
              <a:t>Types of Inverters </a:t>
            </a:r>
          </a:p>
        </p:txBody>
      </p:sp>
      <p:pic>
        <p:nvPicPr>
          <p:cNvPr id="5" name="Picture 4">
            <a:extLst>
              <a:ext uri="{FF2B5EF4-FFF2-40B4-BE49-F238E27FC236}">
                <a16:creationId xmlns:a16="http://schemas.microsoft.com/office/drawing/2014/main" id="{EBFCDD2A-AEC8-46A6-9EC6-E0A63A60C7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241"/>
            <a:ext cx="12268433" cy="6844116"/>
          </a:xfrm>
          <a:prstGeom prst="rect">
            <a:avLst/>
          </a:prstGeom>
        </p:spPr>
      </p:pic>
      <p:sp>
        <p:nvSpPr>
          <p:cNvPr id="3" name="Content Placeholder 2">
            <a:extLst>
              <a:ext uri="{FF2B5EF4-FFF2-40B4-BE49-F238E27FC236}">
                <a16:creationId xmlns:a16="http://schemas.microsoft.com/office/drawing/2014/main" id="{8E70FF42-959A-4C13-A6D0-FF47E43BC097}"/>
              </a:ext>
            </a:extLst>
          </p:cNvPr>
          <p:cNvSpPr>
            <a:spLocks noGrp="1"/>
          </p:cNvSpPr>
          <p:nvPr>
            <p:ph idx="1"/>
          </p:nvPr>
        </p:nvSpPr>
        <p:spPr>
          <a:xfrm>
            <a:off x="76432" y="536997"/>
            <a:ext cx="2401725" cy="3142439"/>
          </a:xfrm>
        </p:spPr>
        <p:txBody>
          <a:bodyPr>
            <a:normAutofit lnSpcReduction="10000"/>
          </a:bodyPr>
          <a:lstStyle/>
          <a:p>
            <a:r>
              <a:rPr lang="en-US" sz="1800" dirty="0" err="1"/>
              <a:t>Micoinverters</a:t>
            </a:r>
            <a:r>
              <a:rPr lang="en-US" sz="1800" dirty="0"/>
              <a:t> (module inverters);  These inverters are typically attached directly to individual photovoltaic modules in order to extract the maximum power from each module </a:t>
            </a:r>
          </a:p>
        </p:txBody>
      </p:sp>
      <p:sp>
        <p:nvSpPr>
          <p:cNvPr id="8" name="Content Placeholder 2">
            <a:extLst>
              <a:ext uri="{FF2B5EF4-FFF2-40B4-BE49-F238E27FC236}">
                <a16:creationId xmlns:a16="http://schemas.microsoft.com/office/drawing/2014/main" id="{0DEF74EE-BD56-42C9-B240-CF94CA020F7D}"/>
              </a:ext>
            </a:extLst>
          </p:cNvPr>
          <p:cNvSpPr txBox="1">
            <a:spLocks/>
          </p:cNvSpPr>
          <p:nvPr/>
        </p:nvSpPr>
        <p:spPr>
          <a:xfrm>
            <a:off x="0" y="3909934"/>
            <a:ext cx="2902227" cy="3142439"/>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sz="1800" dirty="0"/>
              <a:t>String inverters; In a grid-tied system the solar panels are wired together in series (a “string” of panels) which increases the voltage and keeps the current low so that wiring is simpler and wire size can be smaller </a:t>
            </a:r>
          </a:p>
        </p:txBody>
      </p:sp>
      <p:sp>
        <p:nvSpPr>
          <p:cNvPr id="9" name="Content Placeholder 2">
            <a:extLst>
              <a:ext uri="{FF2B5EF4-FFF2-40B4-BE49-F238E27FC236}">
                <a16:creationId xmlns:a16="http://schemas.microsoft.com/office/drawing/2014/main" id="{E2E71EFB-CC21-45EE-A6DB-D71145B0CC45}"/>
              </a:ext>
            </a:extLst>
          </p:cNvPr>
          <p:cNvSpPr txBox="1">
            <a:spLocks/>
          </p:cNvSpPr>
          <p:nvPr/>
        </p:nvSpPr>
        <p:spPr>
          <a:xfrm>
            <a:off x="8094537" y="4797287"/>
            <a:ext cx="4097463" cy="1844269"/>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sz="1800" dirty="0"/>
              <a:t>This are a type of string inverter used in large scale applications. Some offer easier installation and higher efficiency than smaller string inverters which results in slightly higher cost. </a:t>
            </a:r>
          </a:p>
        </p:txBody>
      </p:sp>
    </p:spTree>
    <p:extLst>
      <p:ext uri="{BB962C8B-B14F-4D97-AF65-F5344CB8AC3E}">
        <p14:creationId xmlns:p14="http://schemas.microsoft.com/office/powerpoint/2010/main" val="12463841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400ED-543E-484A-9AD8-07FDA7A20684}"/>
              </a:ext>
            </a:extLst>
          </p:cNvPr>
          <p:cNvSpPr>
            <a:spLocks noGrp="1"/>
          </p:cNvSpPr>
          <p:nvPr>
            <p:ph type="title"/>
          </p:nvPr>
        </p:nvSpPr>
        <p:spPr/>
        <p:txBody>
          <a:bodyPr/>
          <a:lstStyle/>
          <a:p>
            <a:r>
              <a:rPr lang="en-US" dirty="0"/>
              <a:t>Sizing components of a solar system </a:t>
            </a:r>
          </a:p>
        </p:txBody>
      </p:sp>
      <p:sp>
        <p:nvSpPr>
          <p:cNvPr id="3" name="Content Placeholder 2">
            <a:extLst>
              <a:ext uri="{FF2B5EF4-FFF2-40B4-BE49-F238E27FC236}">
                <a16:creationId xmlns:a16="http://schemas.microsoft.com/office/drawing/2014/main" id="{A4B2E17A-52FE-48AE-8B3D-34ED50F68DA6}"/>
              </a:ext>
            </a:extLst>
          </p:cNvPr>
          <p:cNvSpPr>
            <a:spLocks noGrp="1"/>
          </p:cNvSpPr>
          <p:nvPr>
            <p:ph idx="1"/>
          </p:nvPr>
        </p:nvSpPr>
        <p:spPr/>
        <p:txBody>
          <a:bodyPr>
            <a:normAutofit/>
          </a:bodyPr>
          <a:lstStyle/>
          <a:p>
            <a:r>
              <a:rPr lang="en-US" dirty="0"/>
              <a:t>Sizing components of a solar system is very important during of designing  </a:t>
            </a:r>
          </a:p>
          <a:p>
            <a:r>
              <a:rPr lang="en-US" dirty="0"/>
              <a:t>Caution! Bearing in minds about the initial investments is a major component </a:t>
            </a:r>
          </a:p>
          <a:p>
            <a:r>
              <a:rPr lang="en-US" dirty="0"/>
              <a:t>Unnecessary large system (Over sizing) has a detrimental effect on the price of the system  </a:t>
            </a:r>
          </a:p>
          <a:p>
            <a:r>
              <a:rPr lang="en-US" dirty="0"/>
              <a:t>Under sizing has an effect on supply reliability </a:t>
            </a:r>
          </a:p>
        </p:txBody>
      </p:sp>
    </p:spTree>
    <p:extLst>
      <p:ext uri="{BB962C8B-B14F-4D97-AF65-F5344CB8AC3E}">
        <p14:creationId xmlns:p14="http://schemas.microsoft.com/office/powerpoint/2010/main" val="4550852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228E7-D641-4AEE-9480-DCB4339791A2}"/>
              </a:ext>
            </a:extLst>
          </p:cNvPr>
          <p:cNvSpPr>
            <a:spLocks noGrp="1"/>
          </p:cNvSpPr>
          <p:nvPr>
            <p:ph type="title"/>
          </p:nvPr>
        </p:nvSpPr>
        <p:spPr>
          <a:xfrm>
            <a:off x="596348" y="0"/>
            <a:ext cx="10458506" cy="516835"/>
          </a:xfrm>
        </p:spPr>
        <p:txBody>
          <a:bodyPr>
            <a:normAutofit fontScale="90000"/>
          </a:bodyPr>
          <a:lstStyle/>
          <a:p>
            <a:r>
              <a:rPr lang="en-US" dirty="0"/>
              <a:t>Evaluation table for direct current(dc) load</a:t>
            </a:r>
          </a:p>
        </p:txBody>
      </p:sp>
      <p:graphicFrame>
        <p:nvGraphicFramePr>
          <p:cNvPr id="4" name="Table 4">
            <a:extLst>
              <a:ext uri="{FF2B5EF4-FFF2-40B4-BE49-F238E27FC236}">
                <a16:creationId xmlns:a16="http://schemas.microsoft.com/office/drawing/2014/main" id="{6B666FB0-8E07-4BD9-BB06-22D51DA0F571}"/>
              </a:ext>
            </a:extLst>
          </p:cNvPr>
          <p:cNvGraphicFramePr>
            <a:graphicFrameLocks noGrp="1"/>
          </p:cNvGraphicFramePr>
          <p:nvPr>
            <p:ph idx="1"/>
            <p:extLst>
              <p:ext uri="{D42A27DB-BD31-4B8C-83A1-F6EECF244321}">
                <p14:modId xmlns:p14="http://schemas.microsoft.com/office/powerpoint/2010/main" val="1403593809"/>
              </p:ext>
            </p:extLst>
          </p:nvPr>
        </p:nvGraphicFramePr>
        <p:xfrm>
          <a:off x="1450975" y="2016125"/>
          <a:ext cx="9604375" cy="1752600"/>
        </p:xfrm>
        <a:graphic>
          <a:graphicData uri="http://schemas.openxmlformats.org/drawingml/2006/table">
            <a:tbl>
              <a:tblPr firstRow="1" bandRow="1">
                <a:tableStyleId>{5C22544A-7EE6-4342-B048-85BDC9FD1C3A}</a:tableStyleId>
              </a:tblPr>
              <a:tblGrid>
                <a:gridCol w="1920875">
                  <a:extLst>
                    <a:ext uri="{9D8B030D-6E8A-4147-A177-3AD203B41FA5}">
                      <a16:colId xmlns:a16="http://schemas.microsoft.com/office/drawing/2014/main" val="220881533"/>
                    </a:ext>
                  </a:extLst>
                </a:gridCol>
                <a:gridCol w="1920875">
                  <a:extLst>
                    <a:ext uri="{9D8B030D-6E8A-4147-A177-3AD203B41FA5}">
                      <a16:colId xmlns:a16="http://schemas.microsoft.com/office/drawing/2014/main" val="2724034731"/>
                    </a:ext>
                  </a:extLst>
                </a:gridCol>
                <a:gridCol w="1920875">
                  <a:extLst>
                    <a:ext uri="{9D8B030D-6E8A-4147-A177-3AD203B41FA5}">
                      <a16:colId xmlns:a16="http://schemas.microsoft.com/office/drawing/2014/main" val="1247558466"/>
                    </a:ext>
                  </a:extLst>
                </a:gridCol>
                <a:gridCol w="1920875">
                  <a:extLst>
                    <a:ext uri="{9D8B030D-6E8A-4147-A177-3AD203B41FA5}">
                      <a16:colId xmlns:a16="http://schemas.microsoft.com/office/drawing/2014/main" val="3288466959"/>
                    </a:ext>
                  </a:extLst>
                </a:gridCol>
                <a:gridCol w="1920875">
                  <a:extLst>
                    <a:ext uri="{9D8B030D-6E8A-4147-A177-3AD203B41FA5}">
                      <a16:colId xmlns:a16="http://schemas.microsoft.com/office/drawing/2014/main" val="2004596628"/>
                    </a:ext>
                  </a:extLst>
                </a:gridCol>
              </a:tblGrid>
              <a:tr h="370840">
                <a:tc>
                  <a:txBody>
                    <a:bodyPr/>
                    <a:lstStyle/>
                    <a:p>
                      <a:r>
                        <a:rPr lang="en-US" dirty="0"/>
                        <a:t>Appliance</a:t>
                      </a:r>
                    </a:p>
                  </a:txBody>
                  <a:tcPr/>
                </a:tc>
                <a:tc>
                  <a:txBody>
                    <a:bodyPr/>
                    <a:lstStyle/>
                    <a:p>
                      <a:r>
                        <a:rPr lang="en-US" dirty="0"/>
                        <a:t>Number</a:t>
                      </a:r>
                    </a:p>
                  </a:txBody>
                  <a:tcPr/>
                </a:tc>
                <a:tc>
                  <a:txBody>
                    <a:bodyPr/>
                    <a:lstStyle/>
                    <a:p>
                      <a:r>
                        <a:rPr lang="en-US" dirty="0"/>
                        <a:t>Power (W) per appliance</a:t>
                      </a:r>
                    </a:p>
                  </a:txBody>
                  <a:tcPr/>
                </a:tc>
                <a:tc>
                  <a:txBody>
                    <a:bodyPr/>
                    <a:lstStyle/>
                    <a:p>
                      <a:r>
                        <a:rPr lang="en-US" dirty="0"/>
                        <a:t>Hours(h) of usage</a:t>
                      </a:r>
                    </a:p>
                  </a:txBody>
                  <a:tcPr/>
                </a:tc>
                <a:tc>
                  <a:txBody>
                    <a:bodyPr/>
                    <a:lstStyle/>
                    <a:p>
                      <a:r>
                        <a:rPr lang="en-US" dirty="0"/>
                        <a:t>Total Energy usage(</a:t>
                      </a:r>
                      <a:r>
                        <a:rPr lang="en-US" dirty="0" err="1"/>
                        <a:t>wh</a:t>
                      </a:r>
                      <a:r>
                        <a:rPr lang="en-US" dirty="0"/>
                        <a:t>)</a:t>
                      </a:r>
                    </a:p>
                  </a:txBody>
                  <a:tcPr/>
                </a:tc>
                <a:extLst>
                  <a:ext uri="{0D108BD9-81ED-4DB2-BD59-A6C34878D82A}">
                    <a16:rowId xmlns:a16="http://schemas.microsoft.com/office/drawing/2014/main" val="3557676579"/>
                  </a:ext>
                </a:extLst>
              </a:tr>
              <a:tr h="370840">
                <a:tc>
                  <a:txBody>
                    <a:bodyPr/>
                    <a:lstStyle/>
                    <a:p>
                      <a:r>
                        <a:rPr lang="en-US" dirty="0"/>
                        <a:t>Bulb</a:t>
                      </a:r>
                    </a:p>
                  </a:txBody>
                  <a:tcPr/>
                </a:tc>
                <a:tc>
                  <a:txBody>
                    <a:bodyPr/>
                    <a:lstStyle/>
                    <a:p>
                      <a:r>
                        <a:rPr lang="en-US" dirty="0"/>
                        <a:t>10</a:t>
                      </a:r>
                    </a:p>
                  </a:txBody>
                  <a:tcPr/>
                </a:tc>
                <a:tc>
                  <a:txBody>
                    <a:bodyPr/>
                    <a:lstStyle/>
                    <a:p>
                      <a:r>
                        <a:rPr lang="en-US" dirty="0"/>
                        <a:t>3</a:t>
                      </a:r>
                    </a:p>
                  </a:txBody>
                  <a:tcPr/>
                </a:tc>
                <a:tc>
                  <a:txBody>
                    <a:bodyPr/>
                    <a:lstStyle/>
                    <a:p>
                      <a:r>
                        <a:rPr lang="en-US" dirty="0"/>
                        <a:t>12</a:t>
                      </a:r>
                    </a:p>
                  </a:txBody>
                  <a:tcPr/>
                </a:tc>
                <a:tc>
                  <a:txBody>
                    <a:bodyPr/>
                    <a:lstStyle/>
                    <a:p>
                      <a:r>
                        <a:rPr lang="en-US" dirty="0"/>
                        <a:t>10*3*12 =360wh</a:t>
                      </a:r>
                    </a:p>
                  </a:txBody>
                  <a:tcPr/>
                </a:tc>
                <a:extLst>
                  <a:ext uri="{0D108BD9-81ED-4DB2-BD59-A6C34878D82A}">
                    <a16:rowId xmlns:a16="http://schemas.microsoft.com/office/drawing/2014/main" val="1018525971"/>
                  </a:ext>
                </a:extLst>
              </a:tr>
              <a:tr h="370840">
                <a:tc>
                  <a:txBody>
                    <a:bodyPr/>
                    <a:lstStyle/>
                    <a:p>
                      <a:r>
                        <a:rPr lang="en-US" dirty="0"/>
                        <a:t>computer</a:t>
                      </a:r>
                    </a:p>
                  </a:txBody>
                  <a:tcPr/>
                </a:tc>
                <a:tc>
                  <a:txBody>
                    <a:bodyPr/>
                    <a:lstStyle/>
                    <a:p>
                      <a:r>
                        <a:rPr lang="en-US" dirty="0"/>
                        <a:t>1</a:t>
                      </a:r>
                    </a:p>
                  </a:txBody>
                  <a:tcPr/>
                </a:tc>
                <a:tc>
                  <a:txBody>
                    <a:bodyPr/>
                    <a:lstStyle/>
                    <a:p>
                      <a:r>
                        <a:rPr lang="en-US" dirty="0"/>
                        <a:t>100</a:t>
                      </a:r>
                    </a:p>
                  </a:txBody>
                  <a:tcPr/>
                </a:tc>
                <a:tc>
                  <a:txBody>
                    <a:bodyPr/>
                    <a:lstStyle/>
                    <a:p>
                      <a:r>
                        <a:rPr lang="en-US" dirty="0"/>
                        <a:t>2</a:t>
                      </a:r>
                    </a:p>
                  </a:txBody>
                  <a:tcPr/>
                </a:tc>
                <a:tc>
                  <a:txBody>
                    <a:bodyPr/>
                    <a:lstStyle/>
                    <a:p>
                      <a:r>
                        <a:rPr lang="en-US" dirty="0"/>
                        <a:t>1*100*2=200wh</a:t>
                      </a:r>
                    </a:p>
                  </a:txBody>
                  <a:tcPr/>
                </a:tc>
                <a:extLst>
                  <a:ext uri="{0D108BD9-81ED-4DB2-BD59-A6C34878D82A}">
                    <a16:rowId xmlns:a16="http://schemas.microsoft.com/office/drawing/2014/main" val="4288757614"/>
                  </a:ext>
                </a:extLst>
              </a:tr>
              <a:tr h="370840">
                <a:tc>
                  <a:txBody>
                    <a:bodyPr/>
                    <a:lstStyle/>
                    <a:p>
                      <a:r>
                        <a:rPr lang="en-US" dirty="0"/>
                        <a:t>Total</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=360+200=560wh</a:t>
                      </a:r>
                    </a:p>
                  </a:txBody>
                  <a:tcPr/>
                </a:tc>
                <a:extLst>
                  <a:ext uri="{0D108BD9-81ED-4DB2-BD59-A6C34878D82A}">
                    <a16:rowId xmlns:a16="http://schemas.microsoft.com/office/drawing/2014/main" val="3794766499"/>
                  </a:ext>
                </a:extLst>
              </a:tr>
            </a:tbl>
          </a:graphicData>
        </a:graphic>
      </p:graphicFrame>
    </p:spTree>
    <p:extLst>
      <p:ext uri="{BB962C8B-B14F-4D97-AF65-F5344CB8AC3E}">
        <p14:creationId xmlns:p14="http://schemas.microsoft.com/office/powerpoint/2010/main" val="11701540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32281C-135E-495E-B011-3A30474B3C65}"/>
              </a:ext>
            </a:extLst>
          </p:cNvPr>
          <p:cNvSpPr>
            <a:spLocks noGrp="1"/>
          </p:cNvSpPr>
          <p:nvPr>
            <p:ph idx="1"/>
          </p:nvPr>
        </p:nvSpPr>
        <p:spPr/>
        <p:txBody>
          <a:bodyPr/>
          <a:lstStyle/>
          <a:p>
            <a:endParaRPr lang="en-US" dirty="0"/>
          </a:p>
        </p:txBody>
      </p:sp>
      <p:sp>
        <p:nvSpPr>
          <p:cNvPr id="4" name="Title 1">
            <a:extLst>
              <a:ext uri="{FF2B5EF4-FFF2-40B4-BE49-F238E27FC236}">
                <a16:creationId xmlns:a16="http://schemas.microsoft.com/office/drawing/2014/main" id="{E69A26D6-2BB7-4396-A067-3202106C220F}"/>
              </a:ext>
            </a:extLst>
          </p:cNvPr>
          <p:cNvSpPr txBox="1">
            <a:spLocks/>
          </p:cNvSpPr>
          <p:nvPr/>
        </p:nvSpPr>
        <p:spPr>
          <a:xfrm>
            <a:off x="596348" y="0"/>
            <a:ext cx="10458506" cy="516835"/>
          </a:xfrm>
          <a:prstGeom prst="rect">
            <a:avLst/>
          </a:prstGeom>
        </p:spPr>
        <p:txBody>
          <a:bodyPr vert="horz" lIns="91440" tIns="45720" rIns="91440" bIns="45720" rtlCol="0" anchor="t">
            <a:normAutofit fontScale="90000"/>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US" dirty="0"/>
              <a:t>Evaluation table for ALTERNATING current(Ac) load</a:t>
            </a:r>
          </a:p>
        </p:txBody>
      </p:sp>
      <p:graphicFrame>
        <p:nvGraphicFramePr>
          <p:cNvPr id="5" name="Table 4">
            <a:extLst>
              <a:ext uri="{FF2B5EF4-FFF2-40B4-BE49-F238E27FC236}">
                <a16:creationId xmlns:a16="http://schemas.microsoft.com/office/drawing/2014/main" id="{FDB3EB78-ED90-4C38-8370-4BBD85E25655}"/>
              </a:ext>
            </a:extLst>
          </p:cNvPr>
          <p:cNvGraphicFramePr>
            <a:graphicFrameLocks/>
          </p:cNvGraphicFramePr>
          <p:nvPr>
            <p:extLst>
              <p:ext uri="{D42A27DB-BD31-4B8C-83A1-F6EECF244321}">
                <p14:modId xmlns:p14="http://schemas.microsoft.com/office/powerpoint/2010/main" val="2793578079"/>
              </p:ext>
            </p:extLst>
          </p:nvPr>
        </p:nvGraphicFramePr>
        <p:xfrm>
          <a:off x="1450975" y="2016125"/>
          <a:ext cx="9604375" cy="1752600"/>
        </p:xfrm>
        <a:graphic>
          <a:graphicData uri="http://schemas.openxmlformats.org/drawingml/2006/table">
            <a:tbl>
              <a:tblPr firstRow="1" bandRow="1">
                <a:tableStyleId>{5C22544A-7EE6-4342-B048-85BDC9FD1C3A}</a:tableStyleId>
              </a:tblPr>
              <a:tblGrid>
                <a:gridCol w="1920875">
                  <a:extLst>
                    <a:ext uri="{9D8B030D-6E8A-4147-A177-3AD203B41FA5}">
                      <a16:colId xmlns:a16="http://schemas.microsoft.com/office/drawing/2014/main" val="220881533"/>
                    </a:ext>
                  </a:extLst>
                </a:gridCol>
                <a:gridCol w="1920875">
                  <a:extLst>
                    <a:ext uri="{9D8B030D-6E8A-4147-A177-3AD203B41FA5}">
                      <a16:colId xmlns:a16="http://schemas.microsoft.com/office/drawing/2014/main" val="2724034731"/>
                    </a:ext>
                  </a:extLst>
                </a:gridCol>
                <a:gridCol w="1920875">
                  <a:extLst>
                    <a:ext uri="{9D8B030D-6E8A-4147-A177-3AD203B41FA5}">
                      <a16:colId xmlns:a16="http://schemas.microsoft.com/office/drawing/2014/main" val="1247558466"/>
                    </a:ext>
                  </a:extLst>
                </a:gridCol>
                <a:gridCol w="1920875">
                  <a:extLst>
                    <a:ext uri="{9D8B030D-6E8A-4147-A177-3AD203B41FA5}">
                      <a16:colId xmlns:a16="http://schemas.microsoft.com/office/drawing/2014/main" val="3288466959"/>
                    </a:ext>
                  </a:extLst>
                </a:gridCol>
                <a:gridCol w="1920875">
                  <a:extLst>
                    <a:ext uri="{9D8B030D-6E8A-4147-A177-3AD203B41FA5}">
                      <a16:colId xmlns:a16="http://schemas.microsoft.com/office/drawing/2014/main" val="2004596628"/>
                    </a:ext>
                  </a:extLst>
                </a:gridCol>
              </a:tblGrid>
              <a:tr h="370840">
                <a:tc>
                  <a:txBody>
                    <a:bodyPr/>
                    <a:lstStyle/>
                    <a:p>
                      <a:r>
                        <a:rPr lang="en-US" dirty="0"/>
                        <a:t>Appliance</a:t>
                      </a:r>
                    </a:p>
                  </a:txBody>
                  <a:tcPr/>
                </a:tc>
                <a:tc>
                  <a:txBody>
                    <a:bodyPr/>
                    <a:lstStyle/>
                    <a:p>
                      <a:r>
                        <a:rPr lang="en-US" dirty="0"/>
                        <a:t>Number</a:t>
                      </a:r>
                    </a:p>
                  </a:txBody>
                  <a:tcPr/>
                </a:tc>
                <a:tc>
                  <a:txBody>
                    <a:bodyPr/>
                    <a:lstStyle/>
                    <a:p>
                      <a:r>
                        <a:rPr lang="en-US" dirty="0"/>
                        <a:t>Power (W) per appliance</a:t>
                      </a:r>
                    </a:p>
                  </a:txBody>
                  <a:tcPr/>
                </a:tc>
                <a:tc>
                  <a:txBody>
                    <a:bodyPr/>
                    <a:lstStyle/>
                    <a:p>
                      <a:r>
                        <a:rPr lang="en-US" dirty="0"/>
                        <a:t>Hours(h) of usage</a:t>
                      </a:r>
                    </a:p>
                  </a:txBody>
                  <a:tcPr/>
                </a:tc>
                <a:tc>
                  <a:txBody>
                    <a:bodyPr/>
                    <a:lstStyle/>
                    <a:p>
                      <a:r>
                        <a:rPr lang="en-US" dirty="0"/>
                        <a:t>Total Energy usage(</a:t>
                      </a:r>
                      <a:r>
                        <a:rPr lang="en-US" dirty="0" err="1"/>
                        <a:t>wh</a:t>
                      </a:r>
                      <a:r>
                        <a:rPr lang="en-US" dirty="0"/>
                        <a:t>)</a:t>
                      </a:r>
                    </a:p>
                  </a:txBody>
                  <a:tcPr/>
                </a:tc>
                <a:extLst>
                  <a:ext uri="{0D108BD9-81ED-4DB2-BD59-A6C34878D82A}">
                    <a16:rowId xmlns:a16="http://schemas.microsoft.com/office/drawing/2014/main" val="3557676579"/>
                  </a:ext>
                </a:extLst>
              </a:tr>
              <a:tr h="370840">
                <a:tc>
                  <a:txBody>
                    <a:bodyPr/>
                    <a:lstStyle/>
                    <a:p>
                      <a:r>
                        <a:rPr lang="en-US" dirty="0"/>
                        <a:t>TV</a:t>
                      </a:r>
                    </a:p>
                  </a:txBody>
                  <a:tcPr/>
                </a:tc>
                <a:tc>
                  <a:txBody>
                    <a:bodyPr/>
                    <a:lstStyle/>
                    <a:p>
                      <a:r>
                        <a:rPr lang="en-US" dirty="0"/>
                        <a:t>1</a:t>
                      </a:r>
                    </a:p>
                  </a:txBody>
                  <a:tcPr/>
                </a:tc>
                <a:tc>
                  <a:txBody>
                    <a:bodyPr/>
                    <a:lstStyle/>
                    <a:p>
                      <a:r>
                        <a:rPr lang="en-US" dirty="0"/>
                        <a:t>50</a:t>
                      </a:r>
                    </a:p>
                  </a:txBody>
                  <a:tcPr/>
                </a:tc>
                <a:tc>
                  <a:txBody>
                    <a:bodyPr/>
                    <a:lstStyle/>
                    <a:p>
                      <a:r>
                        <a:rPr lang="en-US" dirty="0"/>
                        <a:t>5</a:t>
                      </a:r>
                    </a:p>
                  </a:txBody>
                  <a:tcPr/>
                </a:tc>
                <a:tc>
                  <a:txBody>
                    <a:bodyPr/>
                    <a:lstStyle/>
                    <a:p>
                      <a:r>
                        <a:rPr lang="en-US" dirty="0"/>
                        <a:t>1*50*5=250wh</a:t>
                      </a:r>
                    </a:p>
                  </a:txBody>
                  <a:tcPr/>
                </a:tc>
                <a:extLst>
                  <a:ext uri="{0D108BD9-81ED-4DB2-BD59-A6C34878D82A}">
                    <a16:rowId xmlns:a16="http://schemas.microsoft.com/office/drawing/2014/main" val="1018525971"/>
                  </a:ext>
                </a:extLst>
              </a:tr>
              <a:tr h="370840">
                <a:tc>
                  <a:txBody>
                    <a:bodyPr/>
                    <a:lstStyle/>
                    <a:p>
                      <a:r>
                        <a:rPr lang="en-US" dirty="0"/>
                        <a:t>Laptop</a:t>
                      </a:r>
                    </a:p>
                  </a:txBody>
                  <a:tcPr/>
                </a:tc>
                <a:tc>
                  <a:txBody>
                    <a:bodyPr/>
                    <a:lstStyle/>
                    <a:p>
                      <a:r>
                        <a:rPr lang="en-US" dirty="0"/>
                        <a:t>1</a:t>
                      </a:r>
                    </a:p>
                  </a:txBody>
                  <a:tcPr/>
                </a:tc>
                <a:tc>
                  <a:txBody>
                    <a:bodyPr/>
                    <a:lstStyle/>
                    <a:p>
                      <a:r>
                        <a:rPr lang="en-US" dirty="0"/>
                        <a:t>60</a:t>
                      </a:r>
                    </a:p>
                  </a:txBody>
                  <a:tcPr/>
                </a:tc>
                <a:tc>
                  <a:txBody>
                    <a:bodyPr/>
                    <a:lstStyle/>
                    <a:p>
                      <a:r>
                        <a:rPr lang="en-US" dirty="0"/>
                        <a:t>3</a:t>
                      </a:r>
                    </a:p>
                  </a:txBody>
                  <a:tcPr/>
                </a:tc>
                <a:tc>
                  <a:txBody>
                    <a:bodyPr/>
                    <a:lstStyle/>
                    <a:p>
                      <a:r>
                        <a:rPr lang="en-US" dirty="0"/>
                        <a:t>1*60*3=180wh</a:t>
                      </a:r>
                    </a:p>
                  </a:txBody>
                  <a:tcPr/>
                </a:tc>
                <a:extLst>
                  <a:ext uri="{0D108BD9-81ED-4DB2-BD59-A6C34878D82A}">
                    <a16:rowId xmlns:a16="http://schemas.microsoft.com/office/drawing/2014/main" val="4288757614"/>
                  </a:ext>
                </a:extLst>
              </a:tr>
              <a:tr h="370840">
                <a:tc>
                  <a:txBody>
                    <a:bodyPr/>
                    <a:lstStyle/>
                    <a:p>
                      <a:r>
                        <a:rPr lang="en-US" dirty="0"/>
                        <a:t>Total</a:t>
                      </a:r>
                    </a:p>
                  </a:txBody>
                  <a:tcPr/>
                </a:tc>
                <a:tc>
                  <a:txBody>
                    <a:bodyPr/>
                    <a:lstStyle/>
                    <a:p>
                      <a:endParaRPr lang="en-US" dirty="0"/>
                    </a:p>
                  </a:txBody>
                  <a:tcPr/>
                </a:tc>
                <a:tc>
                  <a:txBody>
                    <a:bodyPr/>
                    <a:lstStyle/>
                    <a:p>
                      <a:r>
                        <a:rPr lang="en-US" dirty="0"/>
                        <a:t>110</a:t>
                      </a:r>
                    </a:p>
                  </a:txBody>
                  <a:tcPr/>
                </a:tc>
                <a:tc>
                  <a:txBody>
                    <a:bodyPr/>
                    <a:lstStyle/>
                    <a:p>
                      <a:endParaRPr lang="en-US" dirty="0"/>
                    </a:p>
                  </a:txBody>
                  <a:tcPr/>
                </a:tc>
                <a:tc>
                  <a:txBody>
                    <a:bodyPr/>
                    <a:lstStyle/>
                    <a:p>
                      <a:r>
                        <a:rPr lang="en-US" dirty="0"/>
                        <a:t>=250+180=430wh</a:t>
                      </a:r>
                    </a:p>
                  </a:txBody>
                  <a:tcPr/>
                </a:tc>
                <a:extLst>
                  <a:ext uri="{0D108BD9-81ED-4DB2-BD59-A6C34878D82A}">
                    <a16:rowId xmlns:a16="http://schemas.microsoft.com/office/drawing/2014/main" val="3794766499"/>
                  </a:ext>
                </a:extLst>
              </a:tr>
            </a:tbl>
          </a:graphicData>
        </a:graphic>
      </p:graphicFrame>
    </p:spTree>
    <p:extLst>
      <p:ext uri="{BB962C8B-B14F-4D97-AF65-F5344CB8AC3E}">
        <p14:creationId xmlns:p14="http://schemas.microsoft.com/office/powerpoint/2010/main" val="38053325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42946-6020-4C0A-984D-B68E81E0BA4C}"/>
              </a:ext>
            </a:extLst>
          </p:cNvPr>
          <p:cNvSpPr>
            <a:spLocks noGrp="1"/>
          </p:cNvSpPr>
          <p:nvPr>
            <p:ph type="title"/>
          </p:nvPr>
        </p:nvSpPr>
        <p:spPr>
          <a:xfrm>
            <a:off x="1451578" y="141910"/>
            <a:ext cx="9603275" cy="719481"/>
          </a:xfrm>
        </p:spPr>
        <p:txBody>
          <a:bodyPr/>
          <a:lstStyle/>
          <a:p>
            <a:r>
              <a:rPr lang="en-US" dirty="0"/>
              <a:t>Sizing components of a solar </a:t>
            </a:r>
            <a:r>
              <a:rPr lang="en-US" dirty="0" err="1"/>
              <a:t>syste</a:t>
            </a:r>
            <a:endParaRPr lang="en-US" dirty="0"/>
          </a:p>
        </p:txBody>
      </p:sp>
      <p:sp>
        <p:nvSpPr>
          <p:cNvPr id="3" name="Content Placeholder 2">
            <a:extLst>
              <a:ext uri="{FF2B5EF4-FFF2-40B4-BE49-F238E27FC236}">
                <a16:creationId xmlns:a16="http://schemas.microsoft.com/office/drawing/2014/main" id="{67A95176-37D3-4A89-A786-5F1692BCCEC6}"/>
              </a:ext>
            </a:extLst>
          </p:cNvPr>
          <p:cNvSpPr>
            <a:spLocks noGrp="1"/>
          </p:cNvSpPr>
          <p:nvPr>
            <p:ph idx="1"/>
          </p:nvPr>
        </p:nvSpPr>
        <p:spPr>
          <a:xfrm>
            <a:off x="351183" y="861390"/>
            <a:ext cx="11489633" cy="5088835"/>
          </a:xfrm>
        </p:spPr>
        <p:txBody>
          <a:bodyPr>
            <a:normAutofit/>
          </a:bodyPr>
          <a:lstStyle/>
          <a:p>
            <a:r>
              <a:rPr lang="en-US" dirty="0"/>
              <a:t>Sizing is a process that is used to determine the ratings and capacities of the various systems components that are sufficient to meet the power needs of a client based on weather data, demand and sizing knowledge. </a:t>
            </a:r>
          </a:p>
          <a:p>
            <a:r>
              <a:rPr lang="en-US" dirty="0"/>
              <a:t>Thus, sizing is a detailed, accurate, time consuming process that can be carried out by specialists </a:t>
            </a:r>
          </a:p>
          <a:p>
            <a:r>
              <a:rPr lang="en-US" dirty="0"/>
              <a:t>Sizing procedure given here results into a fairly good estimate of system size </a:t>
            </a:r>
          </a:p>
          <a:p>
            <a:r>
              <a:rPr lang="en-US" dirty="0"/>
              <a:t>Sizing components of a solar system is very important during of designing </a:t>
            </a:r>
          </a:p>
          <a:p>
            <a:r>
              <a:rPr lang="en-US" dirty="0"/>
              <a:t>Caution! Bearing in minds about the initial investments is a major component  </a:t>
            </a:r>
          </a:p>
          <a:p>
            <a:r>
              <a:rPr lang="en-US" dirty="0"/>
              <a:t>Unnecessary large system (Over sizing) has a detrimental effect on the price of the system </a:t>
            </a:r>
          </a:p>
          <a:p>
            <a:r>
              <a:rPr lang="en-US" dirty="0"/>
              <a:t>Under sizing has an effect on supply reliability </a:t>
            </a:r>
          </a:p>
        </p:txBody>
      </p:sp>
    </p:spTree>
    <p:extLst>
      <p:ext uri="{BB962C8B-B14F-4D97-AF65-F5344CB8AC3E}">
        <p14:creationId xmlns:p14="http://schemas.microsoft.com/office/powerpoint/2010/main" val="16953984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9A847-1DD8-4F88-9D4A-4342F09D127D}"/>
              </a:ext>
            </a:extLst>
          </p:cNvPr>
          <p:cNvSpPr>
            <a:spLocks noGrp="1"/>
          </p:cNvSpPr>
          <p:nvPr>
            <p:ph type="title"/>
          </p:nvPr>
        </p:nvSpPr>
        <p:spPr>
          <a:xfrm>
            <a:off x="802221" y="167310"/>
            <a:ext cx="9603275" cy="586959"/>
          </a:xfrm>
        </p:spPr>
        <p:txBody>
          <a:bodyPr/>
          <a:lstStyle/>
          <a:p>
            <a:r>
              <a:rPr lang="en-US" dirty="0"/>
              <a:t>Loads </a:t>
            </a:r>
          </a:p>
        </p:txBody>
      </p:sp>
      <p:sp>
        <p:nvSpPr>
          <p:cNvPr id="3" name="Content Placeholder 2">
            <a:extLst>
              <a:ext uri="{FF2B5EF4-FFF2-40B4-BE49-F238E27FC236}">
                <a16:creationId xmlns:a16="http://schemas.microsoft.com/office/drawing/2014/main" id="{29B1754F-2526-4655-B7BC-D9C4CD926CB2}"/>
              </a:ext>
            </a:extLst>
          </p:cNvPr>
          <p:cNvSpPr>
            <a:spLocks noGrp="1"/>
          </p:cNvSpPr>
          <p:nvPr>
            <p:ph idx="1"/>
          </p:nvPr>
        </p:nvSpPr>
        <p:spPr>
          <a:xfrm>
            <a:off x="643197" y="715618"/>
            <a:ext cx="11442786" cy="1616766"/>
          </a:xfrm>
        </p:spPr>
        <p:txBody>
          <a:bodyPr/>
          <a:lstStyle/>
          <a:p>
            <a:r>
              <a:rPr lang="en-US" dirty="0"/>
              <a:t>Solar electricity is the same as that of a battery – DC It can only run appliances (lights, radios TVs, Fridges </a:t>
            </a:r>
            <a:r>
              <a:rPr lang="en-US" dirty="0" err="1"/>
              <a:t>etc</a:t>
            </a:r>
            <a:r>
              <a:rPr lang="en-US" dirty="0"/>
              <a:t>) that are specially designed to run from DC.  Appliances to run from solar electricity have to be chosen by a qualified person to ensure matching and reduce overall system cost Solar electricity can also be modified using special converters (e.g. Inverters) to run even AC appliances. </a:t>
            </a:r>
          </a:p>
          <a:p>
            <a:pPr marL="0" indent="0">
              <a:buNone/>
            </a:pPr>
            <a:endParaRPr lang="en-US" dirty="0"/>
          </a:p>
        </p:txBody>
      </p:sp>
      <p:sp>
        <p:nvSpPr>
          <p:cNvPr id="5" name="Title 1">
            <a:extLst>
              <a:ext uri="{FF2B5EF4-FFF2-40B4-BE49-F238E27FC236}">
                <a16:creationId xmlns:a16="http://schemas.microsoft.com/office/drawing/2014/main" id="{8A70BB23-C253-44F0-8759-CB19FCAE28DF}"/>
              </a:ext>
            </a:extLst>
          </p:cNvPr>
          <p:cNvSpPr txBox="1">
            <a:spLocks/>
          </p:cNvSpPr>
          <p:nvPr/>
        </p:nvSpPr>
        <p:spPr>
          <a:xfrm>
            <a:off x="643197" y="2842041"/>
            <a:ext cx="9603275" cy="58695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US" dirty="0"/>
              <a:t>Load Determination </a:t>
            </a:r>
          </a:p>
        </p:txBody>
      </p:sp>
      <p:sp>
        <p:nvSpPr>
          <p:cNvPr id="6" name="Content Placeholder 2">
            <a:extLst>
              <a:ext uri="{FF2B5EF4-FFF2-40B4-BE49-F238E27FC236}">
                <a16:creationId xmlns:a16="http://schemas.microsoft.com/office/drawing/2014/main" id="{3A311407-79E7-4280-A195-8D5279F14AD3}"/>
              </a:ext>
            </a:extLst>
          </p:cNvPr>
          <p:cNvSpPr txBox="1">
            <a:spLocks/>
          </p:cNvSpPr>
          <p:nvPr/>
        </p:nvSpPr>
        <p:spPr>
          <a:xfrm>
            <a:off x="374607" y="3429000"/>
            <a:ext cx="11442786" cy="3070640"/>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dirty="0"/>
              <a:t>Decide applications of the system </a:t>
            </a:r>
          </a:p>
          <a:p>
            <a:r>
              <a:rPr lang="en-US" dirty="0"/>
              <a:t>Decide whether the system will be AC or DC </a:t>
            </a:r>
          </a:p>
          <a:p>
            <a:r>
              <a:rPr lang="en-US" dirty="0"/>
              <a:t>Determine the rating of the appliance(s) </a:t>
            </a:r>
          </a:p>
          <a:p>
            <a:r>
              <a:rPr lang="en-US" dirty="0"/>
              <a:t>Establish daily usage hours for each appliance  </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33376066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2BDBA-2A13-4FA9-BEEB-5B5E4FEFDC84}"/>
              </a:ext>
            </a:extLst>
          </p:cNvPr>
          <p:cNvSpPr>
            <a:spLocks noGrp="1"/>
          </p:cNvSpPr>
          <p:nvPr>
            <p:ph type="title"/>
          </p:nvPr>
        </p:nvSpPr>
        <p:spPr>
          <a:xfrm>
            <a:off x="1294362" y="0"/>
            <a:ext cx="9603275" cy="649357"/>
          </a:xfrm>
        </p:spPr>
        <p:txBody>
          <a:bodyPr/>
          <a:lstStyle/>
          <a:p>
            <a:r>
              <a:rPr lang="en-US" dirty="0"/>
              <a:t>Determination of daily average Load</a:t>
            </a:r>
          </a:p>
        </p:txBody>
      </p:sp>
      <p:sp>
        <p:nvSpPr>
          <p:cNvPr id="3" name="Content Placeholder 2">
            <a:extLst>
              <a:ext uri="{FF2B5EF4-FFF2-40B4-BE49-F238E27FC236}">
                <a16:creationId xmlns:a16="http://schemas.microsoft.com/office/drawing/2014/main" id="{7AA7E13A-9486-4470-94F5-CC5C3D493E20}"/>
              </a:ext>
            </a:extLst>
          </p:cNvPr>
          <p:cNvSpPr>
            <a:spLocks noGrp="1"/>
          </p:cNvSpPr>
          <p:nvPr>
            <p:ph idx="1"/>
          </p:nvPr>
        </p:nvSpPr>
        <p:spPr>
          <a:xfrm>
            <a:off x="265043" y="715618"/>
            <a:ext cx="11661913" cy="5446643"/>
          </a:xfrm>
        </p:spPr>
        <p:txBody>
          <a:bodyPr>
            <a:normAutofit/>
          </a:bodyPr>
          <a:lstStyle/>
          <a:p>
            <a:r>
              <a:rPr lang="en-US" dirty="0"/>
              <a:t>Use of some loads may vary daily, monthly or seasonally (e.g. in schools)  </a:t>
            </a:r>
          </a:p>
          <a:p>
            <a:r>
              <a:rPr lang="en-US" dirty="0"/>
              <a:t>For simplicity daily variation of consumption is considered </a:t>
            </a:r>
          </a:p>
          <a:p>
            <a:r>
              <a:rPr lang="en-US" dirty="0"/>
              <a:t>Where necessary, separate ac loads from dc loads </a:t>
            </a:r>
          </a:p>
          <a:p>
            <a:r>
              <a:rPr lang="en-US" dirty="0"/>
              <a:t>Determine the daily energy usage for each appliance and then the total (</a:t>
            </a:r>
            <a:r>
              <a:rPr lang="en-US" dirty="0" err="1"/>
              <a:t>Wh</a:t>
            </a:r>
            <a:r>
              <a:rPr lang="en-US" dirty="0"/>
              <a:t>/day)</a:t>
            </a:r>
          </a:p>
          <a:p>
            <a:r>
              <a:rPr lang="en-US" dirty="0"/>
              <a:t>If dc loads differ in voltage rating then the sizing must put into consideration the possible losses in the dc-dc converters </a:t>
            </a:r>
          </a:p>
          <a:p>
            <a:r>
              <a:rPr lang="en-US" dirty="0"/>
              <a:t>For ac loads the dc input power into the inverter is determined by considering the efficiency of the inverter   </a:t>
            </a:r>
          </a:p>
          <a:p>
            <a:r>
              <a:rPr lang="en-US" dirty="0"/>
              <a:t>If the system comprises of both dc and ac then the demand for both should be added together</a:t>
            </a:r>
          </a:p>
          <a:p>
            <a:r>
              <a:rPr lang="en-US" dirty="0"/>
              <a:t>Note that the total ac power is used to determine the size of the inverter </a:t>
            </a:r>
          </a:p>
          <a:p>
            <a:r>
              <a:rPr lang="en-US" dirty="0"/>
              <a:t>The power demand for the loads is used to determine the wire sizes </a:t>
            </a:r>
          </a:p>
        </p:txBody>
      </p:sp>
    </p:spTree>
    <p:extLst>
      <p:ext uri="{BB962C8B-B14F-4D97-AF65-F5344CB8AC3E}">
        <p14:creationId xmlns:p14="http://schemas.microsoft.com/office/powerpoint/2010/main" val="20817768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13F89-51C5-45AE-9A2F-C7D38556E119}"/>
              </a:ext>
            </a:extLst>
          </p:cNvPr>
          <p:cNvSpPr>
            <a:spLocks noGrp="1"/>
          </p:cNvSpPr>
          <p:nvPr>
            <p:ph type="title"/>
          </p:nvPr>
        </p:nvSpPr>
        <p:spPr/>
        <p:txBody>
          <a:bodyPr/>
          <a:lstStyle/>
          <a:p>
            <a:r>
              <a:rPr lang="en-US" dirty="0"/>
              <a:t>Estimating the Load </a:t>
            </a:r>
          </a:p>
        </p:txBody>
      </p:sp>
      <p:sp>
        <p:nvSpPr>
          <p:cNvPr id="3" name="Content Placeholder 2">
            <a:extLst>
              <a:ext uri="{FF2B5EF4-FFF2-40B4-BE49-F238E27FC236}">
                <a16:creationId xmlns:a16="http://schemas.microsoft.com/office/drawing/2014/main" id="{B9D93A55-8272-48DC-A11F-CB9AF82FDE6A}"/>
              </a:ext>
            </a:extLst>
          </p:cNvPr>
          <p:cNvSpPr>
            <a:spLocks noGrp="1"/>
          </p:cNvSpPr>
          <p:nvPr>
            <p:ph idx="1"/>
          </p:nvPr>
        </p:nvSpPr>
        <p:spPr>
          <a:xfrm>
            <a:off x="569844" y="1853754"/>
            <a:ext cx="11052312" cy="3735711"/>
          </a:xfrm>
        </p:spPr>
        <p:txBody>
          <a:bodyPr>
            <a:noAutofit/>
          </a:bodyPr>
          <a:lstStyle/>
          <a:p>
            <a:r>
              <a:rPr lang="en-US" sz="2400" dirty="0"/>
              <a:t>The steps involved in estimating the load are:  </a:t>
            </a:r>
          </a:p>
          <a:p>
            <a:r>
              <a:rPr lang="en-US" sz="2400" dirty="0"/>
              <a:t>List all the items in the household which would draw electricity from the batteries. </a:t>
            </a:r>
          </a:p>
          <a:p>
            <a:r>
              <a:rPr lang="en-US" sz="2400" dirty="0"/>
              <a:t>Determine the rated power of each of these items. </a:t>
            </a:r>
          </a:p>
          <a:p>
            <a:r>
              <a:rPr lang="en-US" sz="2400" dirty="0"/>
              <a:t>Estimate the number of hours per day that the item would be used. </a:t>
            </a:r>
          </a:p>
          <a:p>
            <a:r>
              <a:rPr lang="en-US" sz="2400" dirty="0"/>
              <a:t>Multiply the power (in Watts) by the number of hours to get the energy used by each item. </a:t>
            </a:r>
          </a:p>
        </p:txBody>
      </p:sp>
    </p:spTree>
    <p:extLst>
      <p:ext uri="{BB962C8B-B14F-4D97-AF65-F5344CB8AC3E}">
        <p14:creationId xmlns:p14="http://schemas.microsoft.com/office/powerpoint/2010/main" val="19500207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77C4D-8461-4AF1-A95F-E925BB17D318}"/>
              </a:ext>
            </a:extLst>
          </p:cNvPr>
          <p:cNvSpPr>
            <a:spLocks noGrp="1"/>
          </p:cNvSpPr>
          <p:nvPr>
            <p:ph type="title"/>
          </p:nvPr>
        </p:nvSpPr>
        <p:spPr/>
        <p:txBody>
          <a:bodyPr/>
          <a:lstStyle/>
          <a:p>
            <a:r>
              <a:rPr lang="en-US" dirty="0"/>
              <a:t>System Sizing </a:t>
            </a:r>
          </a:p>
        </p:txBody>
      </p:sp>
      <p:sp>
        <p:nvSpPr>
          <p:cNvPr id="3" name="Content Placeholder 2">
            <a:extLst>
              <a:ext uri="{FF2B5EF4-FFF2-40B4-BE49-F238E27FC236}">
                <a16:creationId xmlns:a16="http://schemas.microsoft.com/office/drawing/2014/main" id="{65A0CC5C-A011-4FC5-849A-724AEC026CF6}"/>
              </a:ext>
            </a:extLst>
          </p:cNvPr>
          <p:cNvSpPr>
            <a:spLocks noGrp="1"/>
          </p:cNvSpPr>
          <p:nvPr>
            <p:ph idx="1"/>
          </p:nvPr>
        </p:nvSpPr>
        <p:spPr/>
        <p:txBody>
          <a:bodyPr/>
          <a:lstStyle/>
          <a:p>
            <a:r>
              <a:rPr lang="en-US" dirty="0"/>
              <a:t>The most common reason for the failure of a PV system is that the panels are too small.  </a:t>
            </a:r>
          </a:p>
          <a:p>
            <a:r>
              <a:rPr lang="en-US" dirty="0"/>
              <a:t>Because panels that are too small do not charge the battery enough each day battery life will be shorter than in a system with enough panel capacity.  </a:t>
            </a:r>
          </a:p>
          <a:p>
            <a:r>
              <a:rPr lang="en-US" dirty="0"/>
              <a:t>It is usually cheaper to add extra PV panels, because battery life is increased and fewer battery replacements will be needed. </a:t>
            </a:r>
          </a:p>
        </p:txBody>
      </p:sp>
    </p:spTree>
    <p:extLst>
      <p:ext uri="{BB962C8B-B14F-4D97-AF65-F5344CB8AC3E}">
        <p14:creationId xmlns:p14="http://schemas.microsoft.com/office/powerpoint/2010/main" val="4069007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68DF0F-E5A1-49F5-B685-DFA3125008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975"/>
            <a:ext cx="12192000" cy="6850554"/>
          </a:xfrm>
          <a:prstGeom prst="rect">
            <a:avLst/>
          </a:prstGeom>
        </p:spPr>
      </p:pic>
      <p:sp>
        <p:nvSpPr>
          <p:cNvPr id="3" name="Content Placeholder 2">
            <a:extLst>
              <a:ext uri="{FF2B5EF4-FFF2-40B4-BE49-F238E27FC236}">
                <a16:creationId xmlns:a16="http://schemas.microsoft.com/office/drawing/2014/main" id="{79991284-0169-48D7-A1CC-C3DE2B6DE3E3}"/>
              </a:ext>
            </a:extLst>
          </p:cNvPr>
          <p:cNvSpPr>
            <a:spLocks noGrp="1"/>
          </p:cNvSpPr>
          <p:nvPr>
            <p:ph idx="1"/>
          </p:nvPr>
        </p:nvSpPr>
        <p:spPr/>
        <p:txBody>
          <a:bodyPr/>
          <a:lstStyle/>
          <a:p>
            <a:pPr marL="0" indent="0">
              <a:buNone/>
            </a:pPr>
            <a:r>
              <a:rPr lang="en-US" sz="6000" dirty="0"/>
              <a:t>Energy is life</a:t>
            </a:r>
          </a:p>
          <a:p>
            <a:pPr marL="0" indent="0">
              <a:buNone/>
            </a:pPr>
            <a:endParaRPr lang="en-US" dirty="0"/>
          </a:p>
        </p:txBody>
      </p:sp>
    </p:spTree>
    <p:extLst>
      <p:ext uri="{BB962C8B-B14F-4D97-AF65-F5344CB8AC3E}">
        <p14:creationId xmlns:p14="http://schemas.microsoft.com/office/powerpoint/2010/main" val="8303648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C0B7-527A-4DE5-8412-8AFBC328CEED}"/>
              </a:ext>
            </a:extLst>
          </p:cNvPr>
          <p:cNvSpPr>
            <a:spLocks noGrp="1"/>
          </p:cNvSpPr>
          <p:nvPr>
            <p:ph type="title"/>
          </p:nvPr>
        </p:nvSpPr>
        <p:spPr/>
        <p:txBody>
          <a:bodyPr/>
          <a:lstStyle/>
          <a:p>
            <a:r>
              <a:rPr lang="en-US" dirty="0"/>
              <a:t>System Voltage </a:t>
            </a:r>
          </a:p>
        </p:txBody>
      </p:sp>
      <p:sp>
        <p:nvSpPr>
          <p:cNvPr id="3" name="Content Placeholder 2">
            <a:extLst>
              <a:ext uri="{FF2B5EF4-FFF2-40B4-BE49-F238E27FC236}">
                <a16:creationId xmlns:a16="http://schemas.microsoft.com/office/drawing/2014/main" id="{67A85EF3-498A-47FF-BF2F-AE1FF2F124C0}"/>
              </a:ext>
            </a:extLst>
          </p:cNvPr>
          <p:cNvSpPr>
            <a:spLocks noGrp="1"/>
          </p:cNvSpPr>
          <p:nvPr>
            <p:ph idx="1"/>
          </p:nvPr>
        </p:nvSpPr>
        <p:spPr/>
        <p:txBody>
          <a:bodyPr>
            <a:normAutofit/>
          </a:bodyPr>
          <a:lstStyle/>
          <a:p>
            <a:pPr marL="0" indent="0">
              <a:buNone/>
            </a:pPr>
            <a:r>
              <a:rPr lang="en-US" sz="2400" dirty="0"/>
              <a:t> 12V for 1KWh and below  </a:t>
            </a:r>
          </a:p>
          <a:p>
            <a:pPr marL="0" indent="0">
              <a:buNone/>
            </a:pPr>
            <a:r>
              <a:rPr lang="en-US" sz="2400" dirty="0"/>
              <a:t> 24V for 1KWh – 2KWh </a:t>
            </a:r>
          </a:p>
          <a:p>
            <a:pPr marL="0" indent="0">
              <a:buNone/>
            </a:pPr>
            <a:r>
              <a:rPr lang="en-US" sz="2400" dirty="0"/>
              <a:t> 24V with Inverter for above 2KWh </a:t>
            </a:r>
          </a:p>
          <a:p>
            <a:pPr marL="0" indent="0">
              <a:buNone/>
            </a:pPr>
            <a:r>
              <a:rPr lang="en-US" sz="2400" dirty="0"/>
              <a:t> 48V with Inverter for above 10KW</a:t>
            </a:r>
          </a:p>
        </p:txBody>
      </p:sp>
    </p:spTree>
    <p:extLst>
      <p:ext uri="{BB962C8B-B14F-4D97-AF65-F5344CB8AC3E}">
        <p14:creationId xmlns:p14="http://schemas.microsoft.com/office/powerpoint/2010/main" val="37822959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F7FC0-87CB-4EC3-8F6A-BC735BC07728}"/>
              </a:ext>
            </a:extLst>
          </p:cNvPr>
          <p:cNvSpPr>
            <a:spLocks noGrp="1"/>
          </p:cNvSpPr>
          <p:nvPr>
            <p:ph type="title"/>
          </p:nvPr>
        </p:nvSpPr>
        <p:spPr>
          <a:xfrm>
            <a:off x="1294362" y="0"/>
            <a:ext cx="9603275" cy="503583"/>
          </a:xfrm>
        </p:spPr>
        <p:txBody>
          <a:bodyPr>
            <a:normAutofit fontScale="90000"/>
          </a:bodyPr>
          <a:lstStyle/>
          <a:p>
            <a:r>
              <a:rPr lang="en-US" dirty="0"/>
              <a:t>Calculating the proper panel size</a:t>
            </a:r>
          </a:p>
        </p:txBody>
      </p:sp>
      <p:sp>
        <p:nvSpPr>
          <p:cNvPr id="3" name="Content Placeholder 2">
            <a:extLst>
              <a:ext uri="{FF2B5EF4-FFF2-40B4-BE49-F238E27FC236}">
                <a16:creationId xmlns:a16="http://schemas.microsoft.com/office/drawing/2014/main" id="{556B20E9-5F19-48C3-A0F4-F883E3D3F554}"/>
              </a:ext>
            </a:extLst>
          </p:cNvPr>
          <p:cNvSpPr>
            <a:spLocks noGrp="1"/>
          </p:cNvSpPr>
          <p:nvPr>
            <p:ph idx="1"/>
          </p:nvPr>
        </p:nvSpPr>
        <p:spPr>
          <a:xfrm>
            <a:off x="198782" y="626166"/>
            <a:ext cx="11794435" cy="5605668"/>
          </a:xfrm>
        </p:spPr>
        <p:txBody>
          <a:bodyPr>
            <a:normAutofit fontScale="92500" lnSpcReduction="10000"/>
          </a:bodyPr>
          <a:lstStyle/>
          <a:p>
            <a:r>
              <a:rPr lang="en-US" sz="2200" dirty="0"/>
              <a:t>The energy used by appliances is measured in watthours and the energy produced by the panels is also measured in watt-hours.  </a:t>
            </a:r>
          </a:p>
          <a:p>
            <a:r>
              <a:rPr lang="en-US" sz="2200" dirty="0"/>
              <a:t>Watt-hours of energy are like </a:t>
            </a:r>
            <a:r>
              <a:rPr lang="en-US" sz="2200" dirty="0" err="1"/>
              <a:t>litres</a:t>
            </a:r>
            <a:r>
              <a:rPr lang="en-US" sz="2200" dirty="0"/>
              <a:t> of motor fuel. When 5 </a:t>
            </a:r>
            <a:r>
              <a:rPr lang="en-US" sz="2200" dirty="0" err="1"/>
              <a:t>litres</a:t>
            </a:r>
            <a:r>
              <a:rPr lang="en-US" sz="2200" dirty="0"/>
              <a:t> of fuel are needed to go from one place to another, if only 4 </a:t>
            </a:r>
            <a:r>
              <a:rPr lang="en-US" sz="2200" dirty="0" err="1"/>
              <a:t>litres</a:t>
            </a:r>
            <a:r>
              <a:rPr lang="en-US" sz="2200" dirty="0"/>
              <a:t> of fuel are provided the motor will stop before the trip is completed. </a:t>
            </a:r>
          </a:p>
          <a:p>
            <a:r>
              <a:rPr lang="en-US" sz="2200" dirty="0"/>
              <a:t>In a PV system, if an appliance needs 100 watt-hours a day to work properly and if the solar panels only produce 80 watt-hours the appliance will stop working early in the day. </a:t>
            </a:r>
          </a:p>
          <a:p>
            <a:pPr marL="0" indent="0">
              <a:buNone/>
            </a:pPr>
            <a:r>
              <a:rPr lang="en-US" sz="3500" dirty="0"/>
              <a:t>Finding the number of Panels needed </a:t>
            </a:r>
          </a:p>
          <a:p>
            <a:pPr marL="0" indent="0">
              <a:buNone/>
            </a:pPr>
            <a:r>
              <a:rPr lang="en-US" sz="2400" dirty="0"/>
              <a:t>If two panels are joined together, twice as many watt-hours will be produced. Three panels will produce three times the watt-hours, and so on.  </a:t>
            </a:r>
          </a:p>
          <a:p>
            <a:pPr marL="0" indent="0">
              <a:buNone/>
            </a:pPr>
            <a:r>
              <a:rPr lang="en-US" sz="2400" dirty="0"/>
              <a:t>The watt-hours produced are the same whether the panels are connected in series or in parallel. </a:t>
            </a:r>
          </a:p>
          <a:p>
            <a:pPr marL="0" indent="0">
              <a:buNone/>
            </a:pPr>
            <a:r>
              <a:rPr lang="en-US" sz="2400" dirty="0"/>
              <a:t>To find the total peak-watt rating for the PV panels needed to operate the appliances, find the number of watt-hours that the panels must provide and divide by the Panel Generation Factor. </a:t>
            </a:r>
          </a:p>
        </p:txBody>
      </p:sp>
    </p:spTree>
    <p:extLst>
      <p:ext uri="{BB962C8B-B14F-4D97-AF65-F5344CB8AC3E}">
        <p14:creationId xmlns:p14="http://schemas.microsoft.com/office/powerpoint/2010/main" val="42613268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0E948-1978-4E44-B0DE-42ED7EB157A5}"/>
              </a:ext>
            </a:extLst>
          </p:cNvPr>
          <p:cNvSpPr>
            <a:spLocks noGrp="1"/>
          </p:cNvSpPr>
          <p:nvPr>
            <p:ph type="title"/>
          </p:nvPr>
        </p:nvSpPr>
        <p:spPr/>
        <p:txBody>
          <a:bodyPr/>
          <a:lstStyle/>
          <a:p>
            <a:r>
              <a:rPr lang="en-US" dirty="0"/>
              <a:t>Evaluation of ENERGY NEED</a:t>
            </a:r>
          </a:p>
        </p:txBody>
      </p:sp>
      <p:sp>
        <p:nvSpPr>
          <p:cNvPr id="3" name="Content Placeholder 2">
            <a:extLst>
              <a:ext uri="{FF2B5EF4-FFF2-40B4-BE49-F238E27FC236}">
                <a16:creationId xmlns:a16="http://schemas.microsoft.com/office/drawing/2014/main" id="{A236AB37-0C4B-4278-A5B2-3B83DCE171C0}"/>
              </a:ext>
            </a:extLst>
          </p:cNvPr>
          <p:cNvSpPr>
            <a:spLocks noGrp="1"/>
          </p:cNvSpPr>
          <p:nvPr>
            <p:ph idx="1"/>
          </p:nvPr>
        </p:nvSpPr>
        <p:spPr/>
        <p:txBody>
          <a:bodyPr/>
          <a:lstStyle/>
          <a:p>
            <a:r>
              <a:rPr lang="en-US" dirty="0"/>
              <a:t>Total </a:t>
            </a:r>
            <a:r>
              <a:rPr lang="en-US" dirty="0" err="1"/>
              <a:t>DC+Total</a:t>
            </a:r>
            <a:r>
              <a:rPr lang="en-US" dirty="0"/>
              <a:t> AC</a:t>
            </a:r>
          </a:p>
          <a:p>
            <a:pPr marL="0" indent="0">
              <a:buNone/>
            </a:pPr>
            <a:r>
              <a:rPr lang="en-US" dirty="0"/>
              <a:t> 560+430=990wh</a:t>
            </a:r>
          </a:p>
        </p:txBody>
      </p:sp>
      <p:pic>
        <p:nvPicPr>
          <p:cNvPr id="5" name="Picture 4">
            <a:extLst>
              <a:ext uri="{FF2B5EF4-FFF2-40B4-BE49-F238E27FC236}">
                <a16:creationId xmlns:a16="http://schemas.microsoft.com/office/drawing/2014/main" id="{937A41B2-F9D0-49DD-A060-3F50528C45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0122" y="1853754"/>
            <a:ext cx="8401878" cy="5004246"/>
          </a:xfrm>
          <a:prstGeom prst="rect">
            <a:avLst/>
          </a:prstGeom>
        </p:spPr>
      </p:pic>
    </p:spTree>
    <p:extLst>
      <p:ext uri="{BB962C8B-B14F-4D97-AF65-F5344CB8AC3E}">
        <p14:creationId xmlns:p14="http://schemas.microsoft.com/office/powerpoint/2010/main" val="5416514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D18CD-A545-489B-A368-1B6B13BC578D}"/>
              </a:ext>
            </a:extLst>
          </p:cNvPr>
          <p:cNvSpPr>
            <a:spLocks noGrp="1"/>
          </p:cNvSpPr>
          <p:nvPr>
            <p:ph type="title"/>
          </p:nvPr>
        </p:nvSpPr>
        <p:spPr>
          <a:xfrm>
            <a:off x="1294362" y="1"/>
            <a:ext cx="9603275" cy="583096"/>
          </a:xfrm>
        </p:spPr>
        <p:txBody>
          <a:bodyPr/>
          <a:lstStyle/>
          <a:p>
            <a:r>
              <a:rPr lang="en-US" dirty="0"/>
              <a:t>Finding the number of Panels needed </a:t>
            </a:r>
          </a:p>
        </p:txBody>
      </p:sp>
      <p:sp>
        <p:nvSpPr>
          <p:cNvPr id="3" name="Content Placeholder 2">
            <a:extLst>
              <a:ext uri="{FF2B5EF4-FFF2-40B4-BE49-F238E27FC236}">
                <a16:creationId xmlns:a16="http://schemas.microsoft.com/office/drawing/2014/main" id="{0A1478E9-7BBD-4E17-9F5C-27B466078066}"/>
              </a:ext>
            </a:extLst>
          </p:cNvPr>
          <p:cNvSpPr>
            <a:spLocks noGrp="1"/>
          </p:cNvSpPr>
          <p:nvPr>
            <p:ph idx="1"/>
          </p:nvPr>
        </p:nvSpPr>
        <p:spPr>
          <a:xfrm>
            <a:off x="291548" y="821638"/>
            <a:ext cx="11608903" cy="5539406"/>
          </a:xfrm>
        </p:spPr>
        <p:txBody>
          <a:bodyPr>
            <a:normAutofit/>
          </a:bodyPr>
          <a:lstStyle/>
          <a:p>
            <a:r>
              <a:rPr lang="en-US" dirty="0"/>
              <a:t>To find the peak-watt capacity that will be needed in a system follow these steps: </a:t>
            </a:r>
          </a:p>
          <a:p>
            <a:r>
              <a:rPr lang="en-US" dirty="0"/>
              <a:t>Step 1. Calculate the watt-hours per day for each appliance used. </a:t>
            </a:r>
          </a:p>
          <a:p>
            <a:r>
              <a:rPr lang="en-US" dirty="0"/>
              <a:t>Step 2. Add the watt-hours needed for each of the appliances to find the total watt-hours per day needed by the appliances. </a:t>
            </a:r>
          </a:p>
          <a:p>
            <a:r>
              <a:rPr lang="en-US" dirty="0"/>
              <a:t>Step 3. Multiply the total appliance watt-hours per day by 1.3 (30% loses considered) to find the total watt-hours per day that the panels must provide </a:t>
            </a:r>
          </a:p>
          <a:p>
            <a:r>
              <a:rPr lang="en-US" dirty="0"/>
              <a:t>Step 4. Divide the total watt-hours per day by the Panel Generation Factor for your climate (</a:t>
            </a:r>
            <a:r>
              <a:rPr lang="en-US" dirty="0" err="1"/>
              <a:t>e.g</a:t>
            </a:r>
            <a:r>
              <a:rPr lang="en-US" dirty="0"/>
              <a:t> in average 4.5 sunshine hours per day) </a:t>
            </a:r>
          </a:p>
          <a:p>
            <a:r>
              <a:rPr lang="en-US" dirty="0"/>
              <a:t>Step 5. Divide the total peak-watt capacity by the peak watts of the panels available to you.  </a:t>
            </a:r>
          </a:p>
          <a:p>
            <a:r>
              <a:rPr lang="en-US" dirty="0"/>
              <a:t>This will give you the exact number of panels needed. </a:t>
            </a:r>
          </a:p>
        </p:txBody>
      </p:sp>
    </p:spTree>
    <p:extLst>
      <p:ext uri="{BB962C8B-B14F-4D97-AF65-F5344CB8AC3E}">
        <p14:creationId xmlns:p14="http://schemas.microsoft.com/office/powerpoint/2010/main" val="34229369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23F53-8E71-446C-ABC5-99D699E92BA5}"/>
              </a:ext>
            </a:extLst>
          </p:cNvPr>
          <p:cNvSpPr>
            <a:spLocks noGrp="1"/>
          </p:cNvSpPr>
          <p:nvPr>
            <p:ph type="title"/>
          </p:nvPr>
        </p:nvSpPr>
        <p:spPr>
          <a:xfrm>
            <a:off x="1398569" y="218661"/>
            <a:ext cx="9603275" cy="556591"/>
          </a:xfrm>
        </p:spPr>
        <p:txBody>
          <a:bodyPr/>
          <a:lstStyle/>
          <a:p>
            <a:r>
              <a:rPr lang="en-US" dirty="0"/>
              <a:t>Battery Size </a:t>
            </a:r>
          </a:p>
        </p:txBody>
      </p:sp>
      <p:sp>
        <p:nvSpPr>
          <p:cNvPr id="3" name="Content Placeholder 2">
            <a:extLst>
              <a:ext uri="{FF2B5EF4-FFF2-40B4-BE49-F238E27FC236}">
                <a16:creationId xmlns:a16="http://schemas.microsoft.com/office/drawing/2014/main" id="{27803FC4-1C3A-43E0-9F76-7A8863B72478}"/>
              </a:ext>
            </a:extLst>
          </p:cNvPr>
          <p:cNvSpPr>
            <a:spLocks noGrp="1"/>
          </p:cNvSpPr>
          <p:nvPr>
            <p:ph idx="1"/>
          </p:nvPr>
        </p:nvSpPr>
        <p:spPr>
          <a:xfrm>
            <a:off x="431161" y="1033669"/>
            <a:ext cx="11137987" cy="5579166"/>
          </a:xfrm>
        </p:spPr>
        <p:txBody>
          <a:bodyPr>
            <a:normAutofit/>
          </a:bodyPr>
          <a:lstStyle/>
          <a:p>
            <a:r>
              <a:rPr lang="en-US" dirty="0"/>
              <a:t>A battery is needed because the appliances use electricity at different times and at different rates than the panels produce.  </a:t>
            </a:r>
          </a:p>
          <a:p>
            <a:r>
              <a:rPr lang="en-US" dirty="0"/>
              <a:t>For the system to work properly, the battery should be of the deep-discharge type and be large enough to store enough energy to operate the appliances at night and on cloudy days.  </a:t>
            </a:r>
          </a:p>
          <a:p>
            <a:r>
              <a:rPr lang="en-US" dirty="0"/>
              <a:t>Also, for the battery to last a long time, it should not be discharged too much or too often. </a:t>
            </a:r>
          </a:p>
          <a:p>
            <a:r>
              <a:rPr lang="en-US" dirty="0"/>
              <a:t>Remember;  battery life depends on how much discharge takes place before a recharge.  </a:t>
            </a:r>
          </a:p>
          <a:p>
            <a:r>
              <a:rPr lang="en-US" dirty="0"/>
              <a:t>So another way of sizing a battery is that the battery should be large enough so that one day’s use of the appliances will discharge it no more than one-fifth of its full charge. </a:t>
            </a:r>
          </a:p>
          <a:p>
            <a:r>
              <a:rPr lang="en-US" dirty="0"/>
              <a:t>The rule for battery size is to install a battery that has at least five times as much capacity as will be needed to operate the appliances for one day. </a:t>
            </a:r>
          </a:p>
        </p:txBody>
      </p:sp>
    </p:spTree>
    <p:extLst>
      <p:ext uri="{BB962C8B-B14F-4D97-AF65-F5344CB8AC3E}">
        <p14:creationId xmlns:p14="http://schemas.microsoft.com/office/powerpoint/2010/main" val="24209828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DD030-BA3B-41C7-9141-168F56A50FCC}"/>
              </a:ext>
            </a:extLst>
          </p:cNvPr>
          <p:cNvSpPr>
            <a:spLocks noGrp="1"/>
          </p:cNvSpPr>
          <p:nvPr>
            <p:ph type="title"/>
          </p:nvPr>
        </p:nvSpPr>
        <p:spPr>
          <a:xfrm>
            <a:off x="1294362" y="185532"/>
            <a:ext cx="9603275" cy="609600"/>
          </a:xfrm>
        </p:spPr>
        <p:txBody>
          <a:bodyPr/>
          <a:lstStyle/>
          <a:p>
            <a:r>
              <a:rPr lang="en-US" dirty="0"/>
              <a:t>Summary of Battery size calculation </a:t>
            </a:r>
          </a:p>
        </p:txBody>
      </p:sp>
      <p:sp>
        <p:nvSpPr>
          <p:cNvPr id="3" name="Content Placeholder 2">
            <a:extLst>
              <a:ext uri="{FF2B5EF4-FFF2-40B4-BE49-F238E27FC236}">
                <a16:creationId xmlns:a16="http://schemas.microsoft.com/office/drawing/2014/main" id="{A5F9CF21-F740-4C90-95B8-12A90F922E9B}"/>
              </a:ext>
            </a:extLst>
          </p:cNvPr>
          <p:cNvSpPr>
            <a:spLocks noGrp="1"/>
          </p:cNvSpPr>
          <p:nvPr>
            <p:ph idx="1"/>
          </p:nvPr>
        </p:nvSpPr>
        <p:spPr>
          <a:xfrm>
            <a:off x="304799" y="887898"/>
            <a:ext cx="11251096" cy="2703442"/>
          </a:xfrm>
        </p:spPr>
        <p:txBody>
          <a:bodyPr>
            <a:normAutofit/>
          </a:bodyPr>
          <a:lstStyle/>
          <a:p>
            <a:r>
              <a:rPr lang="en-US" dirty="0"/>
              <a:t>Step 1. Calculate the watt-hours per day used by each appliance  </a:t>
            </a:r>
          </a:p>
          <a:p>
            <a:r>
              <a:rPr lang="en-US" dirty="0"/>
              <a:t> Step 2. Total the watt-hours per day used by all appliances.  </a:t>
            </a:r>
          </a:p>
          <a:p>
            <a:r>
              <a:rPr lang="en-US" dirty="0"/>
              <a:t> Step 3. Multiply the total appliance watt-hours per day by 5 for a deep-discharge battery, multiply by 7.5 for a maintenance-free battery or multiply by 10 for a vehicle battery. </a:t>
            </a:r>
          </a:p>
          <a:p>
            <a:r>
              <a:rPr lang="en-US" dirty="0"/>
              <a:t>  Step 4. Divide the result of Step 3 by the battery voltage. </a:t>
            </a:r>
          </a:p>
        </p:txBody>
      </p:sp>
      <p:sp>
        <p:nvSpPr>
          <p:cNvPr id="4" name="Title 1">
            <a:extLst>
              <a:ext uri="{FF2B5EF4-FFF2-40B4-BE49-F238E27FC236}">
                <a16:creationId xmlns:a16="http://schemas.microsoft.com/office/drawing/2014/main" id="{5E749016-87F6-4883-AF7A-F2ACB61AE5F6}"/>
              </a:ext>
            </a:extLst>
          </p:cNvPr>
          <p:cNvSpPr txBox="1">
            <a:spLocks/>
          </p:cNvSpPr>
          <p:nvPr/>
        </p:nvSpPr>
        <p:spPr>
          <a:xfrm>
            <a:off x="757649" y="3286540"/>
            <a:ext cx="9603275" cy="6096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US" dirty="0"/>
              <a:t>Battery Size and Panel Life</a:t>
            </a:r>
          </a:p>
        </p:txBody>
      </p:sp>
      <p:sp>
        <p:nvSpPr>
          <p:cNvPr id="5" name="Content Placeholder 2">
            <a:extLst>
              <a:ext uri="{FF2B5EF4-FFF2-40B4-BE49-F238E27FC236}">
                <a16:creationId xmlns:a16="http://schemas.microsoft.com/office/drawing/2014/main" id="{AFCBA968-EE6E-4142-AE29-252955479E70}"/>
              </a:ext>
            </a:extLst>
          </p:cNvPr>
          <p:cNvSpPr txBox="1">
            <a:spLocks/>
          </p:cNvSpPr>
          <p:nvPr/>
        </p:nvSpPr>
        <p:spPr>
          <a:xfrm>
            <a:off x="304799" y="3684106"/>
            <a:ext cx="11251096" cy="2703442"/>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dirty="0"/>
              <a:t>It has been shown that increasing the panel size increases battery life, particularly in a climate with frequent cloudy conditions.  </a:t>
            </a:r>
          </a:p>
          <a:p>
            <a:r>
              <a:rPr lang="en-US" dirty="0"/>
              <a:t>With the cost of solar panel capacity falling but the cost of batteries slowly increasing, it makes good economic sense to increase the panel size by 20% to 30% over the minimum.  </a:t>
            </a:r>
          </a:p>
          <a:p>
            <a:r>
              <a:rPr lang="en-US" dirty="0"/>
              <a:t>This can dramatically improve the reliability of the system during cloudy weather and can greatly extend the life of the battery. This reduces the cost over time as battery replacements are now the most expensive component in a home PV system. </a:t>
            </a:r>
          </a:p>
        </p:txBody>
      </p:sp>
    </p:spTree>
    <p:extLst>
      <p:ext uri="{BB962C8B-B14F-4D97-AF65-F5344CB8AC3E}">
        <p14:creationId xmlns:p14="http://schemas.microsoft.com/office/powerpoint/2010/main" val="35790870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5B424-8941-4C8C-B4C4-279022BEBCA3}"/>
              </a:ext>
            </a:extLst>
          </p:cNvPr>
          <p:cNvSpPr>
            <a:spLocks noGrp="1"/>
          </p:cNvSpPr>
          <p:nvPr>
            <p:ph type="title"/>
          </p:nvPr>
        </p:nvSpPr>
        <p:spPr/>
        <p:txBody>
          <a:bodyPr/>
          <a:lstStyle/>
          <a:p>
            <a:r>
              <a:rPr lang="en-US" dirty="0"/>
              <a:t>Controller Size </a:t>
            </a:r>
          </a:p>
        </p:txBody>
      </p:sp>
      <p:sp>
        <p:nvSpPr>
          <p:cNvPr id="3" name="Content Placeholder 2">
            <a:extLst>
              <a:ext uri="{FF2B5EF4-FFF2-40B4-BE49-F238E27FC236}">
                <a16:creationId xmlns:a16="http://schemas.microsoft.com/office/drawing/2014/main" id="{3FFE1E53-C51A-4A42-AC85-1EFF6E000623}"/>
              </a:ext>
            </a:extLst>
          </p:cNvPr>
          <p:cNvSpPr>
            <a:spLocks noGrp="1"/>
          </p:cNvSpPr>
          <p:nvPr>
            <p:ph idx="1"/>
          </p:nvPr>
        </p:nvSpPr>
        <p:spPr>
          <a:xfrm>
            <a:off x="172279" y="2015732"/>
            <a:ext cx="11781182" cy="4159781"/>
          </a:xfrm>
        </p:spPr>
        <p:txBody>
          <a:bodyPr>
            <a:normAutofit/>
          </a:bodyPr>
          <a:lstStyle/>
          <a:p>
            <a:r>
              <a:rPr lang="en-US" dirty="0"/>
              <a:t>The charge controller has to have enough ampere capacity to pass the maximum current that the system can provide / consume.  </a:t>
            </a:r>
          </a:p>
          <a:p>
            <a:r>
              <a:rPr lang="en-US" dirty="0"/>
              <a:t>This can be estimated by dividing the peak-watt rating of the panels by 12 V, and the result multiplied by 1.2 for maximum radiation that can be attained. So a controller connected to a 100 W panel should have a charging capacity of at least 100 ÷ 12 = 8.33 A.     </a:t>
            </a:r>
          </a:p>
          <a:p>
            <a:r>
              <a:rPr lang="en-US" dirty="0"/>
              <a:t>The minimum ampere capacity of a controller should be equal to the sum of the amperes from all appliances times 1.5, plus the amperes from all appliances with motors times 3.  </a:t>
            </a:r>
          </a:p>
          <a:p>
            <a:r>
              <a:rPr lang="en-US" dirty="0"/>
              <a:t>For example, four lights of 12 W capacity have a total operating load of 4 A. So the controller should have a capacity of at      least 4 A × 1.5 = 6 A </a:t>
            </a:r>
          </a:p>
        </p:txBody>
      </p:sp>
    </p:spTree>
    <p:extLst>
      <p:ext uri="{BB962C8B-B14F-4D97-AF65-F5344CB8AC3E}">
        <p14:creationId xmlns:p14="http://schemas.microsoft.com/office/powerpoint/2010/main" val="4744412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D596B-F01F-44A2-B919-ACD0F2EC33D5}"/>
              </a:ext>
            </a:extLst>
          </p:cNvPr>
          <p:cNvSpPr>
            <a:spLocks noGrp="1"/>
          </p:cNvSpPr>
          <p:nvPr>
            <p:ph type="title"/>
          </p:nvPr>
        </p:nvSpPr>
        <p:spPr/>
        <p:txBody>
          <a:bodyPr/>
          <a:lstStyle/>
          <a:p>
            <a:r>
              <a:rPr lang="en-US" dirty="0"/>
              <a:t>Solar system sizing</a:t>
            </a:r>
          </a:p>
        </p:txBody>
      </p:sp>
      <p:sp>
        <p:nvSpPr>
          <p:cNvPr id="3" name="Content Placeholder 2">
            <a:extLst>
              <a:ext uri="{FF2B5EF4-FFF2-40B4-BE49-F238E27FC236}">
                <a16:creationId xmlns:a16="http://schemas.microsoft.com/office/drawing/2014/main" id="{49573186-AF11-449B-BFA3-7B09237BB938}"/>
              </a:ext>
            </a:extLst>
          </p:cNvPr>
          <p:cNvSpPr>
            <a:spLocks noGrp="1"/>
          </p:cNvSpPr>
          <p:nvPr>
            <p:ph idx="1"/>
          </p:nvPr>
        </p:nvSpPr>
        <p:spPr>
          <a:xfrm>
            <a:off x="1451578" y="2028984"/>
            <a:ext cx="9603275" cy="3450613"/>
          </a:xfrm>
        </p:spPr>
        <p:txBody>
          <a:bodyPr/>
          <a:lstStyle/>
          <a:p>
            <a:r>
              <a:rPr lang="en-US" dirty="0"/>
              <a:t>Solar panel sizing</a:t>
            </a:r>
          </a:p>
          <a:p>
            <a:pPr marL="0" indent="0">
              <a:lnSpc>
                <a:spcPct val="100000"/>
              </a:lnSpc>
              <a:buNone/>
            </a:pPr>
            <a:r>
              <a:rPr lang="en-US" dirty="0"/>
              <a:t>	Total power from the panel =Total Energy need*Loss Factor</a:t>
            </a:r>
          </a:p>
          <a:p>
            <a:pPr marL="0" indent="0">
              <a:lnSpc>
                <a:spcPct val="100000"/>
              </a:lnSpc>
              <a:buNone/>
            </a:pPr>
            <a:r>
              <a:rPr lang="en-US" dirty="0"/>
              <a:t>                                                                    Hours of sunlight</a:t>
            </a:r>
          </a:p>
          <a:p>
            <a:pPr marL="0" indent="0">
              <a:lnSpc>
                <a:spcPct val="100000"/>
              </a:lnSpc>
              <a:buNone/>
            </a:pPr>
            <a:r>
              <a:rPr lang="en-US" dirty="0"/>
              <a:t>					=990wh*1.3      =286w</a:t>
            </a:r>
          </a:p>
          <a:p>
            <a:pPr marL="0" indent="0">
              <a:lnSpc>
                <a:spcPct val="100000"/>
              </a:lnSpc>
              <a:buNone/>
            </a:pPr>
            <a:r>
              <a:rPr lang="en-US" dirty="0"/>
              <a:t>					        4.5h</a:t>
            </a:r>
          </a:p>
          <a:p>
            <a:pPr marL="0" indent="0">
              <a:lnSpc>
                <a:spcPct val="100000"/>
              </a:lnSpc>
              <a:buNone/>
            </a:pPr>
            <a:r>
              <a:rPr lang="en-US" dirty="0"/>
              <a:t>Estimated average hours of Sunlight </a:t>
            </a:r>
            <a:r>
              <a:rPr lang="en-US" dirty="0" err="1"/>
              <a:t>eg.</a:t>
            </a:r>
            <a:r>
              <a:rPr lang="en-US" dirty="0"/>
              <a:t> Uganda 4.5</a:t>
            </a:r>
          </a:p>
          <a:p>
            <a:pPr marL="0" indent="0">
              <a:lnSpc>
                <a:spcPct val="100000"/>
              </a:lnSpc>
              <a:buNone/>
            </a:pPr>
            <a:endParaRPr lang="en-US" dirty="0"/>
          </a:p>
        </p:txBody>
      </p:sp>
      <p:cxnSp>
        <p:nvCxnSpPr>
          <p:cNvPr id="5" name="Straight Connector 4">
            <a:extLst>
              <a:ext uri="{FF2B5EF4-FFF2-40B4-BE49-F238E27FC236}">
                <a16:creationId xmlns:a16="http://schemas.microsoft.com/office/drawing/2014/main" id="{65EBD1C0-EDEE-4AE1-98EF-DD5649C50DE3}"/>
              </a:ext>
            </a:extLst>
          </p:cNvPr>
          <p:cNvCxnSpPr/>
          <p:nvPr/>
        </p:nvCxnSpPr>
        <p:spPr>
          <a:xfrm>
            <a:off x="5544225" y="2902226"/>
            <a:ext cx="306125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D399589-C3AC-470B-BFC8-9078B01441C5}"/>
              </a:ext>
            </a:extLst>
          </p:cNvPr>
          <p:cNvCxnSpPr/>
          <p:nvPr/>
        </p:nvCxnSpPr>
        <p:spPr>
          <a:xfrm>
            <a:off x="6096000" y="3803374"/>
            <a:ext cx="125895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81046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9B0CC-768C-4900-A6B0-56436B8ED664}"/>
              </a:ext>
            </a:extLst>
          </p:cNvPr>
          <p:cNvSpPr>
            <a:spLocks noGrp="1"/>
          </p:cNvSpPr>
          <p:nvPr>
            <p:ph type="title"/>
          </p:nvPr>
        </p:nvSpPr>
        <p:spPr/>
        <p:txBody>
          <a:bodyPr/>
          <a:lstStyle/>
          <a:p>
            <a:r>
              <a:rPr lang="en-US" dirty="0"/>
              <a:t>Battery sizing</a:t>
            </a:r>
          </a:p>
        </p:txBody>
      </p:sp>
      <p:sp>
        <p:nvSpPr>
          <p:cNvPr id="3" name="Content Placeholder 2">
            <a:extLst>
              <a:ext uri="{FF2B5EF4-FFF2-40B4-BE49-F238E27FC236}">
                <a16:creationId xmlns:a16="http://schemas.microsoft.com/office/drawing/2014/main" id="{94311927-968F-443D-B1CF-B2DCF8AC18F5}"/>
              </a:ext>
            </a:extLst>
          </p:cNvPr>
          <p:cNvSpPr>
            <a:spLocks noGrp="1"/>
          </p:cNvSpPr>
          <p:nvPr>
            <p:ph idx="1"/>
          </p:nvPr>
        </p:nvSpPr>
        <p:spPr/>
        <p:txBody>
          <a:bodyPr/>
          <a:lstStyle/>
          <a:p>
            <a:r>
              <a:rPr lang="en-US" dirty="0"/>
              <a:t>Battery capacity =Total Energy need * Days of Autonomy</a:t>
            </a:r>
          </a:p>
          <a:p>
            <a:pPr marL="0" indent="0">
              <a:buNone/>
            </a:pPr>
            <a:r>
              <a:rPr lang="en-US" dirty="0"/>
              <a:t>		 Voltage of the system * Depth of Discharge(DoD)</a:t>
            </a:r>
          </a:p>
          <a:p>
            <a:pPr marL="0" indent="0">
              <a:buNone/>
            </a:pPr>
            <a:endParaRPr lang="en-US" dirty="0"/>
          </a:p>
          <a:p>
            <a:pPr marL="0" indent="0">
              <a:buNone/>
            </a:pPr>
            <a:r>
              <a:rPr lang="en-US" dirty="0"/>
              <a:t>			=990wh*2	=1980	   =33A</a:t>
            </a:r>
          </a:p>
          <a:p>
            <a:pPr marL="0" indent="0">
              <a:buNone/>
            </a:pPr>
            <a:r>
              <a:rPr lang="en-US" dirty="0"/>
              <a:t>		            12v*(50%)	     6</a:t>
            </a:r>
          </a:p>
          <a:p>
            <a:pPr marL="0" indent="0">
              <a:buNone/>
            </a:pPr>
            <a:r>
              <a:rPr lang="en-US" dirty="0"/>
              <a:t>Depth of Discharge (DoD) at 50%</a:t>
            </a:r>
          </a:p>
          <a:p>
            <a:pPr marL="0" indent="0">
              <a:buNone/>
            </a:pPr>
            <a:r>
              <a:rPr lang="en-US" dirty="0"/>
              <a:t>Days of Autonomy 2 Days</a:t>
            </a:r>
          </a:p>
        </p:txBody>
      </p:sp>
      <p:cxnSp>
        <p:nvCxnSpPr>
          <p:cNvPr id="5" name="Straight Connector 4">
            <a:extLst>
              <a:ext uri="{FF2B5EF4-FFF2-40B4-BE49-F238E27FC236}">
                <a16:creationId xmlns:a16="http://schemas.microsoft.com/office/drawing/2014/main" id="{27FBDBB3-D346-44C7-94FA-D197703EDD02}"/>
              </a:ext>
            </a:extLst>
          </p:cNvPr>
          <p:cNvCxnSpPr/>
          <p:nvPr/>
        </p:nvCxnSpPr>
        <p:spPr>
          <a:xfrm>
            <a:off x="3631096" y="2504661"/>
            <a:ext cx="3962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5B34921-E03A-48A3-A73C-2F088B2F02F8}"/>
              </a:ext>
            </a:extLst>
          </p:cNvPr>
          <p:cNvCxnSpPr/>
          <p:nvPr/>
        </p:nvCxnSpPr>
        <p:spPr>
          <a:xfrm>
            <a:off x="4081669" y="3962400"/>
            <a:ext cx="152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491FA3F-EF0A-4A1A-9192-ADA49B2D9959}"/>
              </a:ext>
            </a:extLst>
          </p:cNvPr>
          <p:cNvCxnSpPr/>
          <p:nvPr/>
        </p:nvCxnSpPr>
        <p:spPr>
          <a:xfrm>
            <a:off x="6096000" y="3962400"/>
            <a:ext cx="7818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17176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5A500-836F-4D0A-947F-78A653342777}"/>
              </a:ext>
            </a:extLst>
          </p:cNvPr>
          <p:cNvSpPr>
            <a:spLocks noGrp="1"/>
          </p:cNvSpPr>
          <p:nvPr>
            <p:ph type="title"/>
          </p:nvPr>
        </p:nvSpPr>
        <p:spPr>
          <a:xfrm>
            <a:off x="1451577" y="88903"/>
            <a:ext cx="9603275" cy="653219"/>
          </a:xfrm>
        </p:spPr>
        <p:txBody>
          <a:bodyPr/>
          <a:lstStyle/>
          <a:p>
            <a:r>
              <a:rPr lang="en-US" dirty="0"/>
              <a:t>Charge controller sizing</a:t>
            </a:r>
          </a:p>
        </p:txBody>
      </p:sp>
      <p:sp>
        <p:nvSpPr>
          <p:cNvPr id="3" name="Content Placeholder 2">
            <a:extLst>
              <a:ext uri="{FF2B5EF4-FFF2-40B4-BE49-F238E27FC236}">
                <a16:creationId xmlns:a16="http://schemas.microsoft.com/office/drawing/2014/main" id="{049F6D9A-171E-4A7B-930A-08ABDBEE761F}"/>
              </a:ext>
            </a:extLst>
          </p:cNvPr>
          <p:cNvSpPr>
            <a:spLocks noGrp="1"/>
          </p:cNvSpPr>
          <p:nvPr>
            <p:ph idx="1"/>
          </p:nvPr>
        </p:nvSpPr>
        <p:spPr>
          <a:xfrm>
            <a:off x="1137148" y="890781"/>
            <a:ext cx="9603275" cy="2492206"/>
          </a:xfrm>
        </p:spPr>
        <p:txBody>
          <a:bodyPr/>
          <a:lstStyle/>
          <a:p>
            <a:r>
              <a:rPr lang="en-US" dirty="0"/>
              <a:t>Controller Capacity =Total power from the panel*Safety Factor</a:t>
            </a:r>
          </a:p>
          <a:p>
            <a:pPr marL="0" indent="0">
              <a:buNone/>
            </a:pPr>
            <a:r>
              <a:rPr lang="en-US" dirty="0"/>
              <a:t>  			           Voltage of the system</a:t>
            </a:r>
          </a:p>
          <a:p>
            <a:pPr marL="0" indent="0">
              <a:buNone/>
            </a:pPr>
            <a:r>
              <a:rPr lang="en-US" dirty="0"/>
              <a:t>                                    =300W*1.2	=30A</a:t>
            </a:r>
          </a:p>
          <a:p>
            <a:pPr marL="0" indent="0">
              <a:buNone/>
            </a:pPr>
            <a:r>
              <a:rPr lang="en-US" dirty="0"/>
              <a:t>			     12</a:t>
            </a:r>
          </a:p>
          <a:p>
            <a:pPr marL="0" indent="0">
              <a:buNone/>
            </a:pPr>
            <a:r>
              <a:rPr lang="en-US" dirty="0"/>
              <a:t>Safety Factors =1.2</a:t>
            </a:r>
          </a:p>
        </p:txBody>
      </p:sp>
      <p:cxnSp>
        <p:nvCxnSpPr>
          <p:cNvPr id="5" name="Straight Connector 4">
            <a:extLst>
              <a:ext uri="{FF2B5EF4-FFF2-40B4-BE49-F238E27FC236}">
                <a16:creationId xmlns:a16="http://schemas.microsoft.com/office/drawing/2014/main" id="{764D1B53-AB86-412E-A891-CE9EACC905A3}"/>
              </a:ext>
            </a:extLst>
          </p:cNvPr>
          <p:cNvCxnSpPr>
            <a:cxnSpLocks/>
          </p:cNvCxnSpPr>
          <p:nvPr/>
        </p:nvCxnSpPr>
        <p:spPr>
          <a:xfrm>
            <a:off x="3640438" y="1378224"/>
            <a:ext cx="45966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C64BAA6-97B0-4308-9DE0-1C8E35FBE522}"/>
              </a:ext>
            </a:extLst>
          </p:cNvPr>
          <p:cNvCxnSpPr/>
          <p:nvPr/>
        </p:nvCxnSpPr>
        <p:spPr>
          <a:xfrm>
            <a:off x="3790121" y="2362199"/>
            <a:ext cx="1272209"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606EC73-B664-42C0-BA01-F3C042F1E8D8}"/>
              </a:ext>
            </a:extLst>
          </p:cNvPr>
          <p:cNvSpPr/>
          <p:nvPr/>
        </p:nvSpPr>
        <p:spPr>
          <a:xfrm>
            <a:off x="0" y="3531646"/>
            <a:ext cx="12192000" cy="2585323"/>
          </a:xfrm>
          <a:prstGeom prst="rect">
            <a:avLst/>
          </a:prstGeom>
        </p:spPr>
        <p:txBody>
          <a:bodyPr wrap="square">
            <a:spAutoFit/>
          </a:bodyPr>
          <a:lstStyle/>
          <a:p>
            <a:r>
              <a:rPr lang="en-US" dirty="0"/>
              <a:t>Determining Size of a charge controller </a:t>
            </a:r>
          </a:p>
          <a:p>
            <a:pPr marL="285750" indent="-285750">
              <a:buFont typeface="Arial" panose="020B0604020202020204" pitchFamily="34" charset="0"/>
              <a:buChar char="•"/>
            </a:pPr>
            <a:r>
              <a:rPr lang="en-US" dirty="0"/>
              <a:t>Charge controllers are rated either in current input from the panel or current output to the loads </a:t>
            </a:r>
          </a:p>
          <a:p>
            <a:r>
              <a:rPr lang="en-US" dirty="0"/>
              <a:t> </a:t>
            </a:r>
          </a:p>
          <a:p>
            <a:pPr marL="285750" indent="-285750">
              <a:buFont typeface="Arial" panose="020B0604020202020204" pitchFamily="34" charset="0"/>
              <a:buChar char="•"/>
            </a:pPr>
            <a:r>
              <a:rPr lang="en-US" dirty="0"/>
              <a:t>The current output to the loads is calculated using the total load for example power (43 W) </a:t>
            </a:r>
          </a:p>
          <a:p>
            <a:r>
              <a:rPr lang="en-US" dirty="0"/>
              <a:t> </a:t>
            </a:r>
          </a:p>
          <a:p>
            <a:pPr marL="285750" indent="-285750">
              <a:buFont typeface="Arial" panose="020B0604020202020204" pitchFamily="34" charset="0"/>
              <a:buChar char="•"/>
            </a:pPr>
            <a:r>
              <a:rPr lang="en-US" dirty="0"/>
              <a:t>The correction factor of 1.25 is a safety factor for the charge controller to account for energy surpluses in the system </a:t>
            </a:r>
          </a:p>
          <a:p>
            <a:r>
              <a:rPr lang="en-US" dirty="0"/>
              <a:t> </a:t>
            </a:r>
          </a:p>
          <a:p>
            <a:pPr marL="285750" indent="-285750">
              <a:buFont typeface="Arial" panose="020B0604020202020204" pitchFamily="34" charset="0"/>
              <a:buChar char="•"/>
            </a:pPr>
            <a:r>
              <a:rPr lang="en-US" dirty="0"/>
              <a:t> IL ≈ (1.25 x  43 W)/VSYS =   53.75 W / 12 V  =  4.48 A (select from standard or available charge controller mainly select that one with a close higher rating) a 5 A charge controller is used </a:t>
            </a:r>
          </a:p>
        </p:txBody>
      </p:sp>
    </p:spTree>
    <p:extLst>
      <p:ext uri="{BB962C8B-B14F-4D97-AF65-F5344CB8AC3E}">
        <p14:creationId xmlns:p14="http://schemas.microsoft.com/office/powerpoint/2010/main" val="3592417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3BFC68-A966-475C-A034-39827054DDA1}"/>
              </a:ext>
            </a:extLst>
          </p:cNvPr>
          <p:cNvSpPr>
            <a:spLocks noGrp="1"/>
          </p:cNvSpPr>
          <p:nvPr>
            <p:ph idx="1"/>
          </p:nvPr>
        </p:nvSpPr>
        <p:spPr/>
        <p:txBody>
          <a:bodyPr>
            <a:normAutofit/>
          </a:bodyPr>
          <a:lstStyle/>
          <a:p>
            <a:pPr marL="0" indent="0">
              <a:buNone/>
            </a:pPr>
            <a:endParaRPr lang="en-US" sz="4000" dirty="0"/>
          </a:p>
        </p:txBody>
      </p:sp>
      <p:pic>
        <p:nvPicPr>
          <p:cNvPr id="5" name="Picture 4">
            <a:extLst>
              <a:ext uri="{FF2B5EF4-FFF2-40B4-BE49-F238E27FC236}">
                <a16:creationId xmlns:a16="http://schemas.microsoft.com/office/drawing/2014/main" id="{F03D28A8-527C-46FA-A224-F50EC5ED96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1999" cy="6858000"/>
          </a:xfrm>
          <a:prstGeom prst="rect">
            <a:avLst/>
          </a:prstGeom>
        </p:spPr>
      </p:pic>
    </p:spTree>
    <p:extLst>
      <p:ext uri="{BB962C8B-B14F-4D97-AF65-F5344CB8AC3E}">
        <p14:creationId xmlns:p14="http://schemas.microsoft.com/office/powerpoint/2010/main" val="39607854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C74DD-98E3-4A3A-9A86-A389FD8595C6}"/>
              </a:ext>
            </a:extLst>
          </p:cNvPr>
          <p:cNvSpPr>
            <a:spLocks noGrp="1"/>
          </p:cNvSpPr>
          <p:nvPr>
            <p:ph type="title"/>
          </p:nvPr>
        </p:nvSpPr>
        <p:spPr/>
        <p:txBody>
          <a:bodyPr/>
          <a:lstStyle/>
          <a:p>
            <a:r>
              <a:rPr lang="en-US" dirty="0"/>
              <a:t>INVERTER SIZING</a:t>
            </a:r>
          </a:p>
        </p:txBody>
      </p:sp>
      <p:sp>
        <p:nvSpPr>
          <p:cNvPr id="3" name="Content Placeholder 2">
            <a:extLst>
              <a:ext uri="{FF2B5EF4-FFF2-40B4-BE49-F238E27FC236}">
                <a16:creationId xmlns:a16="http://schemas.microsoft.com/office/drawing/2014/main" id="{042A52C3-2980-457E-9889-1D8386F7ADA2}"/>
              </a:ext>
            </a:extLst>
          </p:cNvPr>
          <p:cNvSpPr>
            <a:spLocks noGrp="1"/>
          </p:cNvSpPr>
          <p:nvPr>
            <p:ph idx="1"/>
          </p:nvPr>
        </p:nvSpPr>
        <p:spPr>
          <a:xfrm>
            <a:off x="1294362" y="1962724"/>
            <a:ext cx="9603275" cy="3450613"/>
          </a:xfrm>
        </p:spPr>
        <p:txBody>
          <a:bodyPr/>
          <a:lstStyle/>
          <a:p>
            <a:r>
              <a:rPr lang="en-US" dirty="0"/>
              <a:t>Inverter size  =Total power consumed by AC Loads*Safety Factor</a:t>
            </a:r>
          </a:p>
          <a:p>
            <a:pPr marL="0" indent="0">
              <a:buNone/>
            </a:pPr>
            <a:r>
              <a:rPr lang="en-US" dirty="0"/>
              <a:t>=110*1.5     =165w</a:t>
            </a:r>
          </a:p>
          <a:p>
            <a:pPr marL="0" indent="0">
              <a:buNone/>
            </a:pPr>
            <a:r>
              <a:rPr lang="en-US" dirty="0"/>
              <a:t>Safety Factor =1.5</a:t>
            </a:r>
          </a:p>
          <a:p>
            <a:pPr marL="0" indent="0">
              <a:buNone/>
            </a:pPr>
            <a:endParaRPr lang="en-US" dirty="0"/>
          </a:p>
        </p:txBody>
      </p:sp>
    </p:spTree>
    <p:extLst>
      <p:ext uri="{BB962C8B-B14F-4D97-AF65-F5344CB8AC3E}">
        <p14:creationId xmlns:p14="http://schemas.microsoft.com/office/powerpoint/2010/main" val="33120280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A604F-0930-4AFF-B072-8222297A16D6}"/>
              </a:ext>
            </a:extLst>
          </p:cNvPr>
          <p:cNvSpPr>
            <a:spLocks noGrp="1"/>
          </p:cNvSpPr>
          <p:nvPr>
            <p:ph type="title"/>
          </p:nvPr>
        </p:nvSpPr>
        <p:spPr>
          <a:xfrm>
            <a:off x="1451524" y="0"/>
            <a:ext cx="9603275" cy="410817"/>
          </a:xfrm>
        </p:spPr>
        <p:txBody>
          <a:bodyPr>
            <a:normAutofit fontScale="90000"/>
          </a:bodyPr>
          <a:lstStyle/>
          <a:p>
            <a:r>
              <a:rPr lang="en-US" dirty="0"/>
              <a:t>Solar system connection layout</a:t>
            </a:r>
          </a:p>
        </p:txBody>
      </p:sp>
      <p:pic>
        <p:nvPicPr>
          <p:cNvPr id="5" name="Content Placeholder 4">
            <a:extLst>
              <a:ext uri="{FF2B5EF4-FFF2-40B4-BE49-F238E27FC236}">
                <a16:creationId xmlns:a16="http://schemas.microsoft.com/office/drawing/2014/main" id="{704B0F4A-F6A8-4C7D-A7A7-37E3FB7430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410817"/>
            <a:ext cx="12192000" cy="6497920"/>
          </a:xfrm>
        </p:spPr>
      </p:pic>
    </p:spTree>
    <p:extLst>
      <p:ext uri="{BB962C8B-B14F-4D97-AF65-F5344CB8AC3E}">
        <p14:creationId xmlns:p14="http://schemas.microsoft.com/office/powerpoint/2010/main" val="41677391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E9238F-B3A5-4704-82E2-9B3CC0C2E415}"/>
              </a:ext>
            </a:extLst>
          </p:cNvPr>
          <p:cNvSpPr>
            <a:spLocks noGrp="1"/>
          </p:cNvSpPr>
          <p:nvPr>
            <p:ph idx="1"/>
          </p:nvPr>
        </p:nvSpPr>
        <p:spPr/>
        <p:txBody>
          <a:bodyPr>
            <a:normAutofit/>
          </a:bodyPr>
          <a:lstStyle/>
          <a:p>
            <a:pPr marL="0" indent="0">
              <a:buNone/>
            </a:pPr>
            <a:r>
              <a:rPr lang="en-US" sz="6000" dirty="0"/>
              <a:t>THANKS YOU SO MUCH</a:t>
            </a:r>
          </a:p>
        </p:txBody>
      </p:sp>
    </p:spTree>
    <p:extLst>
      <p:ext uri="{BB962C8B-B14F-4D97-AF65-F5344CB8AC3E}">
        <p14:creationId xmlns:p14="http://schemas.microsoft.com/office/powerpoint/2010/main" val="724673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3BE2E-2EC2-4D7A-83D6-283F9CF3F451}"/>
              </a:ext>
            </a:extLst>
          </p:cNvPr>
          <p:cNvSpPr>
            <a:spLocks noGrp="1"/>
          </p:cNvSpPr>
          <p:nvPr>
            <p:ph type="title"/>
          </p:nvPr>
        </p:nvSpPr>
        <p:spPr/>
        <p:txBody>
          <a:bodyPr/>
          <a:lstStyle/>
          <a:p>
            <a:r>
              <a:rPr lang="en-US" dirty="0"/>
              <a:t>Definitions</a:t>
            </a:r>
          </a:p>
        </p:txBody>
      </p:sp>
      <p:sp>
        <p:nvSpPr>
          <p:cNvPr id="3" name="Content Placeholder 2">
            <a:extLst>
              <a:ext uri="{FF2B5EF4-FFF2-40B4-BE49-F238E27FC236}">
                <a16:creationId xmlns:a16="http://schemas.microsoft.com/office/drawing/2014/main" id="{473E03AD-CBC6-4B01-9143-BBD0800730D0}"/>
              </a:ext>
            </a:extLst>
          </p:cNvPr>
          <p:cNvSpPr>
            <a:spLocks noGrp="1"/>
          </p:cNvSpPr>
          <p:nvPr>
            <p:ph idx="1"/>
          </p:nvPr>
        </p:nvSpPr>
        <p:spPr/>
        <p:txBody>
          <a:bodyPr/>
          <a:lstStyle/>
          <a:p>
            <a:r>
              <a:rPr lang="en-US" dirty="0"/>
              <a:t>Energy = the ability to accomplish work </a:t>
            </a:r>
          </a:p>
          <a:p>
            <a:pPr marL="0" indent="0">
              <a:buNone/>
            </a:pPr>
            <a:r>
              <a:rPr lang="en-US" dirty="0"/>
              <a:t>• Work is accomplished when objects are moved </a:t>
            </a:r>
          </a:p>
          <a:p>
            <a:pPr marL="0" indent="0">
              <a:buNone/>
            </a:pPr>
            <a:r>
              <a:rPr lang="en-US" dirty="0"/>
              <a:t>•Objects moved can be very small, e.g. molecules, atoms, electrons, or protons or they can be much larger objects. </a:t>
            </a:r>
          </a:p>
          <a:p>
            <a:pPr marL="0" indent="0">
              <a:buNone/>
            </a:pPr>
            <a:r>
              <a:rPr lang="en-US" dirty="0"/>
              <a:t>• When forces act on objects and perform work, energy is converted from one form to another (note the law of conservation of energy).</a:t>
            </a:r>
          </a:p>
        </p:txBody>
      </p:sp>
    </p:spTree>
    <p:extLst>
      <p:ext uri="{BB962C8B-B14F-4D97-AF65-F5344CB8AC3E}">
        <p14:creationId xmlns:p14="http://schemas.microsoft.com/office/powerpoint/2010/main" val="242338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F7F81-3C12-4BB1-A0A5-AAF69257BFF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7DC9182-5868-47B5-8219-F526C84613F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836465"/>
          </a:xfrm>
        </p:spPr>
      </p:pic>
    </p:spTree>
    <p:extLst>
      <p:ext uri="{BB962C8B-B14F-4D97-AF65-F5344CB8AC3E}">
        <p14:creationId xmlns:p14="http://schemas.microsoft.com/office/powerpoint/2010/main" val="3918718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9DAC7-3059-47B4-86A5-8B1029B7A3A9}"/>
              </a:ext>
            </a:extLst>
          </p:cNvPr>
          <p:cNvSpPr>
            <a:spLocks noGrp="1"/>
          </p:cNvSpPr>
          <p:nvPr>
            <p:ph type="title"/>
          </p:nvPr>
        </p:nvSpPr>
        <p:spPr/>
        <p:txBody>
          <a:bodyPr/>
          <a:lstStyle/>
          <a:p>
            <a:r>
              <a:rPr lang="en-US" dirty="0"/>
              <a:t>Forms of Energy</a:t>
            </a:r>
          </a:p>
        </p:txBody>
      </p:sp>
      <p:sp>
        <p:nvSpPr>
          <p:cNvPr id="3" name="Content Placeholder 2">
            <a:extLst>
              <a:ext uri="{FF2B5EF4-FFF2-40B4-BE49-F238E27FC236}">
                <a16:creationId xmlns:a16="http://schemas.microsoft.com/office/drawing/2014/main" id="{778A91FB-6758-413E-8703-20C10D1A17C3}"/>
              </a:ext>
            </a:extLst>
          </p:cNvPr>
          <p:cNvSpPr>
            <a:spLocks noGrp="1"/>
          </p:cNvSpPr>
          <p:nvPr>
            <p:ph idx="1"/>
          </p:nvPr>
        </p:nvSpPr>
        <p:spPr/>
        <p:txBody>
          <a:bodyPr/>
          <a:lstStyle/>
          <a:p>
            <a:r>
              <a:rPr lang="en-US" dirty="0"/>
              <a:t>Mechanical Energy of Motion </a:t>
            </a:r>
          </a:p>
          <a:p>
            <a:r>
              <a:rPr lang="en-US" dirty="0"/>
              <a:t> Gravitational Potential Energy</a:t>
            </a:r>
          </a:p>
          <a:p>
            <a:r>
              <a:rPr lang="en-US" dirty="0"/>
              <a:t> Thermal Energy - Sound Energy </a:t>
            </a:r>
          </a:p>
          <a:p>
            <a:r>
              <a:rPr lang="en-US" dirty="0"/>
              <a:t> Light energy  - Electrical Energy </a:t>
            </a:r>
          </a:p>
          <a:p>
            <a:r>
              <a:rPr lang="en-US" dirty="0"/>
              <a:t> Magnetic Energy - Radiant Energy </a:t>
            </a:r>
          </a:p>
          <a:p>
            <a:r>
              <a:rPr lang="en-US" dirty="0"/>
              <a:t> Strain Potential Energy </a:t>
            </a:r>
          </a:p>
          <a:p>
            <a:r>
              <a:rPr lang="en-US" dirty="0"/>
              <a:t>Chemical Potential Energy</a:t>
            </a:r>
          </a:p>
        </p:txBody>
      </p:sp>
      <p:pic>
        <p:nvPicPr>
          <p:cNvPr id="5" name="Picture 4">
            <a:extLst>
              <a:ext uri="{FF2B5EF4-FFF2-40B4-BE49-F238E27FC236}">
                <a16:creationId xmlns:a16="http://schemas.microsoft.com/office/drawing/2014/main" id="{77C44105-2EB5-49C0-98F1-EE127EB86F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3878" y="1853754"/>
            <a:ext cx="6838122" cy="4199727"/>
          </a:xfrm>
          <a:prstGeom prst="rect">
            <a:avLst/>
          </a:prstGeom>
        </p:spPr>
      </p:pic>
    </p:spTree>
    <p:extLst>
      <p:ext uri="{BB962C8B-B14F-4D97-AF65-F5344CB8AC3E}">
        <p14:creationId xmlns:p14="http://schemas.microsoft.com/office/powerpoint/2010/main" val="2007919546"/>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TM10001114[[fn=Gallery]]</Template>
  <TotalTime>2867</TotalTime>
  <Words>3885</Words>
  <Application>Microsoft Office PowerPoint</Application>
  <PresentationFormat>Widescreen</PresentationFormat>
  <Paragraphs>336</Paragraphs>
  <Slides>62</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62</vt:i4>
      </vt:variant>
    </vt:vector>
  </HeadingPairs>
  <TitlesOfParts>
    <vt:vector size="67" baseType="lpstr">
      <vt:lpstr>Arial</vt:lpstr>
      <vt:lpstr>Gill Sans MT</vt:lpstr>
      <vt:lpstr>Times New Roman</vt:lpstr>
      <vt:lpstr>Wingdings</vt:lpstr>
      <vt:lpstr>Gallery</vt:lpstr>
      <vt:lpstr>Off grid Solar system</vt:lpstr>
      <vt:lpstr>PowerPoint Presentation</vt:lpstr>
      <vt:lpstr>PowerPoint Presentation</vt:lpstr>
      <vt:lpstr>Battery Operated System for            Community Outreach</vt:lpstr>
      <vt:lpstr>PowerPoint Presentation</vt:lpstr>
      <vt:lpstr>PowerPoint Presentation</vt:lpstr>
      <vt:lpstr>Definitions</vt:lpstr>
      <vt:lpstr>PowerPoint Presentation</vt:lpstr>
      <vt:lpstr>Forms of Energy</vt:lpstr>
      <vt:lpstr>Energy Resources</vt:lpstr>
      <vt:lpstr>Energy and Development</vt:lpstr>
      <vt:lpstr>Renewable Energy Sources</vt:lpstr>
      <vt:lpstr>PowerPoint Presentation</vt:lpstr>
      <vt:lpstr>PowerPoint Presentation</vt:lpstr>
      <vt:lpstr>Solar Thermal Applications</vt:lpstr>
      <vt:lpstr>PowerPoint Presentation</vt:lpstr>
      <vt:lpstr>PowerPoint Presentation</vt:lpstr>
      <vt:lpstr>PowerPoint Presentation</vt:lpstr>
      <vt:lpstr>WHY SOLAR POWER</vt:lpstr>
      <vt:lpstr>PowerPoint Presentation</vt:lpstr>
      <vt:lpstr>PowerPoint Presentation</vt:lpstr>
      <vt:lpstr>PowerPoint Presentation</vt:lpstr>
      <vt:lpstr>monocrystalline solar panels, silicon is formed into bars and cut into wafers. These types of panels are called “monocrystalline” to indicate that the silicon used is single-crystal silicon. Because the cell is composed of a single crystal, the electrons that generate a flow of electricity have more room to move. As a result, monocrystalline panels are more efficient than their polycrystalline counterparts.</vt:lpstr>
      <vt:lpstr>PowerPoint Presentation</vt:lpstr>
      <vt:lpstr>PowerPoint Presentation</vt:lpstr>
      <vt:lpstr>PowerPoint Presentation</vt:lpstr>
      <vt:lpstr>Solar Insolation</vt:lpstr>
      <vt:lpstr>PowerPoint Presentation</vt:lpstr>
      <vt:lpstr>PowerPoint Presentation</vt:lpstr>
      <vt:lpstr>PowerPoint Presentation</vt:lpstr>
      <vt:lpstr>Charging and Discharging of  Battery </vt:lpstr>
      <vt:lpstr>BATTRY Capacity </vt:lpstr>
      <vt:lpstr>Cycle Depth </vt:lpstr>
      <vt:lpstr>Charging efficiency</vt:lpstr>
      <vt:lpstr>Over-charging</vt:lpstr>
      <vt:lpstr>Self-discharge </vt:lpstr>
      <vt:lpstr>Charge Controller</vt:lpstr>
      <vt:lpstr>PowerPoint Presentation</vt:lpstr>
      <vt:lpstr>Features of a Charge Controller</vt:lpstr>
      <vt:lpstr>Inverters </vt:lpstr>
      <vt:lpstr>Types of Inverters </vt:lpstr>
      <vt:lpstr>Sizing components of a solar system </vt:lpstr>
      <vt:lpstr>Evaluation table for direct current(dc) load</vt:lpstr>
      <vt:lpstr>PowerPoint Presentation</vt:lpstr>
      <vt:lpstr>Sizing components of a solar syste</vt:lpstr>
      <vt:lpstr>Loads </vt:lpstr>
      <vt:lpstr>Determination of daily average Load</vt:lpstr>
      <vt:lpstr>Estimating the Load </vt:lpstr>
      <vt:lpstr>System Sizing </vt:lpstr>
      <vt:lpstr>System Voltage </vt:lpstr>
      <vt:lpstr>Calculating the proper panel size</vt:lpstr>
      <vt:lpstr>Evaluation of ENERGY NEED</vt:lpstr>
      <vt:lpstr>Finding the number of Panels needed </vt:lpstr>
      <vt:lpstr>Battery Size </vt:lpstr>
      <vt:lpstr>Summary of Battery size calculation </vt:lpstr>
      <vt:lpstr>Controller Size </vt:lpstr>
      <vt:lpstr>Solar system sizing</vt:lpstr>
      <vt:lpstr>Battery sizing</vt:lpstr>
      <vt:lpstr>Charge controller sizing</vt:lpstr>
      <vt:lpstr>INVERTER SIZING</vt:lpstr>
      <vt:lpstr>Solar system connection layout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solomon</dc:creator>
  <cp:lastModifiedBy>solomon</cp:lastModifiedBy>
  <cp:revision>45</cp:revision>
  <dcterms:created xsi:type="dcterms:W3CDTF">2019-10-26T21:21:55Z</dcterms:created>
  <dcterms:modified xsi:type="dcterms:W3CDTF">2019-10-30T15:40:53Z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10859585</vt:lpwstr>
  </property>
  <property fmtid="{D5CDD505-2E9C-101B-9397-08002B2CF9AE}" name="NXPowerLiteSettings" pid="3">
    <vt:lpwstr>C7000400038000</vt:lpwstr>
  </property>
  <property fmtid="{D5CDD505-2E9C-101B-9397-08002B2CF9AE}" name="NXPowerLiteVersion" pid="4">
    <vt:lpwstr>S8.2.3</vt:lpwstr>
  </property>
</Properties>
</file>