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16" r:id="rId2"/>
    <p:sldId id="627" r:id="rId3"/>
    <p:sldId id="629" r:id="rId4"/>
    <p:sldId id="628" r:id="rId5"/>
    <p:sldId id="609" r:id="rId6"/>
    <p:sldId id="612" r:id="rId7"/>
    <p:sldId id="621" r:id="rId8"/>
    <p:sldId id="588" r:id="rId9"/>
    <p:sldId id="602" r:id="rId10"/>
    <p:sldId id="603" r:id="rId11"/>
    <p:sldId id="604" r:id="rId12"/>
    <p:sldId id="630" r:id="rId13"/>
    <p:sldId id="631" r:id="rId14"/>
    <p:sldId id="622" r:id="rId15"/>
    <p:sldId id="623" r:id="rId16"/>
    <p:sldId id="532" r:id="rId17"/>
  </p:sldIdLst>
  <p:sldSz cx="9144000" cy="6858000" type="screen4x3"/>
  <p:notesSz cx="6950075" cy="9236075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7F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9" autoAdjust="0"/>
    <p:restoredTop sz="99110" autoAdjust="0"/>
  </p:normalViewPr>
  <p:slideViewPr>
    <p:cSldViewPr>
      <p:cViewPr varScale="1">
        <p:scale>
          <a:sx n="115" d="100"/>
          <a:sy n="115" d="100"/>
        </p:scale>
        <p:origin x="1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A5DF2-B18E-448D-A5F0-929F37260442}" type="doc">
      <dgm:prSet loTypeId="urn:microsoft.com/office/officeart/2005/8/layout/hList7" loCatId="list" qsTypeId="urn:microsoft.com/office/officeart/2005/8/quickstyle/simple4" qsCatId="simple" csTypeId="urn:microsoft.com/office/officeart/2005/8/colors/accent3_3" csCatId="accent3" phldr="1"/>
      <dgm:spPr/>
    </dgm:pt>
    <dgm:pt modelId="{669C8C9C-7F19-4865-9146-5FB3C971B4CE}">
      <dgm:prSet phldrT="[Text]" custT="1"/>
      <dgm:spPr/>
      <dgm:t>
        <a:bodyPr/>
        <a:lstStyle/>
        <a:p>
          <a:r>
            <a:rPr lang="en-US" sz="1600" b="1"/>
            <a:t>Innovative Technology, Quality Product and Service</a:t>
          </a:r>
          <a:r>
            <a:rPr lang="en-US" sz="1600"/>
            <a:t>: Customer Focused, Market Oriented</a:t>
          </a:r>
          <a:r>
            <a:rPr lang="en-US" sz="1800"/>
            <a:t>. </a:t>
          </a:r>
          <a:endParaRPr lang="en-US" sz="1800" dirty="0"/>
        </a:p>
      </dgm:t>
    </dgm:pt>
    <dgm:pt modelId="{954D42A2-63C1-4A50-BC21-1D38A7AFEDF5}" type="parTrans" cxnId="{6065DA42-51BE-41B1-A125-1F9CA7B2C723}">
      <dgm:prSet/>
      <dgm:spPr/>
      <dgm:t>
        <a:bodyPr/>
        <a:lstStyle/>
        <a:p>
          <a:endParaRPr lang="en-US"/>
        </a:p>
      </dgm:t>
    </dgm:pt>
    <dgm:pt modelId="{E155B828-2A2A-4F40-A3F4-40C1461C0336}" type="sibTrans" cxnId="{6065DA42-51BE-41B1-A125-1F9CA7B2C723}">
      <dgm:prSet/>
      <dgm:spPr/>
      <dgm:t>
        <a:bodyPr/>
        <a:lstStyle/>
        <a:p>
          <a:endParaRPr lang="en-US"/>
        </a:p>
      </dgm:t>
    </dgm:pt>
    <dgm:pt modelId="{A69B4E49-2556-4206-9C27-A52106113EC2}">
      <dgm:prSet phldrT="[Text]" custT="1"/>
      <dgm:spPr/>
      <dgm:t>
        <a:bodyPr/>
        <a:lstStyle/>
        <a:p>
          <a:r>
            <a:rPr lang="en-US" sz="1600" b="1" dirty="0"/>
            <a:t>Sustainable Growth for Long-term:</a:t>
          </a:r>
        </a:p>
        <a:p>
          <a:r>
            <a:rPr lang="en-US" sz="2000" dirty="0"/>
            <a:t>Build Local Economy </a:t>
          </a:r>
        </a:p>
      </dgm:t>
    </dgm:pt>
    <dgm:pt modelId="{D7C4B05E-97A0-414E-BFEF-66014E2DF585}" type="parTrans" cxnId="{10C2D33C-B544-4975-AF6E-1974232F6795}">
      <dgm:prSet/>
      <dgm:spPr/>
      <dgm:t>
        <a:bodyPr/>
        <a:lstStyle/>
        <a:p>
          <a:endParaRPr lang="en-US"/>
        </a:p>
      </dgm:t>
    </dgm:pt>
    <dgm:pt modelId="{A9E35443-3E15-45B9-A9D7-208103B9919A}" type="sibTrans" cxnId="{10C2D33C-B544-4975-AF6E-1974232F6795}">
      <dgm:prSet/>
      <dgm:spPr/>
      <dgm:t>
        <a:bodyPr/>
        <a:lstStyle/>
        <a:p>
          <a:endParaRPr lang="en-US"/>
        </a:p>
      </dgm:t>
    </dgm:pt>
    <dgm:pt modelId="{FBEB2A3B-A7DE-4EBC-8E3F-AC0FF3B0691B}">
      <dgm:prSet phldrT="[Text]" custT="1"/>
      <dgm:spPr/>
      <dgm:t>
        <a:bodyPr/>
        <a:lstStyle/>
        <a:p>
          <a:r>
            <a:rPr lang="en-US" sz="1600" b="1"/>
            <a:t>Good Governance</a:t>
          </a:r>
          <a:r>
            <a:rPr lang="en-US" sz="2000"/>
            <a:t>:</a:t>
          </a:r>
        </a:p>
        <a:p>
          <a:r>
            <a:rPr lang="en-US" sz="1800"/>
            <a:t>Efficiency, Transparency, Integrity </a:t>
          </a:r>
          <a:endParaRPr lang="en-US" sz="1800" dirty="0"/>
        </a:p>
      </dgm:t>
    </dgm:pt>
    <dgm:pt modelId="{7272BFC3-EABC-4FDB-9EEE-E7B1A6FCF195}" type="parTrans" cxnId="{8F84DD58-8C9F-48BC-AEC9-D915E8403608}">
      <dgm:prSet/>
      <dgm:spPr/>
      <dgm:t>
        <a:bodyPr/>
        <a:lstStyle/>
        <a:p>
          <a:endParaRPr lang="en-US"/>
        </a:p>
      </dgm:t>
    </dgm:pt>
    <dgm:pt modelId="{62883C2F-C042-48E5-8343-49AD90D1A720}" type="sibTrans" cxnId="{8F84DD58-8C9F-48BC-AEC9-D915E8403608}">
      <dgm:prSet/>
      <dgm:spPr/>
      <dgm:t>
        <a:bodyPr/>
        <a:lstStyle/>
        <a:p>
          <a:endParaRPr lang="en-US"/>
        </a:p>
      </dgm:t>
    </dgm:pt>
    <dgm:pt modelId="{3C223A5A-4AEB-498D-A638-F0014A2ACA4A}">
      <dgm:prSet phldrT="[Text]" custT="1"/>
      <dgm:spPr/>
      <dgm:t>
        <a:bodyPr/>
        <a:lstStyle/>
        <a:p>
          <a:r>
            <a:rPr lang="en-US" sz="2000" b="1"/>
            <a:t>Care for: </a:t>
          </a:r>
        </a:p>
        <a:p>
          <a:r>
            <a:rPr lang="en-US" sz="2000"/>
            <a:t>People and environment </a:t>
          </a:r>
          <a:endParaRPr lang="en-US" sz="2400" dirty="0"/>
        </a:p>
      </dgm:t>
    </dgm:pt>
    <dgm:pt modelId="{7B512748-BA3B-4758-A32F-7BD178B88601}" type="parTrans" cxnId="{C60CCF39-060F-45DD-96B8-28444D0D086A}">
      <dgm:prSet/>
      <dgm:spPr/>
      <dgm:t>
        <a:bodyPr/>
        <a:lstStyle/>
        <a:p>
          <a:endParaRPr lang="en-US"/>
        </a:p>
      </dgm:t>
    </dgm:pt>
    <dgm:pt modelId="{EC96A73D-BFD6-4DE0-BA3A-C962D5222A9B}" type="sibTrans" cxnId="{C60CCF39-060F-45DD-96B8-28444D0D086A}">
      <dgm:prSet/>
      <dgm:spPr/>
      <dgm:t>
        <a:bodyPr/>
        <a:lstStyle/>
        <a:p>
          <a:endParaRPr lang="en-US"/>
        </a:p>
      </dgm:t>
    </dgm:pt>
    <dgm:pt modelId="{805EA5AB-D4A8-47D0-AD79-12B7C4DB8D49}" type="pres">
      <dgm:prSet presAssocID="{B22A5DF2-B18E-448D-A5F0-929F37260442}" presName="Name0" presStyleCnt="0">
        <dgm:presLayoutVars>
          <dgm:dir/>
          <dgm:resizeHandles val="exact"/>
        </dgm:presLayoutVars>
      </dgm:prSet>
      <dgm:spPr/>
    </dgm:pt>
    <dgm:pt modelId="{00621782-61F9-4CCA-BC90-81FB5E1915F5}" type="pres">
      <dgm:prSet presAssocID="{B22A5DF2-B18E-448D-A5F0-929F37260442}" presName="fgShape" presStyleLbl="fgShp" presStyleIdx="0" presStyleCnt="1"/>
      <dgm:spPr/>
    </dgm:pt>
    <dgm:pt modelId="{E1EF56AD-E088-40F7-A851-FBEC8C4271E1}" type="pres">
      <dgm:prSet presAssocID="{B22A5DF2-B18E-448D-A5F0-929F37260442}" presName="linComp" presStyleCnt="0"/>
      <dgm:spPr/>
    </dgm:pt>
    <dgm:pt modelId="{EAC33545-2A3A-49D6-B90F-2E66D614618E}" type="pres">
      <dgm:prSet presAssocID="{669C8C9C-7F19-4865-9146-5FB3C971B4CE}" presName="compNode" presStyleCnt="0"/>
      <dgm:spPr/>
    </dgm:pt>
    <dgm:pt modelId="{6C9D1969-01A3-4EF9-BDE7-A99A751C4640}" type="pres">
      <dgm:prSet presAssocID="{669C8C9C-7F19-4865-9146-5FB3C971B4CE}" presName="bkgdShape" presStyleLbl="node1" presStyleIdx="0" presStyleCnt="4" custLinFactNeighborY="-1684"/>
      <dgm:spPr/>
    </dgm:pt>
    <dgm:pt modelId="{A7F174CF-C822-4AF5-8C06-49B7C24D7AFA}" type="pres">
      <dgm:prSet presAssocID="{669C8C9C-7F19-4865-9146-5FB3C971B4CE}" presName="nodeTx" presStyleLbl="node1" presStyleIdx="0" presStyleCnt="4">
        <dgm:presLayoutVars>
          <dgm:bulletEnabled val="1"/>
        </dgm:presLayoutVars>
      </dgm:prSet>
      <dgm:spPr/>
    </dgm:pt>
    <dgm:pt modelId="{88AC4090-9ACD-471B-92CA-0E6E96E6F338}" type="pres">
      <dgm:prSet presAssocID="{669C8C9C-7F19-4865-9146-5FB3C971B4CE}" presName="invisiNode" presStyleLbl="node1" presStyleIdx="0" presStyleCnt="4"/>
      <dgm:spPr/>
    </dgm:pt>
    <dgm:pt modelId="{5154FD1E-C7A5-456E-9036-8D52EEEEEB3D}" type="pres">
      <dgm:prSet presAssocID="{669C8C9C-7F19-4865-9146-5FB3C971B4CE}" presName="imagNode" presStyleLbl="fgImgPlace1" presStyleIdx="0" presStyleCnt="4" custScaleY="7631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D399141-2D6D-40BC-A56E-490530773398}" type="pres">
      <dgm:prSet presAssocID="{E155B828-2A2A-4F40-A3F4-40C1461C0336}" presName="sibTrans" presStyleLbl="sibTrans2D1" presStyleIdx="0" presStyleCnt="0"/>
      <dgm:spPr/>
    </dgm:pt>
    <dgm:pt modelId="{999D3659-D1DD-4C08-BA50-D28A162E93D2}" type="pres">
      <dgm:prSet presAssocID="{A69B4E49-2556-4206-9C27-A52106113EC2}" presName="compNode" presStyleCnt="0"/>
      <dgm:spPr/>
    </dgm:pt>
    <dgm:pt modelId="{C4AFBFB7-D2E4-45E4-91AD-DC07F42043CB}" type="pres">
      <dgm:prSet presAssocID="{A69B4E49-2556-4206-9C27-A52106113EC2}" presName="bkgdShape" presStyleLbl="node1" presStyleIdx="1" presStyleCnt="4"/>
      <dgm:spPr/>
    </dgm:pt>
    <dgm:pt modelId="{B7C101FA-1967-402D-99DF-879CA900E93C}" type="pres">
      <dgm:prSet presAssocID="{A69B4E49-2556-4206-9C27-A52106113EC2}" presName="nodeTx" presStyleLbl="node1" presStyleIdx="1" presStyleCnt="4">
        <dgm:presLayoutVars>
          <dgm:bulletEnabled val="1"/>
        </dgm:presLayoutVars>
      </dgm:prSet>
      <dgm:spPr/>
    </dgm:pt>
    <dgm:pt modelId="{08AD80E6-B470-4D09-98DA-3D1645DF9D9D}" type="pres">
      <dgm:prSet presAssocID="{A69B4E49-2556-4206-9C27-A52106113EC2}" presName="invisiNode" presStyleLbl="node1" presStyleIdx="1" presStyleCnt="4"/>
      <dgm:spPr/>
    </dgm:pt>
    <dgm:pt modelId="{662CFF21-1B8F-4BF0-87D4-600E5736354F}" type="pres">
      <dgm:prSet presAssocID="{A69B4E49-2556-4206-9C27-A52106113EC2}" presName="imagNode" presStyleLbl="fgImgPlace1" presStyleIdx="1" presStyleCnt="4" custScaleX="122150" custScaleY="7281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E9816941-B311-406E-A5B9-F405D4C160B7}" type="pres">
      <dgm:prSet presAssocID="{A9E35443-3E15-45B9-A9D7-208103B9919A}" presName="sibTrans" presStyleLbl="sibTrans2D1" presStyleIdx="0" presStyleCnt="0"/>
      <dgm:spPr/>
    </dgm:pt>
    <dgm:pt modelId="{7FAF7714-6DC8-4C32-8BF7-7A15CB38790C}" type="pres">
      <dgm:prSet presAssocID="{FBEB2A3B-A7DE-4EBC-8E3F-AC0FF3B0691B}" presName="compNode" presStyleCnt="0"/>
      <dgm:spPr/>
    </dgm:pt>
    <dgm:pt modelId="{BD5202AF-FE29-4A41-8721-19C0BFB709B9}" type="pres">
      <dgm:prSet presAssocID="{FBEB2A3B-A7DE-4EBC-8E3F-AC0FF3B0691B}" presName="bkgdShape" presStyleLbl="node1" presStyleIdx="2" presStyleCnt="4"/>
      <dgm:spPr/>
    </dgm:pt>
    <dgm:pt modelId="{7D009C64-589D-4141-AB0A-88E394B09953}" type="pres">
      <dgm:prSet presAssocID="{FBEB2A3B-A7DE-4EBC-8E3F-AC0FF3B0691B}" presName="nodeTx" presStyleLbl="node1" presStyleIdx="2" presStyleCnt="4">
        <dgm:presLayoutVars>
          <dgm:bulletEnabled val="1"/>
        </dgm:presLayoutVars>
      </dgm:prSet>
      <dgm:spPr/>
    </dgm:pt>
    <dgm:pt modelId="{824D9872-935F-4C88-957B-74BA42F01C74}" type="pres">
      <dgm:prSet presAssocID="{FBEB2A3B-A7DE-4EBC-8E3F-AC0FF3B0691B}" presName="invisiNode" presStyleLbl="node1" presStyleIdx="2" presStyleCnt="4"/>
      <dgm:spPr/>
    </dgm:pt>
    <dgm:pt modelId="{63C74E1C-9CDB-41B7-B006-55EBCAD9A871}" type="pres">
      <dgm:prSet presAssocID="{FBEB2A3B-A7DE-4EBC-8E3F-AC0FF3B0691B}" presName="imagNode" presStyleLbl="fgImgPlace1" presStyleIdx="2" presStyleCnt="4" custScaleX="120197" custScaleY="7470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</dgm:pt>
    <dgm:pt modelId="{BCD0E0D9-5844-408C-BE15-2D97B4692089}" type="pres">
      <dgm:prSet presAssocID="{62883C2F-C042-48E5-8343-49AD90D1A720}" presName="sibTrans" presStyleLbl="sibTrans2D1" presStyleIdx="0" presStyleCnt="0"/>
      <dgm:spPr/>
    </dgm:pt>
    <dgm:pt modelId="{1A521536-863D-449E-AC16-9FCB538B2282}" type="pres">
      <dgm:prSet presAssocID="{3C223A5A-4AEB-498D-A638-F0014A2ACA4A}" presName="compNode" presStyleCnt="0"/>
      <dgm:spPr/>
    </dgm:pt>
    <dgm:pt modelId="{60440320-9ECC-4F49-B2E1-EE1FB98F9BA9}" type="pres">
      <dgm:prSet presAssocID="{3C223A5A-4AEB-498D-A638-F0014A2ACA4A}" presName="bkgdShape" presStyleLbl="node1" presStyleIdx="3" presStyleCnt="4"/>
      <dgm:spPr/>
    </dgm:pt>
    <dgm:pt modelId="{5E49513F-9839-4DCB-9348-A65722025119}" type="pres">
      <dgm:prSet presAssocID="{3C223A5A-4AEB-498D-A638-F0014A2ACA4A}" presName="nodeTx" presStyleLbl="node1" presStyleIdx="3" presStyleCnt="4">
        <dgm:presLayoutVars>
          <dgm:bulletEnabled val="1"/>
        </dgm:presLayoutVars>
      </dgm:prSet>
      <dgm:spPr/>
    </dgm:pt>
    <dgm:pt modelId="{D62A0C96-DB67-4CE4-92F6-AF175D820022}" type="pres">
      <dgm:prSet presAssocID="{3C223A5A-4AEB-498D-A638-F0014A2ACA4A}" presName="invisiNode" presStyleLbl="node1" presStyleIdx="3" presStyleCnt="4"/>
      <dgm:spPr/>
    </dgm:pt>
    <dgm:pt modelId="{D736C0DA-17D3-48A9-A7E6-3CDC221B632E}" type="pres">
      <dgm:prSet presAssocID="{3C223A5A-4AEB-498D-A638-F0014A2ACA4A}" presName="imagNode" presStyleLbl="fgImgPlace1" presStyleIdx="3" presStyleCnt="4" custScaleY="7631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359A730E-3FFA-47FF-AA25-77C72863254A}" type="presOf" srcId="{62883C2F-C042-48E5-8343-49AD90D1A720}" destId="{BCD0E0D9-5844-408C-BE15-2D97B4692089}" srcOrd="0" destOrd="0" presId="urn:microsoft.com/office/officeart/2005/8/layout/hList7"/>
    <dgm:cxn modelId="{0E44E111-9960-4D9A-AC6E-2B13A2BF68D3}" type="presOf" srcId="{669C8C9C-7F19-4865-9146-5FB3C971B4CE}" destId="{6C9D1969-01A3-4EF9-BDE7-A99A751C4640}" srcOrd="0" destOrd="0" presId="urn:microsoft.com/office/officeart/2005/8/layout/hList7"/>
    <dgm:cxn modelId="{C60CCF39-060F-45DD-96B8-28444D0D086A}" srcId="{B22A5DF2-B18E-448D-A5F0-929F37260442}" destId="{3C223A5A-4AEB-498D-A638-F0014A2ACA4A}" srcOrd="3" destOrd="0" parTransId="{7B512748-BA3B-4758-A32F-7BD178B88601}" sibTransId="{EC96A73D-BFD6-4DE0-BA3A-C962D5222A9B}"/>
    <dgm:cxn modelId="{10C2D33C-B544-4975-AF6E-1974232F6795}" srcId="{B22A5DF2-B18E-448D-A5F0-929F37260442}" destId="{A69B4E49-2556-4206-9C27-A52106113EC2}" srcOrd="1" destOrd="0" parTransId="{D7C4B05E-97A0-414E-BFEF-66014E2DF585}" sibTransId="{A9E35443-3E15-45B9-A9D7-208103B9919A}"/>
    <dgm:cxn modelId="{6065DA42-51BE-41B1-A125-1F9CA7B2C723}" srcId="{B22A5DF2-B18E-448D-A5F0-929F37260442}" destId="{669C8C9C-7F19-4865-9146-5FB3C971B4CE}" srcOrd="0" destOrd="0" parTransId="{954D42A2-63C1-4A50-BC21-1D38A7AFEDF5}" sibTransId="{E155B828-2A2A-4F40-A3F4-40C1461C0336}"/>
    <dgm:cxn modelId="{4041DB44-2FF5-489D-89F5-BCF99081EBAA}" type="presOf" srcId="{FBEB2A3B-A7DE-4EBC-8E3F-AC0FF3B0691B}" destId="{BD5202AF-FE29-4A41-8721-19C0BFB709B9}" srcOrd="0" destOrd="0" presId="urn:microsoft.com/office/officeart/2005/8/layout/hList7"/>
    <dgm:cxn modelId="{8F84DD58-8C9F-48BC-AEC9-D915E8403608}" srcId="{B22A5DF2-B18E-448D-A5F0-929F37260442}" destId="{FBEB2A3B-A7DE-4EBC-8E3F-AC0FF3B0691B}" srcOrd="2" destOrd="0" parTransId="{7272BFC3-EABC-4FDB-9EEE-E7B1A6FCF195}" sibTransId="{62883C2F-C042-48E5-8343-49AD90D1A720}"/>
    <dgm:cxn modelId="{5C2E0A63-6073-4003-B212-7A330621E69A}" type="presOf" srcId="{B22A5DF2-B18E-448D-A5F0-929F37260442}" destId="{805EA5AB-D4A8-47D0-AD79-12B7C4DB8D49}" srcOrd="0" destOrd="0" presId="urn:microsoft.com/office/officeart/2005/8/layout/hList7"/>
    <dgm:cxn modelId="{AF212B6B-F167-4F3F-A743-A9EE00137A4F}" type="presOf" srcId="{FBEB2A3B-A7DE-4EBC-8E3F-AC0FF3B0691B}" destId="{7D009C64-589D-4141-AB0A-88E394B09953}" srcOrd="1" destOrd="0" presId="urn:microsoft.com/office/officeart/2005/8/layout/hList7"/>
    <dgm:cxn modelId="{2C7C2E80-E46D-46CB-BE5C-03583D169A99}" type="presOf" srcId="{E155B828-2A2A-4F40-A3F4-40C1461C0336}" destId="{ED399141-2D6D-40BC-A56E-490530773398}" srcOrd="0" destOrd="0" presId="urn:microsoft.com/office/officeart/2005/8/layout/hList7"/>
    <dgm:cxn modelId="{A8A83985-231A-4020-A31E-D6F5A2D818D0}" type="presOf" srcId="{A69B4E49-2556-4206-9C27-A52106113EC2}" destId="{B7C101FA-1967-402D-99DF-879CA900E93C}" srcOrd="1" destOrd="0" presId="urn:microsoft.com/office/officeart/2005/8/layout/hList7"/>
    <dgm:cxn modelId="{8A8ABA98-E05D-4BEA-BD7A-2B9F7E5A14EE}" type="presOf" srcId="{A69B4E49-2556-4206-9C27-A52106113EC2}" destId="{C4AFBFB7-D2E4-45E4-91AD-DC07F42043CB}" srcOrd="0" destOrd="0" presId="urn:microsoft.com/office/officeart/2005/8/layout/hList7"/>
    <dgm:cxn modelId="{0C9A6CA6-7469-44F7-B20E-0A58ED25F773}" type="presOf" srcId="{3C223A5A-4AEB-498D-A638-F0014A2ACA4A}" destId="{60440320-9ECC-4F49-B2E1-EE1FB98F9BA9}" srcOrd="0" destOrd="0" presId="urn:microsoft.com/office/officeart/2005/8/layout/hList7"/>
    <dgm:cxn modelId="{D0B153A7-F34F-48BC-B36A-90EFFBF68F38}" type="presOf" srcId="{3C223A5A-4AEB-498D-A638-F0014A2ACA4A}" destId="{5E49513F-9839-4DCB-9348-A65722025119}" srcOrd="1" destOrd="0" presId="urn:microsoft.com/office/officeart/2005/8/layout/hList7"/>
    <dgm:cxn modelId="{E19CCCAE-3FA8-462D-A871-DC07C132980E}" type="presOf" srcId="{A9E35443-3E15-45B9-A9D7-208103B9919A}" destId="{E9816941-B311-406E-A5B9-F405D4C160B7}" srcOrd="0" destOrd="0" presId="urn:microsoft.com/office/officeart/2005/8/layout/hList7"/>
    <dgm:cxn modelId="{5FB910EF-6505-49FE-A380-F826A693B0B0}" type="presOf" srcId="{669C8C9C-7F19-4865-9146-5FB3C971B4CE}" destId="{A7F174CF-C822-4AF5-8C06-49B7C24D7AFA}" srcOrd="1" destOrd="0" presId="urn:microsoft.com/office/officeart/2005/8/layout/hList7"/>
    <dgm:cxn modelId="{A2EA20D4-D429-45E1-A6BE-BB7F971DF91D}" type="presParOf" srcId="{805EA5AB-D4A8-47D0-AD79-12B7C4DB8D49}" destId="{00621782-61F9-4CCA-BC90-81FB5E1915F5}" srcOrd="0" destOrd="0" presId="urn:microsoft.com/office/officeart/2005/8/layout/hList7"/>
    <dgm:cxn modelId="{1D680ED4-8B96-49A6-8B76-A99DCAADE657}" type="presParOf" srcId="{805EA5AB-D4A8-47D0-AD79-12B7C4DB8D49}" destId="{E1EF56AD-E088-40F7-A851-FBEC8C4271E1}" srcOrd="1" destOrd="0" presId="urn:microsoft.com/office/officeart/2005/8/layout/hList7"/>
    <dgm:cxn modelId="{2CC7E14D-4D06-43D0-B943-65E56F422AA3}" type="presParOf" srcId="{E1EF56AD-E088-40F7-A851-FBEC8C4271E1}" destId="{EAC33545-2A3A-49D6-B90F-2E66D614618E}" srcOrd="0" destOrd="0" presId="urn:microsoft.com/office/officeart/2005/8/layout/hList7"/>
    <dgm:cxn modelId="{8FA8B0C2-549E-4C89-9983-46FBF2D36192}" type="presParOf" srcId="{EAC33545-2A3A-49D6-B90F-2E66D614618E}" destId="{6C9D1969-01A3-4EF9-BDE7-A99A751C4640}" srcOrd="0" destOrd="0" presId="urn:microsoft.com/office/officeart/2005/8/layout/hList7"/>
    <dgm:cxn modelId="{5E728926-B567-4765-9767-23CE8C39374B}" type="presParOf" srcId="{EAC33545-2A3A-49D6-B90F-2E66D614618E}" destId="{A7F174CF-C822-4AF5-8C06-49B7C24D7AFA}" srcOrd="1" destOrd="0" presId="urn:microsoft.com/office/officeart/2005/8/layout/hList7"/>
    <dgm:cxn modelId="{83E0CAC1-C2E0-4320-A990-0849DF364912}" type="presParOf" srcId="{EAC33545-2A3A-49D6-B90F-2E66D614618E}" destId="{88AC4090-9ACD-471B-92CA-0E6E96E6F338}" srcOrd="2" destOrd="0" presId="urn:microsoft.com/office/officeart/2005/8/layout/hList7"/>
    <dgm:cxn modelId="{E738AAE8-60AB-45E3-A400-CC2222BA0E6C}" type="presParOf" srcId="{EAC33545-2A3A-49D6-B90F-2E66D614618E}" destId="{5154FD1E-C7A5-456E-9036-8D52EEEEEB3D}" srcOrd="3" destOrd="0" presId="urn:microsoft.com/office/officeart/2005/8/layout/hList7"/>
    <dgm:cxn modelId="{9F74E6EC-FF4E-4211-BAC3-8DD8E4BB6A03}" type="presParOf" srcId="{E1EF56AD-E088-40F7-A851-FBEC8C4271E1}" destId="{ED399141-2D6D-40BC-A56E-490530773398}" srcOrd="1" destOrd="0" presId="urn:microsoft.com/office/officeart/2005/8/layout/hList7"/>
    <dgm:cxn modelId="{FC1944EB-F54A-42E5-851B-5FAD83E96A92}" type="presParOf" srcId="{E1EF56AD-E088-40F7-A851-FBEC8C4271E1}" destId="{999D3659-D1DD-4C08-BA50-D28A162E93D2}" srcOrd="2" destOrd="0" presId="urn:microsoft.com/office/officeart/2005/8/layout/hList7"/>
    <dgm:cxn modelId="{73F65D10-22F5-4BBB-BE0D-50FF5A20246C}" type="presParOf" srcId="{999D3659-D1DD-4C08-BA50-D28A162E93D2}" destId="{C4AFBFB7-D2E4-45E4-91AD-DC07F42043CB}" srcOrd="0" destOrd="0" presId="urn:microsoft.com/office/officeart/2005/8/layout/hList7"/>
    <dgm:cxn modelId="{2531CFD8-FA76-4705-84CD-0A3FA338B8A5}" type="presParOf" srcId="{999D3659-D1DD-4C08-BA50-D28A162E93D2}" destId="{B7C101FA-1967-402D-99DF-879CA900E93C}" srcOrd="1" destOrd="0" presId="urn:microsoft.com/office/officeart/2005/8/layout/hList7"/>
    <dgm:cxn modelId="{3D34F3C3-5613-497D-8EF5-51F3E9D7D380}" type="presParOf" srcId="{999D3659-D1DD-4C08-BA50-D28A162E93D2}" destId="{08AD80E6-B470-4D09-98DA-3D1645DF9D9D}" srcOrd="2" destOrd="0" presId="urn:microsoft.com/office/officeart/2005/8/layout/hList7"/>
    <dgm:cxn modelId="{7BEC36B2-669F-4E96-B8B7-B850C3937905}" type="presParOf" srcId="{999D3659-D1DD-4C08-BA50-D28A162E93D2}" destId="{662CFF21-1B8F-4BF0-87D4-600E5736354F}" srcOrd="3" destOrd="0" presId="urn:microsoft.com/office/officeart/2005/8/layout/hList7"/>
    <dgm:cxn modelId="{55B4BE9B-7470-4DBB-992B-742DF9E8A2F7}" type="presParOf" srcId="{E1EF56AD-E088-40F7-A851-FBEC8C4271E1}" destId="{E9816941-B311-406E-A5B9-F405D4C160B7}" srcOrd="3" destOrd="0" presId="urn:microsoft.com/office/officeart/2005/8/layout/hList7"/>
    <dgm:cxn modelId="{23790AC7-3A06-4579-A718-B61B417F1A94}" type="presParOf" srcId="{E1EF56AD-E088-40F7-A851-FBEC8C4271E1}" destId="{7FAF7714-6DC8-4C32-8BF7-7A15CB38790C}" srcOrd="4" destOrd="0" presId="urn:microsoft.com/office/officeart/2005/8/layout/hList7"/>
    <dgm:cxn modelId="{17AB7BB1-8E75-4036-8EDF-5084FE5A8C97}" type="presParOf" srcId="{7FAF7714-6DC8-4C32-8BF7-7A15CB38790C}" destId="{BD5202AF-FE29-4A41-8721-19C0BFB709B9}" srcOrd="0" destOrd="0" presId="urn:microsoft.com/office/officeart/2005/8/layout/hList7"/>
    <dgm:cxn modelId="{D68CE4BC-A19E-4D09-8BAC-691BCC6EB27C}" type="presParOf" srcId="{7FAF7714-6DC8-4C32-8BF7-7A15CB38790C}" destId="{7D009C64-589D-4141-AB0A-88E394B09953}" srcOrd="1" destOrd="0" presId="urn:microsoft.com/office/officeart/2005/8/layout/hList7"/>
    <dgm:cxn modelId="{D69F9166-4CC6-4C48-A400-FCE817942955}" type="presParOf" srcId="{7FAF7714-6DC8-4C32-8BF7-7A15CB38790C}" destId="{824D9872-935F-4C88-957B-74BA42F01C74}" srcOrd="2" destOrd="0" presId="urn:microsoft.com/office/officeart/2005/8/layout/hList7"/>
    <dgm:cxn modelId="{113395B3-6C17-4C88-B420-FF2673E34998}" type="presParOf" srcId="{7FAF7714-6DC8-4C32-8BF7-7A15CB38790C}" destId="{63C74E1C-9CDB-41B7-B006-55EBCAD9A871}" srcOrd="3" destOrd="0" presId="urn:microsoft.com/office/officeart/2005/8/layout/hList7"/>
    <dgm:cxn modelId="{406AF0EE-41B4-442F-8AE7-BB4319C283F4}" type="presParOf" srcId="{E1EF56AD-E088-40F7-A851-FBEC8C4271E1}" destId="{BCD0E0D9-5844-408C-BE15-2D97B4692089}" srcOrd="5" destOrd="0" presId="urn:microsoft.com/office/officeart/2005/8/layout/hList7"/>
    <dgm:cxn modelId="{ABBA0F7B-6803-402D-886B-CEA245DC2FE3}" type="presParOf" srcId="{E1EF56AD-E088-40F7-A851-FBEC8C4271E1}" destId="{1A521536-863D-449E-AC16-9FCB538B2282}" srcOrd="6" destOrd="0" presId="urn:microsoft.com/office/officeart/2005/8/layout/hList7"/>
    <dgm:cxn modelId="{30A20E87-D00E-4E06-93B8-A52BC8652367}" type="presParOf" srcId="{1A521536-863D-449E-AC16-9FCB538B2282}" destId="{60440320-9ECC-4F49-B2E1-EE1FB98F9BA9}" srcOrd="0" destOrd="0" presId="urn:microsoft.com/office/officeart/2005/8/layout/hList7"/>
    <dgm:cxn modelId="{29C39EB2-5CBD-46C8-8077-7FB4C0808A58}" type="presParOf" srcId="{1A521536-863D-449E-AC16-9FCB538B2282}" destId="{5E49513F-9839-4DCB-9348-A65722025119}" srcOrd="1" destOrd="0" presId="urn:microsoft.com/office/officeart/2005/8/layout/hList7"/>
    <dgm:cxn modelId="{D96017D2-8D14-4526-8E9B-91C540702270}" type="presParOf" srcId="{1A521536-863D-449E-AC16-9FCB538B2282}" destId="{D62A0C96-DB67-4CE4-92F6-AF175D820022}" srcOrd="2" destOrd="0" presId="urn:microsoft.com/office/officeart/2005/8/layout/hList7"/>
    <dgm:cxn modelId="{F6BAF376-50C7-4B81-A74B-F35A3170A8C8}" type="presParOf" srcId="{1A521536-863D-449E-AC16-9FCB538B2282}" destId="{D736C0DA-17D3-48A9-A7E6-3CDC221B63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D1969-01A3-4EF9-BDE7-A99A751C4640}">
      <dsp:nvSpPr>
        <dsp:cNvPr id="0" name=""/>
        <dsp:cNvSpPr/>
      </dsp:nvSpPr>
      <dsp:spPr>
        <a:xfrm>
          <a:off x="1918" y="0"/>
          <a:ext cx="2011188" cy="4343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Innovative Technology, Quality Product and Service</a:t>
          </a:r>
          <a:r>
            <a:rPr lang="en-US" sz="1600" kern="1200"/>
            <a:t>: Customer Focused, Market Oriented</a:t>
          </a:r>
          <a:r>
            <a:rPr lang="en-US" sz="1800" kern="1200"/>
            <a:t>. </a:t>
          </a:r>
          <a:endParaRPr lang="en-US" sz="1800" kern="1200" dirty="0"/>
        </a:p>
      </dsp:txBody>
      <dsp:txXfrm>
        <a:off x="1918" y="1737360"/>
        <a:ext cx="2011188" cy="1737360"/>
      </dsp:txXfrm>
    </dsp:sp>
    <dsp:sp modelId="{5154FD1E-C7A5-456E-9036-8D52EEEEEB3D}">
      <dsp:nvSpPr>
        <dsp:cNvPr id="0" name=""/>
        <dsp:cNvSpPr/>
      </dsp:nvSpPr>
      <dsp:spPr>
        <a:xfrm>
          <a:off x="284337" y="431902"/>
          <a:ext cx="1446352" cy="11037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AFBFB7-D2E4-45E4-91AD-DC07F42043CB}">
      <dsp:nvSpPr>
        <dsp:cNvPr id="0" name=""/>
        <dsp:cNvSpPr/>
      </dsp:nvSpPr>
      <dsp:spPr>
        <a:xfrm>
          <a:off x="2073443" y="0"/>
          <a:ext cx="2011188" cy="4343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72969"/>
                <a:satOff val="-477"/>
                <a:lumOff val="818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72969"/>
                <a:satOff val="-477"/>
                <a:lumOff val="818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72969"/>
                <a:satOff val="-477"/>
                <a:lumOff val="8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Sustainable Growth for Long-term: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Build Local Economy </a:t>
          </a:r>
        </a:p>
      </dsp:txBody>
      <dsp:txXfrm>
        <a:off x="2073443" y="1737360"/>
        <a:ext cx="2011188" cy="1737360"/>
      </dsp:txXfrm>
    </dsp:sp>
    <dsp:sp modelId="{662CFF21-1B8F-4BF0-87D4-600E5736354F}">
      <dsp:nvSpPr>
        <dsp:cNvPr id="0" name=""/>
        <dsp:cNvSpPr/>
      </dsp:nvSpPr>
      <dsp:spPr>
        <a:xfrm>
          <a:off x="2195678" y="457199"/>
          <a:ext cx="1766719" cy="105316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5202AF-FE29-4A41-8721-19C0BFB709B9}">
      <dsp:nvSpPr>
        <dsp:cNvPr id="0" name=""/>
        <dsp:cNvSpPr/>
      </dsp:nvSpPr>
      <dsp:spPr>
        <a:xfrm>
          <a:off x="4144967" y="0"/>
          <a:ext cx="2011188" cy="4343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145938"/>
                <a:satOff val="-954"/>
                <a:lumOff val="1636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45938"/>
                <a:satOff val="-954"/>
                <a:lumOff val="1636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45938"/>
                <a:satOff val="-954"/>
                <a:lumOff val="163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Good Governance</a:t>
          </a:r>
          <a:r>
            <a:rPr lang="en-US" sz="2000" kern="120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Efficiency, Transparency, Integrity </a:t>
          </a:r>
          <a:endParaRPr lang="en-US" sz="1800" kern="1200" dirty="0"/>
        </a:p>
      </dsp:txBody>
      <dsp:txXfrm>
        <a:off x="4144967" y="1737360"/>
        <a:ext cx="2011188" cy="1737360"/>
      </dsp:txXfrm>
    </dsp:sp>
    <dsp:sp modelId="{63C74E1C-9CDB-41B7-B006-55EBCAD9A871}">
      <dsp:nvSpPr>
        <dsp:cNvPr id="0" name=""/>
        <dsp:cNvSpPr/>
      </dsp:nvSpPr>
      <dsp:spPr>
        <a:xfrm>
          <a:off x="4281326" y="443560"/>
          <a:ext cx="1738471" cy="10804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440320-9ECC-4F49-B2E1-EE1FB98F9BA9}">
      <dsp:nvSpPr>
        <dsp:cNvPr id="0" name=""/>
        <dsp:cNvSpPr/>
      </dsp:nvSpPr>
      <dsp:spPr>
        <a:xfrm>
          <a:off x="6216492" y="0"/>
          <a:ext cx="2011188" cy="4343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7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Care for: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People and environment </a:t>
          </a:r>
          <a:endParaRPr lang="en-US" sz="2400" kern="1200" dirty="0"/>
        </a:p>
      </dsp:txBody>
      <dsp:txXfrm>
        <a:off x="6216492" y="1737360"/>
        <a:ext cx="2011188" cy="1737360"/>
      </dsp:txXfrm>
    </dsp:sp>
    <dsp:sp modelId="{D736C0DA-17D3-48A9-A7E6-3CDC221B632E}">
      <dsp:nvSpPr>
        <dsp:cNvPr id="0" name=""/>
        <dsp:cNvSpPr/>
      </dsp:nvSpPr>
      <dsp:spPr>
        <a:xfrm>
          <a:off x="6498910" y="431902"/>
          <a:ext cx="1446352" cy="110375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621782-61F9-4CCA-BC90-81FB5E1915F5}">
      <dsp:nvSpPr>
        <dsp:cNvPr id="0" name=""/>
        <dsp:cNvSpPr/>
      </dsp:nvSpPr>
      <dsp:spPr>
        <a:xfrm>
          <a:off x="329183" y="3474720"/>
          <a:ext cx="7571232" cy="651510"/>
        </a:xfrm>
        <a:prstGeom prst="left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41F017-86D9-450B-878D-579CF33CB37E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B301EB-5DA5-4500-964A-BCF79AE3C2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4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938170" y="8771908"/>
            <a:ext cx="3010352" cy="46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462" tIns="44231" rIns="88462" bIns="44231" anchor="b"/>
          <a:lstStyle/>
          <a:p>
            <a:pPr algn="r" defTabSz="970889"/>
            <a:fld id="{F9EB6ED8-20A9-4094-A3CA-C657D4987DF7}" type="slidenum">
              <a:rPr lang="en-US" sz="1100">
                <a:latin typeface="Calibri" pitchFamily="34" charset="0"/>
              </a:rPr>
              <a:pPr algn="r" defTabSz="970889"/>
              <a:t>1</a:t>
            </a:fld>
            <a:endParaRPr lang="en-US" sz="1100" dirty="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3813" y="782638"/>
            <a:ext cx="4310062" cy="3232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262" y="4386671"/>
            <a:ext cx="5097551" cy="4153154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45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4D917-7D04-4941-A71F-46B4025C15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1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Social Impact: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120 employees in the Addis Ababa Factory (2017) / Additional 220 in Bahir Dar (2018)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Capacity building of local engineers </a:t>
            </a:r>
            <a:r>
              <a:rPr lang="mr-IN" sz="1200" dirty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international standards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Minimum distribution of electricity for non-paying users, allowing a flooring service even to the poorest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Branding Ethiopia as a high quality manufacturing hub for Africa (“Made in Ethiopia”)</a:t>
            </a:r>
          </a:p>
          <a:p>
            <a:pPr marL="285750" indent="-285750" algn="just">
              <a:buFont typeface="Arial" charset="0"/>
              <a:buChar char="•"/>
            </a:pP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just">
              <a:buFont typeface="Arial" charset="0"/>
              <a:buNone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Financial</a:t>
            </a:r>
            <a:r>
              <a:rPr lang="en-US" sz="1200" baseline="0" dirty="0">
                <a:latin typeface="Century Gothic" charset="0"/>
                <a:ea typeface="Century Gothic" charset="0"/>
                <a:cs typeface="Century Gothic" charset="0"/>
              </a:rPr>
              <a:t> Impact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Import substitution and large amount of foreign currency input for the Country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Increase in revenue collection while limiting tampering on water &amp; electrical meters</a:t>
            </a:r>
          </a:p>
          <a:p>
            <a:pPr marL="285750" indent="-285750" algn="just">
              <a:buFont typeface="Arial" charset="0"/>
              <a:buChar char="•"/>
            </a:pP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Environmental Impact: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Smart metering is the solution to: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Technical losses (transformer and wiring) and Commercial losses (billing, tampering, revenue collection) in electrical meters, amounting to 29% (Ethiopia) to 50% in Sub-S. Africa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Distribution (leakages) amounting to 45% in water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301EB-5DA5-4500-964A-BCF79AE3C2D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7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Product focus on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smart meters &amp; network equipment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while services focus is on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installation, commissioning, after sales services, operations and maintenance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In-house technology development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digital meters (entry level meters)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1-phase &amp; 3-phases smart electrical meters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Smart water meters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Ultrasonic Based Robust/Reliable Design (for Harsh Environment 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Accuracy improved by 40 folds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Two way communication – data transmission every hour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Extremely low flow, Leakage, reverse flow, tampering detection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Contamination detection “</a:t>
            </a:r>
            <a:r>
              <a:rPr lang="en-US" sz="1600" i="1" dirty="0">
                <a:solidFill>
                  <a:srgbClr val="FF0000"/>
                </a:solidFill>
              </a:rPr>
              <a:t>NEW</a:t>
            </a:r>
            <a:r>
              <a:rPr lang="en-US" sz="1600" i="1" dirty="0"/>
              <a:t>” patent pending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grid monitoring and data management tools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Secured and reliable data transmission (encrypted)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8 different tampering detection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15 programmable features including demand </a:t>
            </a:r>
            <a:r>
              <a:rPr lang="en-US" sz="1400" dirty="0" err="1"/>
              <a:t>mgmt</a:t>
            </a: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Protection and safety feature beyond standards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Flexible communication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Power quality monitoring and control “</a:t>
            </a:r>
            <a:r>
              <a:rPr lang="en-US" sz="1400" dirty="0">
                <a:solidFill>
                  <a:srgbClr val="FF0000"/>
                </a:solidFill>
              </a:rPr>
              <a:t>NEW</a:t>
            </a:r>
            <a:r>
              <a:rPr lang="en-US" sz="1400" dirty="0"/>
              <a:t>”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Integrated technologies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wireless aggregation of data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optional automated billing and payment system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dVentus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can provide end-to-end solutions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including technology and services for distribution, grid management and maintenance at competitive price.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301EB-5DA5-4500-964A-BCF79AE3C2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Product focus on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smart meters &amp; network equipment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while services focus is on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installation, commissioning, after sales services, operations and maintenance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In-house technology development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digital meters (entry level meters)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1-phase &amp; 3-phases smart electrical meters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Smart water meters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Ultrasonic Based Robust/Reliable Design (for Harsh Environment 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Accuracy improved by 40 folds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Two way communication – data transmission every hour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Extremely low flow, Leakage, reverse flow, tampering detection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Contamination detection “</a:t>
            </a:r>
            <a:r>
              <a:rPr lang="en-US" sz="1600" i="1" dirty="0">
                <a:solidFill>
                  <a:srgbClr val="FF0000"/>
                </a:solidFill>
              </a:rPr>
              <a:t>NEW</a:t>
            </a:r>
            <a:r>
              <a:rPr lang="en-US" sz="1600" i="1" dirty="0"/>
              <a:t>” patent pending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grid monitoring and data management tools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Secured and reliable data transmission (encrypted)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8 different tampering detection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15 programmable features including demand </a:t>
            </a:r>
            <a:r>
              <a:rPr lang="en-US" sz="1400" dirty="0" err="1"/>
              <a:t>mgmt</a:t>
            </a: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Protection and safety feature beyond standards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Flexible communication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Power quality monitoring and control “</a:t>
            </a:r>
            <a:r>
              <a:rPr lang="en-US" sz="1400" dirty="0">
                <a:solidFill>
                  <a:srgbClr val="FF0000"/>
                </a:solidFill>
              </a:rPr>
              <a:t>NEW</a:t>
            </a:r>
            <a:r>
              <a:rPr lang="en-US" sz="1400" dirty="0"/>
              <a:t>”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Integrated technologies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wireless aggregation of data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optional automated billing and payment system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dVentus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can provide end-to-end solutions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including technology and services for distribution, grid management and maintenance at competitive price.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301EB-5DA5-4500-964A-BCF79AE3C2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0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Product focus on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smart meters &amp; network equipment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while services focus is on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installation, commissioning, after sales services, operations and maintenance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In-house technology development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digital meters (entry level meters)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1-phase &amp; 3-phases smart electrical meters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Smart water meters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Ultrasonic Based Robust/Reliable Design (for Harsh Environment 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Accuracy improved by 40 folds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Two way communication – data transmission every hour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Extremely low flow, Leakage, reverse flow, tampering detection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Contamination detection “</a:t>
            </a:r>
            <a:r>
              <a:rPr lang="en-US" sz="1600" i="1" dirty="0">
                <a:solidFill>
                  <a:srgbClr val="FF0000"/>
                </a:solidFill>
              </a:rPr>
              <a:t>NEW</a:t>
            </a:r>
            <a:r>
              <a:rPr lang="en-US" sz="1600" i="1" dirty="0"/>
              <a:t>” patent pending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grid monitoring and data management tools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Secured and reliable data transmission (encrypted)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8 different tampering detection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15 programmable features including demand </a:t>
            </a:r>
            <a:r>
              <a:rPr lang="en-US" sz="1400" dirty="0" err="1"/>
              <a:t>mgmt</a:t>
            </a: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Protection and safety feature beyond standards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Flexible communication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Power quality monitoring and control “</a:t>
            </a:r>
            <a:r>
              <a:rPr lang="en-US" sz="1400" dirty="0">
                <a:solidFill>
                  <a:srgbClr val="FF0000"/>
                </a:solidFill>
              </a:rPr>
              <a:t>NEW</a:t>
            </a:r>
            <a:r>
              <a:rPr lang="en-US" sz="1400" dirty="0"/>
              <a:t>”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Integrated technologies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wireless aggregation of data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optional automated billing and payment system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dVentus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can provide end-to-end solutions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including technology and services for distribution, grid management and maintenance at competitive price.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301EB-5DA5-4500-964A-BCF79AE3C2D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7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Product focus on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smart meters &amp; network equipment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while services focus is on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installation, commissioning, after sales services, operations and maintenance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In-house technology development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digital meters (entry level meters)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1-phase &amp; 3-phases smart electrical meters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Smart water meters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Ultrasonic Based Robust/Reliable Design (for Harsh Environment 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Accuracy improved by 40 folds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Two way communication – data transmission every hour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Extremely low flow, Leakage, reverse flow, tampering detection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Contamination detection “</a:t>
            </a:r>
            <a:r>
              <a:rPr lang="en-US" sz="1600" i="1" dirty="0">
                <a:solidFill>
                  <a:srgbClr val="FF0000"/>
                </a:solidFill>
              </a:rPr>
              <a:t>NEW</a:t>
            </a:r>
            <a:r>
              <a:rPr lang="en-US" sz="1600" i="1" dirty="0"/>
              <a:t>” patent pending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grid monitoring and data management tools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Secured and reliable data transmission (encrypted)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8 different tampering detection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15 programmable features including demand </a:t>
            </a:r>
            <a:r>
              <a:rPr lang="en-US" sz="1400" dirty="0" err="1"/>
              <a:t>mgmt</a:t>
            </a: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Protection and safety feature beyond standards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Flexible communication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Power quality monitoring and control “</a:t>
            </a:r>
            <a:r>
              <a:rPr lang="en-US" sz="1400" dirty="0">
                <a:solidFill>
                  <a:srgbClr val="FF0000"/>
                </a:solidFill>
              </a:rPr>
              <a:t>NEW</a:t>
            </a:r>
            <a:r>
              <a:rPr lang="en-US" sz="1400" dirty="0"/>
              <a:t>”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Integrated technologies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wireless aggregation of data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optional automated billing and payment system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dVentus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can provide end-to-end solutions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including technology and services for distribution, grid management and maintenance at competitive price.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301EB-5DA5-4500-964A-BCF79AE3C2D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1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Product focus on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smart meters &amp; network equipment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while services focus is on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installation, commissioning, after sales services, operations and maintenance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In-house technology development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digital meters (entry level meters)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1-phase &amp; 3-phases smart electrical meters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Smart water meters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Ultrasonic Based Robust/Reliable Design (for Harsh Environment 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Accuracy improved by 40 folds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Two way communication – data transmission every hour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Extremely low flow, Leakage, reverse flow, tampering detection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Contamination detection “</a:t>
            </a:r>
            <a:r>
              <a:rPr lang="en-US" sz="1600" i="1" dirty="0">
                <a:solidFill>
                  <a:srgbClr val="FF0000"/>
                </a:solidFill>
              </a:rPr>
              <a:t>NEW</a:t>
            </a:r>
            <a:r>
              <a:rPr lang="en-US" sz="1600" i="1" dirty="0"/>
              <a:t>” patent pending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grid monitoring and data management tools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Secured and reliable data transmission (encrypted)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8 different tampering detection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15 programmable features including demand </a:t>
            </a:r>
            <a:r>
              <a:rPr lang="en-US" sz="1400" dirty="0" err="1"/>
              <a:t>mgmt</a:t>
            </a: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Protection and safety feature beyond standards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Flexible communication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Power quality monitoring and control “</a:t>
            </a:r>
            <a:r>
              <a:rPr lang="en-US" sz="1400" dirty="0">
                <a:solidFill>
                  <a:srgbClr val="FF0000"/>
                </a:solidFill>
              </a:rPr>
              <a:t>NEW</a:t>
            </a:r>
            <a:r>
              <a:rPr lang="en-US" sz="1400" dirty="0"/>
              <a:t>”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Integrated technologies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wireless aggregation of data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optional automated billing and payment system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dVentus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can provide end-to-end solutions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including technology and services for distribution, grid management and maintenance at competitive price.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301EB-5DA5-4500-964A-BCF79AE3C2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9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Product focus on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smart meters &amp; network equipment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while services focus is on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installation, commissioning, after sales services, operations and maintenance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In-house technology development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digital meters (entry level meters)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1-phase &amp; 3-phases smart electrical meters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Smart water meters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Ultrasonic Based Robust/Reliable Design (for Harsh Environment 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Accuracy improved by 40 folds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Two way communication – data transmission every hour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Extremely low flow, Leakage, reverse flow, tampering detection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/>
              <a:t>Contamination detection “</a:t>
            </a:r>
            <a:r>
              <a:rPr lang="en-US" sz="1600" i="1" dirty="0">
                <a:solidFill>
                  <a:srgbClr val="FF0000"/>
                </a:solidFill>
              </a:rPr>
              <a:t>NEW</a:t>
            </a:r>
            <a:r>
              <a:rPr lang="en-US" sz="1600" i="1" dirty="0"/>
              <a:t>” patent pending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grid monitoring and data management tools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Secured and reliable data transmission (encrypted)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8 different tampering detection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15 programmable features including demand </a:t>
            </a:r>
            <a:r>
              <a:rPr lang="en-US" sz="1400" dirty="0" err="1"/>
              <a:t>mgmt</a:t>
            </a: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Protection and safety feature beyond standards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Flexible communication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Power quality monitoring and control “</a:t>
            </a:r>
            <a:r>
              <a:rPr lang="en-US" sz="1400" dirty="0">
                <a:solidFill>
                  <a:srgbClr val="FF0000"/>
                </a:solidFill>
              </a:rPr>
              <a:t>NEW</a:t>
            </a:r>
            <a:r>
              <a:rPr lang="en-US" sz="1400" dirty="0"/>
              <a:t>”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Integrated technologies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wireless aggregation of data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optional automated billing and payment system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dVentus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can provide end-to-end solutions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including technology and services for distribution, grid management and maintenance at competitive price.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301EB-5DA5-4500-964A-BCF79AE3C2D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2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651F-35F2-43A0-A6F7-E529CBDFF2BC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C2AC-4A2F-412B-ABA3-01317E82E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80EC-A51E-446F-8076-8B5DC5800A03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B0E7-5607-45BE-AFA4-AC1BDB748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B975B-FF7B-42D4-9A56-699F09D25C6E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4FC0-7E12-4DE2-9DCF-7DA1DB177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TK2007 Cov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95" y="2362200"/>
            <a:ext cx="5085213" cy="189480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41910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CLEAN ENERGY AND</a:t>
            </a:r>
            <a:r>
              <a:rPr lang="en-US" sz="2800" baseline="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SMART GRID</a:t>
            </a:r>
            <a:r>
              <a:rPr lang="en-US" sz="2800" baseline="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TECHNOLOGY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412" y="2277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>
                <a:solidFill>
                  <a:schemeClr val="tx1"/>
                </a:solidFill>
                <a:latin typeface="+mj-lt"/>
                <a:cs typeface="Myriad Arabic" pitchFamily="50" charset="-78"/>
              </a:rPr>
              <a:t>ISO 9001:2015</a:t>
            </a:r>
            <a:r>
              <a:rPr lang="en-US" sz="1200" b="0" baseline="0" dirty="0">
                <a:solidFill>
                  <a:schemeClr val="tx1"/>
                </a:solidFill>
                <a:latin typeface="+mj-lt"/>
                <a:cs typeface="Myriad Arabic" pitchFamily="50" charset="-78"/>
              </a:rPr>
              <a:t> CERTIFIED</a:t>
            </a:r>
            <a:endParaRPr lang="en-US" sz="1200" b="0" dirty="0">
              <a:solidFill>
                <a:schemeClr val="tx1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715000" y="6553202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solidFill>
                  <a:schemeClr val="tx1"/>
                </a:solidFill>
                <a:latin typeface="+mj-lt"/>
                <a:cs typeface="Myriad Arabic" pitchFamily="50" charset="-78"/>
              </a:rPr>
              <a:t>ADDIS ABABA,</a:t>
            </a:r>
            <a:r>
              <a:rPr lang="en-US" sz="1200" b="0" baseline="0" dirty="0">
                <a:solidFill>
                  <a:schemeClr val="tx1"/>
                </a:solidFill>
                <a:latin typeface="+mj-lt"/>
                <a:cs typeface="Myriad Arabic" pitchFamily="50" charset="-78"/>
              </a:rPr>
              <a:t> ETHIOPIA</a:t>
            </a:r>
            <a:endParaRPr lang="en-US" sz="1200" b="0" dirty="0">
              <a:solidFill>
                <a:schemeClr val="tx1"/>
              </a:solidFill>
              <a:latin typeface="+mj-lt"/>
              <a:cs typeface="Myriad Arabic" pitchFamily="50" charset="-78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2402" y="609601"/>
            <a:ext cx="8839199" cy="1634383"/>
            <a:chOff x="0" y="1261218"/>
            <a:chExt cx="9067799" cy="163438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2119"/>
              <a:ext cx="2286000" cy="1541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 descr="C:\Users\Beza\Documents\01_dVentus\15_Pictures\GMES\IMG_1052 (2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312119"/>
              <a:ext cx="2264646" cy="1541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Beza\Documents\01_dVentus\15_Pictures\Smart Meter Picture\pp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312119"/>
              <a:ext cx="2285999" cy="1541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C:\Users\Beza\Documents\01_dVentus\15_Pictures\Smart Meter Picture\ppt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312120"/>
              <a:ext cx="2285999" cy="1541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6781799" y="1261218"/>
              <a:ext cx="1" cy="1634382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282918" y="1312119"/>
              <a:ext cx="3082" cy="1583481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95800" y="1295400"/>
              <a:ext cx="0" cy="1558182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152402" y="1905001"/>
            <a:ext cx="8839199" cy="296963"/>
          </a:xfrm>
          <a:prstGeom prst="rect">
            <a:avLst/>
          </a:prstGeom>
          <a:solidFill>
            <a:schemeClr val="tx1">
              <a:alpha val="31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INNOVATION AND LOCALIZATION</a:t>
            </a:r>
          </a:p>
        </p:txBody>
      </p:sp>
    </p:spTree>
    <p:extLst>
      <p:ext uri="{BB962C8B-B14F-4D97-AF65-F5344CB8AC3E}">
        <p14:creationId xmlns:p14="http://schemas.microsoft.com/office/powerpoint/2010/main" val="172895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9D2D-7527-4146-910F-F10A8FFA2AA3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6BA4-4FB4-4CE4-9E9D-A727B906F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0042-E7BA-4FCA-A1B0-3006CE21547E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AF66-FCEE-4111-A092-41D924220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01BD-A6A3-4860-8482-28A3A8E9D5A4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9F76-E9DB-44A4-934F-F87367F4A6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C8DB-E2DD-4A14-BD3F-9AB7B7060B5C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8BD07-7207-4BEF-A435-F5AA0900D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7DD1-83D6-44E0-BC80-8BF685C511A0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52A1-9998-4E48-B258-833C69AC9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14EB-EC0B-4375-B575-9E8881962A1E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7A2F-45D9-43FE-A190-E2D40462D6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E629-DE2C-4C97-AF67-B273E492AFB3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BD874-024E-4055-AAAA-C94EEC6193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22759-F517-4AA0-9851-823EFACFCF6A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66E7-D7AB-48AE-B714-065570D2F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4156DF-7027-4B01-A726-ECE58E4C0B66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606295-5051-4F3B-9C8C-F871C5B87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tif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 hidden="1"/>
          <p:cNvGraphicFramePr>
            <a:graphicFrameLocks/>
          </p:cNvGraphicFramePr>
          <p:nvPr/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2200" y="5181600"/>
            <a:ext cx="41910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Innovation, Integrity, Quality</a:t>
            </a:r>
          </a:p>
        </p:txBody>
      </p:sp>
    </p:spTree>
    <p:extLst>
      <p:ext uri="{BB962C8B-B14F-4D97-AF65-F5344CB8AC3E}">
        <p14:creationId xmlns:p14="http://schemas.microsoft.com/office/powerpoint/2010/main" val="20644850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11"/>
          <a:stretch/>
        </p:blipFill>
        <p:spPr bwMode="auto">
          <a:xfrm>
            <a:off x="146530" y="1447799"/>
            <a:ext cx="8921270" cy="446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23877" y="2131284"/>
            <a:ext cx="3733800" cy="309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Segoe UI Light" pitchFamily="34" charset="0"/>
              </a:rPr>
              <a:t>Smart Water Meters: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Segoe UI" pitchFamily="34" charset="0"/>
                <a:ea typeface="Roboto" pitchFamily="2" charset="0"/>
                <a:cs typeface="Segoe UI" pitchFamily="34" charset="0"/>
              </a:rPr>
              <a:t>Ultrasonic Based Robust/Reliable Design (for Harsh Environment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Segoe UI" pitchFamily="34" charset="0"/>
                <a:ea typeface="Roboto" pitchFamily="2" charset="0"/>
                <a:cs typeface="Segoe UI" pitchFamily="34" charset="0"/>
              </a:rPr>
              <a:t>Accuracy improved by 40 folds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Segoe UI" pitchFamily="34" charset="0"/>
                <a:ea typeface="Roboto" pitchFamily="2" charset="0"/>
                <a:cs typeface="Segoe UI" pitchFamily="34" charset="0"/>
              </a:rPr>
              <a:t>Two way communication – data transmission every hour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Segoe UI" pitchFamily="34" charset="0"/>
                <a:ea typeface="Roboto" pitchFamily="2" charset="0"/>
                <a:cs typeface="Segoe UI" pitchFamily="34" charset="0"/>
              </a:rPr>
              <a:t>Extremely low flow, Leakage, reverse flow, tampering detection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Roboto" pitchFamily="2" charset="0"/>
                <a:cs typeface="Segoe UI" pitchFamily="34" charset="0"/>
              </a:rPr>
              <a:t>Contamination detection “NEW” patent pending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Segoe UI Light" pitchFamily="34" charset="0"/>
              <a:ea typeface="Roboto" pitchFamily="2" charset="0"/>
              <a:cs typeface="Segoe UI Light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0" y="8880"/>
            <a:ext cx="9171039" cy="875775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2800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Water Smart Meters</a:t>
            </a:r>
            <a:endParaRPr lang="en-US" sz="1400" dirty="0">
              <a:ln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benezer Yohannes\Desktop\PRESENTATION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813375"/>
            <a:ext cx="917198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7508" y="1664825"/>
            <a:ext cx="4343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Segoe UI Light" pitchFamily="34" charset="0"/>
              </a:rPr>
              <a:t>Smart Data Concentrator Unit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Segoe UI" pitchFamily="34" charset="0"/>
                <a:ea typeface="Roboto" pitchFamily="2" charset="0"/>
                <a:cs typeface="Segoe UI" pitchFamily="34" charset="0"/>
              </a:rPr>
              <a:t>Secured and reliable data transmission (encrypted)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Segoe UI" pitchFamily="34" charset="0"/>
                <a:ea typeface="Roboto" pitchFamily="2" charset="0"/>
                <a:cs typeface="Segoe UI" pitchFamily="34" charset="0"/>
              </a:rPr>
              <a:t>Smart Meter Data Integration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Segoe UI" pitchFamily="34" charset="0"/>
                <a:ea typeface="Roboto" pitchFamily="2" charset="0"/>
                <a:cs typeface="Segoe UI" pitchFamily="34" charset="0"/>
              </a:rPr>
              <a:t>Meter data and LV measurements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Segoe UI" pitchFamily="34" charset="0"/>
                <a:ea typeface="Roboto" pitchFamily="2" charset="0"/>
                <a:cs typeface="Segoe UI" pitchFamily="34" charset="0"/>
              </a:rPr>
              <a:t>Enables decisions on grid optimization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Segoe UI" pitchFamily="34" charset="0"/>
                <a:ea typeface="Roboto" pitchFamily="2" charset="0"/>
                <a:cs typeface="Segoe UI" pitchFamily="34" charset="0"/>
              </a:rPr>
              <a:t>Energy Balancing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Segoe UI" pitchFamily="34" charset="0"/>
                <a:ea typeface="Roboto" pitchFamily="2" charset="0"/>
                <a:cs typeface="Segoe UI" pitchFamily="34" charset="0"/>
              </a:rPr>
              <a:t>Backend Integration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0" y="8880"/>
            <a:ext cx="9171039" cy="875775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2800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Network Smart Data Concentrator</a:t>
            </a:r>
            <a:endParaRPr lang="en-US" sz="1400" dirty="0">
              <a:ln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0" y="1295400"/>
            <a:ext cx="8502087" cy="4495800"/>
          </a:xfrm>
        </p:spPr>
      </p:pic>
      <p:sp>
        <p:nvSpPr>
          <p:cNvPr id="5" name="Round Diagonal Corner Rectangle 4"/>
          <p:cNvSpPr/>
          <p:nvPr/>
        </p:nvSpPr>
        <p:spPr>
          <a:xfrm>
            <a:off x="1954" y="0"/>
            <a:ext cx="9142046" cy="1066800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2800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dVentus Smart Electric Distribution Network System – end to end solution</a:t>
            </a:r>
            <a:endParaRPr lang="en-US" sz="1400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04902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BCE373-9D1C-46FD-B064-0063532F8FC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13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" t="8642" r="702" b="-8642"/>
          <a:stretch/>
        </p:blipFill>
        <p:spPr bwMode="auto">
          <a:xfrm>
            <a:off x="-34318" y="990600"/>
            <a:ext cx="915590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954" y="0"/>
            <a:ext cx="9142046" cy="875775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2800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dVentus Smart Water Metering System – end to end system solution</a:t>
            </a:r>
            <a:endParaRPr lang="en-US" sz="1400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37049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7921" y="2769702"/>
            <a:ext cx="1873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Smart Water Meter</a:t>
            </a:r>
          </a:p>
        </p:txBody>
      </p:sp>
      <p:pic>
        <p:nvPicPr>
          <p:cNvPr id="1028" name="Picture 4" descr="C:\Users\Abenezer Yohannes\Desktop\PRESENTATION\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933"/>
            <a:ext cx="9136899" cy="51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0" y="8880"/>
            <a:ext cx="9171039" cy="875775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2800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Meter Data Expert System</a:t>
            </a:r>
            <a:endParaRPr lang="en-US" sz="1400" dirty="0">
              <a:ln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872374"/>
              </p:ext>
            </p:extLst>
          </p:nvPr>
        </p:nvGraphicFramePr>
        <p:xfrm>
          <a:off x="-381000" y="3576566"/>
          <a:ext cx="4260807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0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>
                            <a:outerShdw dist="50800" sx="1000" sy="1000" algn="ctr" rotWithShape="0">
                              <a:srgbClr val="000000"/>
                            </a:outerShdw>
                            <a:reflection endPos="0" dist="50800" dir="5400000" sy="-100000" algn="bl" rotWithShape="0"/>
                          </a:effectLst>
                        </a:rPr>
                        <a:t>Smart system integration 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>
                          <a:outerShdw dist="50800" sx="1000" sy="1000" algn="ctr" rotWithShape="0">
                            <a:srgbClr val="000000"/>
                          </a:outerShdw>
                          <a:reflection endPos="0" dist="50800" dir="5400000" sy="-100000" algn="bl" rotWithShape="0"/>
                        </a:effectLst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>
                            <a:outerShdw dist="50800" sx="1000" sy="1000" algn="ctr" rotWithShape="0">
                              <a:srgbClr val="000000"/>
                            </a:outerShdw>
                            <a:reflection endPos="0" dist="50800" dir="5400000" sy="-100000" algn="bl" rotWithShape="0"/>
                          </a:effectLst>
                        </a:rPr>
                        <a:t>Consumption</a:t>
                      </a:r>
                      <a:r>
                        <a:rPr lang="en-US" sz="1600" b="0" baseline="0" dirty="0">
                          <a:solidFill>
                            <a:sysClr val="windowText" lastClr="000000"/>
                          </a:solidFill>
                          <a:effectLst>
                            <a:outerShdw dist="50800" sx="1000" sy="1000" algn="ctr" rotWithShape="0">
                              <a:srgbClr val="000000"/>
                            </a:outerShdw>
                            <a:reflection endPos="0" dist="50800" dir="5400000" sy="-100000" algn="bl" rotWithShape="0"/>
                          </a:effectLst>
                        </a:rPr>
                        <a:t> profile </a:t>
                      </a: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baseline="0" dirty="0">
                          <a:solidFill>
                            <a:sysClr val="windowText" lastClr="000000"/>
                          </a:solidFill>
                          <a:effectLst>
                            <a:outerShdw dist="50800" sx="1000" sy="1000" algn="ctr" rotWithShape="0">
                              <a:srgbClr val="000000"/>
                            </a:outerShdw>
                            <a:reflection endPos="0" dist="50800" dir="5400000" sy="-100000" algn="bl" rotWithShape="0"/>
                          </a:effectLst>
                        </a:rPr>
                        <a:t>Pattern identification and analysis 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>
                          <a:outerShdw dist="50800" sx="1000" sy="1000" algn="ctr" rotWithShape="0">
                            <a:srgbClr val="000000"/>
                          </a:outerShdw>
                          <a:reflection endPos="0" dist="50800" dir="5400000" sy="-100000" algn="bl" rotWithShape="0"/>
                        </a:effectLst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>
                            <a:outerShdw dist="50800" sx="1000" sy="1000" algn="ctr" rotWithShape="0">
                              <a:srgbClr val="000000"/>
                            </a:outerShdw>
                            <a:reflection endPos="0" dist="50800" dir="5400000" sy="-100000" algn="bl" rotWithShape="0"/>
                          </a:effectLst>
                        </a:rPr>
                        <a:t>Usage and event subscription 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>
                          <a:outerShdw dist="50800" sx="1000" sy="1000" algn="ctr" rotWithShape="0">
                            <a:srgbClr val="000000"/>
                          </a:outerShdw>
                          <a:reflection endPos="0" dist="50800" dir="5400000" sy="-100000" algn="bl" rotWithShape="0"/>
                        </a:effectLst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>
                            <a:outerShdw dist="50800" sx="1000" sy="1000" algn="ctr" rotWithShape="0">
                              <a:srgbClr val="000000"/>
                            </a:outerShdw>
                            <a:reflection endPos="0" dist="50800" dir="5400000" sy="-100000" algn="bl" rotWithShape="0"/>
                          </a:effectLst>
                        </a:rPr>
                        <a:t>Smart meter data storage  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>
                          <a:outerShdw dist="50800" sx="1000" sy="1000" algn="ctr" rotWithShape="0">
                            <a:srgbClr val="000000"/>
                          </a:outerShdw>
                          <a:reflection endPos="0" dist="50800" dir="5400000" sy="-100000" algn="bl" rotWithShape="0"/>
                        </a:effectLst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>
                            <a:outerShdw dist="50800" sx="1000" sy="1000" algn="ctr" rotWithShape="0">
                              <a:srgbClr val="000000"/>
                            </a:outerShdw>
                            <a:reflection endPos="0" dist="50800" dir="5400000" sy="-100000" algn="bl" rotWithShape="0"/>
                          </a:effectLst>
                        </a:rPr>
                        <a:t>Allows for setting of different tariff regimes based on usage pattern and events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>
                          <a:outerShdw dist="50800" sx="1000" sy="1000" algn="ctr" rotWithShape="0">
                            <a:srgbClr val="000000"/>
                          </a:outerShdw>
                          <a:reflection endPos="0" dist="50800" dir="5400000" sy="-100000" algn="bl" rotWithShape="0"/>
                        </a:effectLst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>
                            <a:outerShdw dist="50800" sx="1000" sy="1000" algn="ctr" rotWithShape="0">
                              <a:srgbClr val="000000"/>
                            </a:outerShdw>
                            <a:reflection endPos="0" dist="50800" dir="5400000" sy="-100000" algn="bl" rotWithShape="0"/>
                          </a:effectLst>
                        </a:rPr>
                        <a:t>Automatic meter registration 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>
                          <a:outerShdw dist="50800" sx="1000" sy="1000" algn="ctr" rotWithShape="0">
                            <a:srgbClr val="000000"/>
                          </a:outerShdw>
                          <a:reflection endPos="0" dist="50800" dir="5400000" sy="-100000" algn="bl" rotWithShape="0"/>
                        </a:effectLst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>
                            <a:outerShdw dist="50800" sx="1000" sy="1000" algn="ctr" rotWithShape="0">
                              <a:srgbClr val="000000"/>
                            </a:outerShdw>
                            <a:reflection endPos="0" dist="50800" dir="5400000" sy="-100000" algn="bl" rotWithShape="0"/>
                          </a:effectLst>
                        </a:rPr>
                        <a:t>Provides a rich library of VEE rules that can be individually configured and executed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>
                          <a:outerShdw dist="50800" sx="1000" sy="1000" algn="ctr" rotWithShape="0">
                            <a:srgbClr val="000000"/>
                          </a:outerShdw>
                          <a:reflection endPos="0" dist="50800" dir="5400000" sy="-100000" algn="bl" rotWithShape="0"/>
                        </a:effectLst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7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7921" y="2769702"/>
            <a:ext cx="1873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Smart Water Meter</a:t>
            </a:r>
          </a:p>
        </p:txBody>
      </p:sp>
      <p:pic>
        <p:nvPicPr>
          <p:cNvPr id="2051" name="Picture 3" descr="C:\Users\Abenezer Yohannes\Desktop\PRESENTATION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91"/>
            <a:ext cx="9144000" cy="51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0" y="8880"/>
            <a:ext cx="9171039" cy="875775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2800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Grid/Distribution network Monitoring Expert System</a:t>
            </a:r>
            <a:endParaRPr lang="en-US" sz="1400" dirty="0">
              <a:ln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81000" y="3814570"/>
            <a:ext cx="5029200" cy="2031325"/>
          </a:xfrm>
          <a:prstGeom prst="rect">
            <a:avLst/>
          </a:prstGeom>
          <a:solidFill>
            <a:schemeClr val="accent3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pPr marL="7429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Live smart meter management and monitoring</a:t>
            </a:r>
            <a:endParaRPr lang="en-US" dirty="0">
              <a:latin typeface="+mj-lt"/>
            </a:endParaRPr>
          </a:p>
          <a:p>
            <a:pPr marL="7429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Geographical or topological visualization </a:t>
            </a:r>
            <a:endParaRPr lang="en-US" dirty="0">
              <a:latin typeface="+mj-lt"/>
            </a:endParaRPr>
          </a:p>
          <a:p>
            <a:pPr marL="7429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Event management for maintenance support</a:t>
            </a:r>
            <a:endParaRPr lang="en-US" dirty="0">
              <a:latin typeface="+mj-lt"/>
            </a:endParaRPr>
          </a:p>
          <a:p>
            <a:pPr marL="7429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Locating network faults including low voltage faults </a:t>
            </a:r>
            <a:endParaRPr lang="en-US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2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14600"/>
            <a:ext cx="8602133" cy="2514600"/>
          </a:xfrm>
        </p:spPr>
        <p:txBody>
          <a:bodyPr/>
          <a:lstStyle/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                      Thank you!</a:t>
            </a:r>
            <a:br>
              <a:rPr lang="en-US" b="1" i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Grum Ketema</a:t>
            </a:r>
            <a:b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CTO</a:t>
            </a:r>
            <a:b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b="1" i="1" dirty="0" err="1">
                <a:solidFill>
                  <a:schemeClr val="bg2">
                    <a:lumMod val="50000"/>
                  </a:schemeClr>
                </a:solidFill>
              </a:rPr>
              <a:t>dVentus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 Technologies</a:t>
            </a:r>
            <a:b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b="1" i="1" dirty="0" err="1">
                <a:solidFill>
                  <a:schemeClr val="bg2">
                    <a:lumMod val="50000"/>
                  </a:schemeClr>
                </a:solidFill>
              </a:rPr>
              <a:t>grum.ketema@dventus.com</a:t>
            </a:r>
            <a:b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+251930294104</a:t>
            </a:r>
            <a:br>
              <a:rPr lang="en-US" b="1" i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sz="2400" i="1" dirty="0"/>
            </a:br>
            <a:br>
              <a:rPr lang="en-US" sz="2400" b="1" i="1" dirty="0"/>
            </a:br>
            <a:br>
              <a:rPr lang="en-US" sz="2400" b="1" i="1" u="sng" dirty="0">
                <a:solidFill>
                  <a:srgbClr val="0033CC"/>
                </a:solidFill>
              </a:rPr>
            </a:br>
            <a:br>
              <a:rPr lang="en-US" sz="2400" b="1" i="1" dirty="0"/>
            </a:br>
            <a:endParaRPr lang="en-US" sz="3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7C3-5959-466D-99DB-BEBAEB0F601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dVentus Confidential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0644" y="37337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7665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0" y="1765227"/>
            <a:ext cx="9050867" cy="502920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80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</a:t>
            </a:r>
            <a:r>
              <a:rPr lang="en-US" sz="9600" dirty="0"/>
              <a:t>- </a:t>
            </a:r>
            <a:r>
              <a:rPr lang="en-US" sz="6400" i="1" dirty="0"/>
              <a:t>Established in </a:t>
            </a:r>
            <a:r>
              <a:rPr lang="en-US" sz="6400" b="1" i="1" dirty="0"/>
              <a:t>2011</a:t>
            </a:r>
            <a:r>
              <a:rPr lang="en-US" sz="6400" i="1" dirty="0"/>
              <a:t> as engineering, USA Ann Arbor MI, </a:t>
            </a:r>
            <a:r>
              <a:rPr lang="en-US" sz="6400" b="1" i="1" dirty="0"/>
              <a:t>ISO 9001-2015 Certified</a:t>
            </a:r>
            <a:r>
              <a:rPr lang="en-US" sz="6400" i="1" dirty="0"/>
              <a:t>.    </a:t>
            </a:r>
            <a:r>
              <a:rPr lang="en-US" sz="6400" b="1" i="1" dirty="0"/>
              <a:t>Ethiopia </a:t>
            </a:r>
            <a:r>
              <a:rPr lang="en-US" sz="6400" i="1" dirty="0"/>
              <a:t>Engineering &amp; Manufacturing global marketing.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r>
              <a:rPr lang="en-US" sz="9200" dirty="0"/>
              <a:t> – </a:t>
            </a:r>
            <a:r>
              <a:rPr lang="en-US" sz="6400" dirty="0"/>
              <a:t>Over 25 years </a:t>
            </a:r>
            <a:r>
              <a:rPr lang="en-US" sz="6400" i="1" dirty="0"/>
              <a:t>experienced management team (fortune 500), Innovative and world class trained engineers with advance degrees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r>
              <a:rPr lang="en-US" sz="8000" dirty="0"/>
              <a:t> Focus – </a:t>
            </a:r>
            <a:r>
              <a:rPr lang="en-US" sz="6400" i="1" dirty="0">
                <a:solidFill>
                  <a:srgbClr val="C00000"/>
                </a:solidFill>
              </a:rPr>
              <a:t>High growth, scalable and underserved: </a:t>
            </a:r>
            <a:r>
              <a:rPr lang="en-US" sz="6400" b="1" i="1" dirty="0">
                <a:solidFill>
                  <a:schemeClr val="accent2">
                    <a:lumMod val="50000"/>
                  </a:schemeClr>
                </a:solidFill>
              </a:rPr>
              <a:t>Africa Energy and Water Utilities &amp; Private Supply</a:t>
            </a:r>
            <a:r>
              <a:rPr lang="en-US" sz="6400" i="1" dirty="0"/>
              <a:t>: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focus</a:t>
            </a:r>
            <a:r>
              <a:rPr lang="en-US" sz="8000" dirty="0"/>
              <a:t> </a:t>
            </a:r>
            <a:r>
              <a:rPr lang="en-US" sz="9200" dirty="0"/>
              <a:t>–</a:t>
            </a:r>
            <a:r>
              <a:rPr lang="en-US" sz="6400" i="1" dirty="0"/>
              <a:t>Smart Utility Meters “</a:t>
            </a:r>
            <a:r>
              <a:rPr lang="en-US" sz="6400" i="1" dirty="0">
                <a:solidFill>
                  <a:srgbClr val="C00000"/>
                </a:solidFill>
              </a:rPr>
              <a:t>Patents Pending</a:t>
            </a:r>
            <a:r>
              <a:rPr lang="en-US" sz="6400" i="1" dirty="0"/>
              <a:t>” , Data &amp; Operation Management System. Unique and customized solutions.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</a:t>
            </a:r>
            <a:r>
              <a:rPr lang="en-US" sz="8000" dirty="0"/>
              <a:t> </a:t>
            </a:r>
            <a:r>
              <a:rPr lang="en-US" sz="9200" dirty="0"/>
              <a:t>– </a:t>
            </a:r>
            <a:r>
              <a:rPr lang="en-US" sz="6400" i="1" dirty="0"/>
              <a:t>Contract with Ethiopian Utilities, pending contracts with regional utilities, Middle East and micro grids, Water Utilities ” USA smart water meters”</a:t>
            </a:r>
            <a:endParaRPr lang="en-US" sz="6400" dirty="0"/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US" sz="8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954" y="0"/>
            <a:ext cx="9142046" cy="875775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2800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Executive Summary</a:t>
            </a:r>
            <a:endParaRPr lang="en-US" sz="1400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867960"/>
            <a:ext cx="88392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Sector:                  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Water and energy, renewables </a:t>
            </a: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Market:                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Primary Africa, some Middle East</a:t>
            </a: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Solution:              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Clean energy &amp; water supply efficiency – smart grid</a:t>
            </a:r>
          </a:p>
        </p:txBody>
      </p:sp>
    </p:spTree>
    <p:extLst>
      <p:ext uri="{BB962C8B-B14F-4D97-AF65-F5344CB8AC3E}">
        <p14:creationId xmlns:p14="http://schemas.microsoft.com/office/powerpoint/2010/main" val="1632925480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3716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 Diagonal Corner Rectangle 5"/>
          <p:cNvSpPr/>
          <p:nvPr/>
        </p:nvSpPr>
        <p:spPr>
          <a:xfrm>
            <a:off x="1954" y="0"/>
            <a:ext cx="9142046" cy="875775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2800" dirty="0" err="1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dVentus</a:t>
            </a:r>
            <a:r>
              <a:rPr lang="fi-FI" sz="2800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: Company Values</a:t>
            </a:r>
            <a:endParaRPr lang="en-US" sz="1400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54357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2848" y="965275"/>
            <a:ext cx="1115961" cy="105444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262824"/>
            <a:ext cx="2365052" cy="239477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ound Diagonal Corner Rectangle 5"/>
          <p:cNvSpPr/>
          <p:nvPr/>
        </p:nvSpPr>
        <p:spPr>
          <a:xfrm>
            <a:off x="1954" y="0"/>
            <a:ext cx="9142046" cy="875775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800" dirty="0" err="1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dVentus</a:t>
            </a:r>
            <a:r>
              <a:rPr lang="en-GB" sz="2800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 : Social &amp; Environmental Impact</a:t>
            </a:r>
            <a:endParaRPr lang="en-GB" sz="1400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1524000"/>
            <a:ext cx="1524000" cy="14478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191782" y="203110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Social</a:t>
            </a:r>
          </a:p>
        </p:txBody>
      </p:sp>
      <p:sp>
        <p:nvSpPr>
          <p:cNvPr id="10" name="Oval 9"/>
          <p:cNvSpPr/>
          <p:nvPr/>
        </p:nvSpPr>
        <p:spPr>
          <a:xfrm>
            <a:off x="6019800" y="1447800"/>
            <a:ext cx="1524000" cy="14478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5867400" y="1998568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Environmental</a:t>
            </a:r>
          </a:p>
        </p:txBody>
      </p:sp>
      <p:sp>
        <p:nvSpPr>
          <p:cNvPr id="12" name="Oval 11"/>
          <p:cNvSpPr/>
          <p:nvPr/>
        </p:nvSpPr>
        <p:spPr>
          <a:xfrm>
            <a:off x="3429000" y="3733800"/>
            <a:ext cx="1524000" cy="14478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3581400" y="42730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Financial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3764" y="3886200"/>
            <a:ext cx="748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💵</a:t>
            </a:r>
          </a:p>
        </p:txBody>
      </p:sp>
      <p:sp>
        <p:nvSpPr>
          <p:cNvPr id="19" name="Up Arrow 18"/>
          <p:cNvSpPr/>
          <p:nvPr/>
        </p:nvSpPr>
        <p:spPr>
          <a:xfrm>
            <a:off x="5029200" y="3973320"/>
            <a:ext cx="314564" cy="876589"/>
          </a:xfrm>
          <a:prstGeom prst="upArrow">
            <a:avLst/>
          </a:prstGeom>
          <a:solidFill>
            <a:srgbClr val="89A54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8848" y="439618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💶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6502" y="2067434"/>
            <a:ext cx="688652" cy="9687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29" y="3058726"/>
            <a:ext cx="1491442" cy="9933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088" y="4114026"/>
            <a:ext cx="30765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1100" dirty="0">
                <a:latin typeface="Avenir Next" charset="0"/>
                <a:ea typeface="Avenir Next" charset="0"/>
                <a:cs typeface="Avenir Next" charset="0"/>
              </a:rPr>
              <a:t>Capacity building of local engineers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100" dirty="0">
                <a:latin typeface="Avenir Next" charset="0"/>
                <a:ea typeface="Avenir Next" charset="0"/>
                <a:cs typeface="Avenir Next" charset="0"/>
              </a:rPr>
              <a:t>Branding Ethiopia as a high quality manufacturing hub for Africa (“Made in Ethiopia”)</a:t>
            </a:r>
          </a:p>
          <a:p>
            <a:pPr marL="285750" indent="-285750" algn="just">
              <a:buFont typeface="Arial" charset="0"/>
              <a:buChar char="•"/>
            </a:pPr>
            <a:endParaRPr lang="en-US" sz="11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3379" y="5212784"/>
            <a:ext cx="41004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1100" dirty="0">
                <a:latin typeface="Avenir Next" charset="0"/>
                <a:ea typeface="Avenir Next" charset="0"/>
                <a:cs typeface="Avenir Next" charset="0"/>
              </a:rPr>
              <a:t>Import substitution and large amount of foreign currency input for the Country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100" dirty="0">
                <a:latin typeface="Avenir Next" charset="0"/>
                <a:ea typeface="Avenir Next" charset="0"/>
                <a:cs typeface="Avenir Next" charset="0"/>
              </a:rPr>
              <a:t>Increase in revenue collection while limiting tampering on water &amp; electrical meters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05548" y="2983081"/>
            <a:ext cx="2518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1100" dirty="0">
                <a:latin typeface="Avenir Next" charset="0"/>
                <a:ea typeface="Avenir Next" charset="0"/>
                <a:cs typeface="Avenir Next" charset="0"/>
              </a:rPr>
              <a:t>Reduction of losses both electric and water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100" dirty="0">
                <a:latin typeface="Avenir Next" charset="0"/>
                <a:ea typeface="Avenir Next" charset="0"/>
                <a:cs typeface="Avenir Next" charset="0"/>
              </a:rPr>
              <a:t>Reduction of technical and commercial losses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27872" y="1456654"/>
            <a:ext cx="2005308" cy="20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6018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8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36"/>
          <a:stretch/>
        </p:blipFill>
        <p:spPr>
          <a:xfrm>
            <a:off x="6002885" y="1143000"/>
            <a:ext cx="2760115" cy="2097741"/>
          </a:xfrm>
          <a:prstGeom prst="rect">
            <a:avLst/>
          </a:prstGeom>
        </p:spPr>
      </p:pic>
      <p:pic>
        <p:nvPicPr>
          <p:cNvPr id="15" name="Picture 8" descr="D:\images\efre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9" y="3488008"/>
            <a:ext cx="2855220" cy="193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5"/>
          <a:stretch/>
        </p:blipFill>
        <p:spPr>
          <a:xfrm>
            <a:off x="6019761" y="3488008"/>
            <a:ext cx="2743239" cy="20641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1"/>
          <a:stretch/>
        </p:blipFill>
        <p:spPr>
          <a:xfrm>
            <a:off x="3124199" y="3475695"/>
            <a:ext cx="2873151" cy="2076469"/>
          </a:xfrm>
          <a:prstGeom prst="rect">
            <a:avLst/>
          </a:prstGeom>
        </p:spPr>
      </p:pic>
      <p:pic>
        <p:nvPicPr>
          <p:cNvPr id="1031" name="Picture 7" descr="C:\Users\Abenezer Yohannes\Downloads\IMG_6721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9" y="1143001"/>
            <a:ext cx="2873151" cy="191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049" y="3048000"/>
            <a:ext cx="2873151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Concept Design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24201" y="3048000"/>
            <a:ext cx="28194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3600" y="3048000"/>
            <a:ext cx="28194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5181600"/>
            <a:ext cx="2873151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</a:t>
            </a:r>
          </a:p>
        </p:txBody>
      </p:sp>
      <p:pic>
        <p:nvPicPr>
          <p:cNvPr id="1028" name="Picture 4" descr="D:\images\System integrati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124200" y="5181600"/>
            <a:ext cx="2873151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Manufacture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34261" y="5181600"/>
            <a:ext cx="275115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Systems Integration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1954" y="0"/>
            <a:ext cx="9142046" cy="875775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2800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Full Value Chain... </a:t>
            </a:r>
            <a:r>
              <a:rPr lang="fi-FI" sz="2800" b="1" dirty="0">
                <a:ln/>
                <a:solidFill>
                  <a:srgbClr val="FF0000"/>
                </a:solidFill>
                <a:latin typeface="Century Gothic" panose="020B0502020202020204" pitchFamily="34" charset="0"/>
              </a:rPr>
              <a:t>100% by Africans </a:t>
            </a:r>
            <a:endParaRPr lang="en-US" sz="1400" b="1" dirty="0">
              <a:ln/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638800"/>
            <a:ext cx="8556811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Vertically integrated, end to end technical solution, full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4923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55" y="3718478"/>
            <a:ext cx="4668715" cy="311247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0" y="3713996"/>
            <a:ext cx="4527506" cy="301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6"/>
          <a:stretch/>
        </p:blipFill>
        <p:spPr>
          <a:xfrm>
            <a:off x="3768810" y="874887"/>
            <a:ext cx="5375189" cy="3011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133"/>
          <a:stretch/>
        </p:blipFill>
        <p:spPr>
          <a:xfrm>
            <a:off x="0" y="912009"/>
            <a:ext cx="4527506" cy="2974192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0" y="8880"/>
            <a:ext cx="9171039" cy="875775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2800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High-tech Manufacturing Facility with a Capacity of 1 Million Units per Annum</a:t>
            </a:r>
            <a:endParaRPr lang="en-US" sz="1400" dirty="0">
              <a:ln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0560" y="6488668"/>
            <a:ext cx="91845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ISO 6 – Super Clean Room for PCB Assembly (1 Mil/year)</a:t>
            </a:r>
          </a:p>
        </p:txBody>
      </p:sp>
    </p:spTree>
    <p:extLst>
      <p:ext uri="{BB962C8B-B14F-4D97-AF65-F5344CB8AC3E}">
        <p14:creationId xmlns:p14="http://schemas.microsoft.com/office/powerpoint/2010/main" val="284021791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74" t="35897" r="37040" b="21795"/>
          <a:stretch/>
        </p:blipFill>
        <p:spPr>
          <a:xfrm>
            <a:off x="3886200" y="1259313"/>
            <a:ext cx="5181600" cy="4142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219200"/>
            <a:ext cx="4953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Sub-Saharan Africa electrification = </a:t>
            </a:r>
            <a:r>
              <a:rPr lang="en-US" sz="1400" b="1" i="1" dirty="0"/>
              <a:t>32%</a:t>
            </a:r>
            <a:r>
              <a:rPr lang="en-US" sz="1400" dirty="0"/>
              <a:t>  </a:t>
            </a:r>
            <a:r>
              <a:rPr lang="en-US" sz="1000" dirty="0"/>
              <a:t>[</a:t>
            </a:r>
            <a:r>
              <a:rPr lang="en-US" sz="800" dirty="0"/>
              <a:t>IEA, WEO2014</a:t>
            </a:r>
            <a:r>
              <a:rPr lang="en-US" sz="1000" dirty="0"/>
              <a:t>]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ECONOMIC GROWTH  Fuel =&gt; Energy demand  ~ 23%/</a:t>
            </a:r>
            <a:r>
              <a:rPr lang="en-US" sz="1400" dirty="0" err="1"/>
              <a:t>Yr</a:t>
            </a:r>
            <a:r>
              <a:rPr lang="en-US" sz="1400" dirty="0"/>
              <a:t> (eth)</a:t>
            </a:r>
            <a:endParaRPr lang="en-US" sz="2000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22007" y="5804210"/>
            <a:ext cx="9142046" cy="875775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i="1" dirty="0" err="1">
                <a:ln/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AfDB</a:t>
            </a:r>
            <a:r>
              <a:rPr lang="en-US" sz="1400" i="1" dirty="0">
                <a:ln/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financial statement recently stated, that the manufacturing sector in </a:t>
            </a:r>
            <a:r>
              <a:rPr lang="en-US" sz="1400" i="1" dirty="0">
                <a:ln/>
                <a:solidFill>
                  <a:srgbClr val="FF0000"/>
                </a:solidFill>
                <a:latin typeface="Century Gothic" panose="020B0502020202020204" pitchFamily="34" charset="0"/>
              </a:rPr>
              <a:t>Africa loses 56 days </a:t>
            </a:r>
            <a:r>
              <a:rPr lang="en-US" sz="1400" i="1" dirty="0">
                <a:ln/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 year in productivity due to </a:t>
            </a:r>
            <a:r>
              <a:rPr lang="en-US" sz="1400" i="1" dirty="0">
                <a:ln/>
                <a:solidFill>
                  <a:srgbClr val="FF0000"/>
                </a:solidFill>
                <a:latin typeface="Century Gothic" panose="020B0502020202020204" pitchFamily="34" charset="0"/>
              </a:rPr>
              <a:t>Power Outages </a:t>
            </a:r>
            <a:r>
              <a:rPr lang="en-US" sz="1400" i="1" dirty="0">
                <a:ln/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across the continent. </a:t>
            </a:r>
            <a:r>
              <a:rPr lang="en-US" sz="1400" i="1" dirty="0">
                <a:ln/>
                <a:solidFill>
                  <a:srgbClr val="FF0000"/>
                </a:solidFill>
                <a:latin typeface="Century Gothic" panose="020B0502020202020204" pitchFamily="34" charset="0"/>
              </a:rPr>
              <a:t>Costing 2-4% of GDP Annually</a:t>
            </a:r>
            <a:r>
              <a:rPr lang="en-US" sz="1400" i="1" dirty="0">
                <a:ln/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US" sz="800" i="1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554" y="2130285"/>
            <a:ext cx="378264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Consumer Energy Problem</a:t>
            </a:r>
            <a:r>
              <a:rPr lang="en-US" sz="1400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Shortage &amp; Affordability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Frequent Outage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Poor Power Quality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Poor Customer Service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6200" y="3778984"/>
            <a:ext cx="495300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Utility Challenges</a:t>
            </a:r>
            <a:r>
              <a:rPr lang="en-US" sz="1400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Poor Revenue Collection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Illegal Connection &amp; Energy Theft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High Technical and Commercial Losses </a:t>
            </a:r>
            <a:r>
              <a:rPr lang="en-US" sz="1400" dirty="0">
                <a:solidFill>
                  <a:srgbClr val="FF0000"/>
                </a:solidFill>
              </a:rPr>
              <a:t>(~40%)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Outdated Infrastructure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Lack of real time information, data and monitoring sys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Smart Grid Regulatory Government Mandate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0" y="990600"/>
            <a:ext cx="274320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Population &amp; urbanization growth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22007" y="64416"/>
            <a:ext cx="9142046" cy="875775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i="1" dirty="0">
                <a:ln/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Energy Demand and Key Delivery Challenges in Africa</a:t>
            </a:r>
          </a:p>
          <a:p>
            <a:pPr algn="ctr"/>
            <a:endParaRPr lang="en-US" sz="1050" i="1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2069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2869794" cy="2869794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1219200" y="2667000"/>
            <a:ext cx="7772400" cy="1470025"/>
          </a:xfrm>
        </p:spPr>
        <p:txBody>
          <a:bodyPr/>
          <a:lstStyle/>
          <a:p>
            <a:r>
              <a:rPr lang="en-US" dirty="0"/>
              <a:t>Product Focus</a:t>
            </a:r>
          </a:p>
        </p:txBody>
      </p:sp>
    </p:spTree>
    <p:extLst>
      <p:ext uri="{BB962C8B-B14F-4D97-AF65-F5344CB8AC3E}">
        <p14:creationId xmlns:p14="http://schemas.microsoft.com/office/powerpoint/2010/main" val="875958057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benezer Yohannes\Desktop\PRESENTATION\smbANNER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" y="924165"/>
            <a:ext cx="8972062" cy="50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1124665"/>
            <a:ext cx="464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Roboto" pitchFamily="2" charset="0"/>
                <a:ea typeface="Roboto" pitchFamily="2" charset="0"/>
                <a:cs typeface="Segoe UI Light" pitchFamily="34" charset="0"/>
              </a:rPr>
              <a:t>Smart Electric Meters: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latin typeface="Segoe UI" pitchFamily="34" charset="0"/>
                <a:ea typeface="Roboto" pitchFamily="2" charset="0"/>
                <a:cs typeface="Segoe UI" pitchFamily="34" charset="0"/>
              </a:rPr>
              <a:t>Single and three phase smart meters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latin typeface="Segoe UI" pitchFamily="34" charset="0"/>
                <a:ea typeface="Roboto" pitchFamily="2" charset="0"/>
                <a:cs typeface="Segoe UI" pitchFamily="34" charset="0"/>
              </a:rPr>
              <a:t>Secured and reliable data transmission (encrypted)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latin typeface="Segoe UI" pitchFamily="34" charset="0"/>
                <a:ea typeface="Roboto" pitchFamily="2" charset="0"/>
                <a:cs typeface="Segoe UI" pitchFamily="34" charset="0"/>
              </a:rPr>
              <a:t>8 different tampering detection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latin typeface="Segoe UI" pitchFamily="34" charset="0"/>
                <a:ea typeface="Roboto" pitchFamily="2" charset="0"/>
                <a:cs typeface="Segoe UI" pitchFamily="34" charset="0"/>
              </a:rPr>
              <a:t>More than 42 events logging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latin typeface="Segoe UI" pitchFamily="34" charset="0"/>
                <a:ea typeface="Roboto" pitchFamily="2" charset="0"/>
                <a:cs typeface="Segoe UI" pitchFamily="34" charset="0"/>
              </a:rPr>
              <a:t>15 programmable features including demand management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latin typeface="Segoe UI" pitchFamily="34" charset="0"/>
                <a:ea typeface="Roboto" pitchFamily="2" charset="0"/>
                <a:cs typeface="Segoe UI" pitchFamily="34" charset="0"/>
              </a:rPr>
              <a:t>Protection and safety feature beyond standards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latin typeface="Segoe UI" pitchFamily="34" charset="0"/>
                <a:ea typeface="Roboto" pitchFamily="2" charset="0"/>
                <a:cs typeface="Segoe UI" pitchFamily="34" charset="0"/>
              </a:rPr>
              <a:t>Flexible communication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latin typeface="Segoe UI" pitchFamily="34" charset="0"/>
                <a:ea typeface="Roboto" pitchFamily="2" charset="0"/>
                <a:cs typeface="Segoe UI" pitchFamily="34" charset="0"/>
              </a:rPr>
              <a:t>Power quality monitoring and control “NEW”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0" y="8880"/>
            <a:ext cx="9171039" cy="875775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2800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Smart Electric Meters for </a:t>
            </a:r>
            <a:r>
              <a:rPr lang="fi-FI" sz="2800" dirty="0">
                <a:ln/>
                <a:solidFill>
                  <a:srgbClr val="FF0000"/>
                </a:solidFill>
                <a:latin typeface="Century Gothic" panose="020B0502020202020204" pitchFamily="34" charset="0"/>
              </a:rPr>
              <a:t>Africa</a:t>
            </a:r>
            <a:endParaRPr lang="en-US" sz="1400" dirty="0">
              <a:ln/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0" y="4085868"/>
            <a:ext cx="4724400" cy="14767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durable for</a:t>
            </a:r>
            <a:r>
              <a:rPr lang="en-US" dirty="0">
                <a:solidFill>
                  <a:srgbClr val="FFFF00"/>
                </a:solidFill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00"/>
                </a:solidFill>
              </a:rPr>
              <a:t>Deseret, high altitude, tropical, </a:t>
            </a:r>
            <a:r>
              <a:rPr lang="en-US" i="1" dirty="0">
                <a:solidFill>
                  <a:srgbClr val="FF0000"/>
                </a:solidFill>
              </a:rPr>
              <a:t>donkey step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00"/>
                </a:solidFill>
              </a:rPr>
              <a:t>Volatile grid, voltage spikes, surges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00"/>
                </a:solidFill>
              </a:rPr>
              <a:t>Energy theft protection and management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00"/>
                </a:solidFill>
              </a:rPr>
              <a:t>Flexible payment plan</a:t>
            </a:r>
          </a:p>
        </p:txBody>
      </p:sp>
    </p:spTree>
    <p:extLst>
      <p:ext uri="{BB962C8B-B14F-4D97-AF65-F5344CB8AC3E}">
        <p14:creationId xmlns:p14="http://schemas.microsoft.com/office/powerpoint/2010/main" val="24614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21561</TotalTime>
  <Words>1827</Words>
  <Application>Microsoft Macintosh PowerPoint</Application>
  <PresentationFormat>On-screen Show (4:3)</PresentationFormat>
  <Paragraphs>278</Paragraphs>
  <Slides>16</Slides>
  <Notes>9</Notes>
  <HiddenSlides>0</HiddenSlides>
  <MMClips>0</MMClips>
  <ScaleCrop>false</ScaleCrop>
  <HeadingPairs>
    <vt:vector size="10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30" baseType="lpstr">
      <vt:lpstr>Arial Unicode MS</vt:lpstr>
      <vt:lpstr>Arial</vt:lpstr>
      <vt:lpstr>Avenir Book</vt:lpstr>
      <vt:lpstr>Avenir Next</vt:lpstr>
      <vt:lpstr>Calibri</vt:lpstr>
      <vt:lpstr>Century Gothic</vt:lpstr>
      <vt:lpstr>Myriad Arabic</vt:lpstr>
      <vt:lpstr>Roboto</vt:lpstr>
      <vt:lpstr>Segoe UI</vt:lpstr>
      <vt:lpstr>Segoe UI Light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Thank you!  Grum Ketema CTO dVentus Technologies grum.ketema@dventus.com +251930294104     </vt:lpstr>
      <vt:lpstr>Custom Show 1</vt:lpstr>
    </vt:vector>
  </TitlesOfParts>
  <Company>Dell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Kevin Chege</cp:lastModifiedBy>
  <cp:revision>772</cp:revision>
  <cp:lastPrinted>2014-03-24T07:34:50Z</cp:lastPrinted>
  <dcterms:created xsi:type="dcterms:W3CDTF">2011-03-17T04:14:12Z</dcterms:created>
  <dcterms:modified xsi:type="dcterms:W3CDTF">2019-04-08T08:48:01Z</dcterms:modified>
</cp:coreProperties>
</file>