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480" r:id="rId2"/>
    <p:sldId id="258" r:id="rId3"/>
    <p:sldId id="332" r:id="rId4"/>
    <p:sldId id="348" r:id="rId5"/>
    <p:sldId id="259" r:id="rId6"/>
    <p:sldId id="349" r:id="rId7"/>
    <p:sldId id="261" r:id="rId8"/>
    <p:sldId id="479" r:id="rId9"/>
    <p:sldId id="292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07"/>
    <p:restoredTop sz="94629"/>
  </p:normalViewPr>
  <p:slideViewPr>
    <p:cSldViewPr snapToGrid="0" snapToObjects="1">
      <p:cViewPr varScale="1">
        <p:scale>
          <a:sx n="115" d="100"/>
          <a:sy n="115" d="100"/>
        </p:scale>
        <p:origin x="35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BD9B44-5CE0-2643-9ADD-76BD2F9B330B}" type="datetimeFigureOut">
              <a:rPr lang="en-US" smtClean="0"/>
              <a:t>4/7/19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273694B-95EA-A844-863F-824D3C831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7423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hape 78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6083" name="Shape 79"/>
          <p:cNvSpPr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pPr defTabSz="914400" eaLnBrk="1" hangingPunct="1">
              <a:lnSpc>
                <a:spcPct val="100000"/>
              </a:lnSpc>
              <a:spcBef>
                <a:spcPts val="400"/>
              </a:spcBef>
            </a:pPr>
            <a:endParaRPr lang="en-US" altLang="en-US" sz="1200" dirty="0">
              <a:solidFill>
                <a:srgbClr val="000000"/>
              </a:solidFill>
              <a:latin typeface="Calibri" charset="0"/>
              <a:ea typeface="ＭＳ Ｐゴシック" charset="-128"/>
              <a:sym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9205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Example of outward risk: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A home appliance may continue to function well as far as the direct user is concerned, and s/he may be unaware that it is part of a botnet participating in a DDoS attack</a:t>
            </a:r>
          </a:p>
          <a:p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Toaster example:</a:t>
            </a:r>
          </a:p>
          <a:p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- Someone may use it against you, and remotely decide to burn your hands our even your house (inward security related issue)</a:t>
            </a:r>
          </a:p>
          <a:p>
            <a:pPr marL="171450" indent="-171450">
              <a:buFontTx/>
              <a:buChar char="-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Your toaster works ok but is being used for a major DDOS attack (outward)</a:t>
            </a:r>
            <a:b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</a:br>
            <a:endParaRPr lang="en-GB" sz="1200" b="0" i="0" kern="1200" dirty="0">
              <a:solidFill>
                <a:schemeClr val="tx1"/>
              </a:solidFill>
              <a:effectLst/>
              <a:latin typeface="+mn-lt"/>
              <a:ea typeface="ＭＳ Ｐゴシック" charset="-128"/>
              <a:cs typeface="+mn-cs"/>
            </a:endParaRPr>
          </a:p>
          <a:p>
            <a:pPr marL="171450" indent="-171450">
              <a:buFontTx/>
              <a:buChar char="-"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ＭＳ Ｐゴシック" charset="-128"/>
                <a:cs typeface="+mn-cs"/>
              </a:rPr>
              <a:t>At ISOC,  our focus is on the impact that IoT security and privacy has on the Internet and other users.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3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3343181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620D7F3-EDE1-C147-A04A-D4416A638280}" type="slidenum">
              <a:rPr lang="en-GB" altLang="en-US" smtClean="0"/>
              <a:pPr/>
              <a:t>6</a:t>
            </a:fld>
            <a:endParaRPr lang="en-GB" altLang="en-US" dirty="0"/>
          </a:p>
        </p:txBody>
      </p:sp>
    </p:spTree>
    <p:extLst>
      <p:ext uri="{BB962C8B-B14F-4D97-AF65-F5344CB8AC3E}">
        <p14:creationId xmlns:p14="http://schemas.microsoft.com/office/powerpoint/2010/main" val="29907214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(new technologies, better user interfaces, better development tools)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The Internet Society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fld id="{760903CF-FD69-E64B-9B87-C68F98BA3B0F}" type="datetime1">
              <a:rPr lang="en-US" smtClean="0"/>
              <a:pPr/>
              <a:t>4/8/19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2A193B-88A5-2744-A797-E566400CD562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155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AFD1C2-8FC2-A84A-B5D4-8AAA214937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DFFBD15-C031-4B48-9755-6E5A5C2EC5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7FD0F67-05BF-DC4F-BCA7-54402BCF32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92A5-4ED2-BE4D-9632-5C649E13A016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DB0EF2-29B6-5244-B7E5-4231EA0ED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E8975-E2CF-E146-8266-59FD595EA3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7A8-ACE7-084B-8F3A-0E4AC98F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0506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C81A36-6790-4B42-A9B6-0A98DE5A33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9078CD-86FC-C248-98EF-B5BF8C7778F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761486-A308-0545-A032-4575698F3C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92A5-4ED2-BE4D-9632-5C649E13A016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5C1236-A7FB-4047-A4C4-EC2C096E57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42199-F1C9-6243-AFB8-7C310D2C97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7A8-ACE7-084B-8F3A-0E4AC98F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6590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C73F4C0-AE0B-8644-86DC-05D07AF4D7E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4AC48AF-C310-D64B-8B04-62C46F9D40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41494A-A121-8F4D-8924-A271A3F55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92A5-4ED2-BE4D-9632-5C649E13A016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967D05-BF00-8F4C-A6BF-70951BEF00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DDE140E-04DE-334A-A708-2C6617837C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7A8-ACE7-084B-8F3A-0E4AC98F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15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– Text + content –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 rIns="0"/>
          <a:lstStyle>
            <a:lvl1pPr>
              <a:defRPr sz="3000"/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5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F49E1E4A-834C-074E-9FF0-961A1F8067B6}" type="slidenum">
              <a:rPr lang="en-GB" altLang="en-US" noProof="0" smtClean="0"/>
              <a:pPr/>
              <a:t>‹#›</a:t>
            </a:fld>
            <a:endParaRPr lang="en-GB" altLang="en-US" noProof="0" dirty="0"/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id="{C99EE331-8DF1-7E45-A095-B1B9B9DBB5B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7152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 column – Text only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5377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548400"/>
            <a:ext cx="11122272" cy="3220368"/>
          </a:xfrm>
        </p:spPr>
        <p:txBody>
          <a:bodyPr/>
          <a:lstStyle>
            <a:lvl1pPr>
              <a:spcAft>
                <a:spcPts val="1200"/>
              </a:spcAft>
              <a:defRPr b="0" i="0">
                <a:latin typeface="+mn-lt"/>
                <a:ea typeface="Hind Medium" charset="0"/>
                <a:cs typeface="Hind Medium" charset="0"/>
              </a:defRPr>
            </a:lvl1pPr>
            <a:lvl2pPr>
              <a:lnSpc>
                <a:spcPct val="114000"/>
              </a:lnSpc>
              <a:defRPr sz="1800">
                <a:latin typeface="+mn-lt"/>
              </a:defRPr>
            </a:lvl2pPr>
            <a:lvl3pPr>
              <a:lnSpc>
                <a:spcPct val="114000"/>
              </a:lnSpc>
              <a:spcAft>
                <a:spcPts val="0"/>
              </a:spcAft>
              <a:defRPr sz="1800">
                <a:latin typeface="+mn-lt"/>
              </a:defRPr>
            </a:lvl3pPr>
            <a:lvl4pPr>
              <a:lnSpc>
                <a:spcPct val="114000"/>
              </a:lnSpc>
              <a:defRPr sz="1800">
                <a:latin typeface="+mn-lt"/>
              </a:defRPr>
            </a:lvl4pPr>
            <a:lvl5pPr>
              <a:lnSpc>
                <a:spcPct val="114000"/>
              </a:lnSpc>
              <a:defRPr sz="1800">
                <a:latin typeface="+mn-lt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6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>
              <a:defRPr/>
            </a:lvl1pPr>
          </a:lstStyle>
          <a:p>
            <a:fld id="{9EE1D23A-55C4-7542-8A1B-C225D7430AAE}" type="slidenum">
              <a:rPr lang="uk-UA" altLang="en-US" smtClean="0"/>
              <a:pPr/>
              <a:t>‹#›</a:t>
            </a:fld>
            <a:endParaRPr lang="uk-UA" altLang="en-US" dirty="0"/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73103E-DD22-0142-B7D1-6AB05A349E4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591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 column – Chart – Blue templa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0976" y="567101"/>
            <a:ext cx="11121296" cy="613999"/>
          </a:xfrm>
        </p:spPr>
        <p:txBody>
          <a:bodyPr/>
          <a:lstStyle>
            <a:lvl1pPr>
              <a:defRPr sz="3000"/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>
          <a:xfrm>
            <a:off x="533249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15"/>
          </p:nvPr>
        </p:nvSpPr>
        <p:spPr>
          <a:xfrm>
            <a:off x="3355298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16"/>
          </p:nvPr>
        </p:nvSpPr>
        <p:spPr>
          <a:xfrm>
            <a:off x="6177347" y="1774405"/>
            <a:ext cx="2662877" cy="3666146"/>
          </a:xfrm>
          <a:solidFill>
            <a:schemeClr val="accent2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rgbClr val="FFFFFF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>
                <a:solidFill>
                  <a:srgbClr val="FFFFFF"/>
                </a:solidFill>
              </a:defRPr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7"/>
          </p:nvPr>
        </p:nvSpPr>
        <p:spPr>
          <a:xfrm>
            <a:off x="8999395" y="1774405"/>
            <a:ext cx="2662877" cy="3666146"/>
          </a:xfrm>
          <a:solidFill>
            <a:srgbClr val="FFFFFF"/>
          </a:solidFill>
        </p:spPr>
        <p:txBody>
          <a:bodyPr tIns="864000"/>
          <a:lstStyle>
            <a:lvl1pPr algn="ctr">
              <a:lnSpc>
                <a:spcPct val="115000"/>
              </a:lnSpc>
              <a:spcAft>
                <a:spcPts val="3200"/>
              </a:spcAft>
              <a:defRPr sz="3600" spc="0">
                <a:solidFill>
                  <a:schemeClr val="tx2"/>
                </a:solidFill>
                <a:latin typeface="+mn-lt"/>
              </a:defRPr>
            </a:lvl1pPr>
            <a:lvl2pPr algn="ctr">
              <a:lnSpc>
                <a:spcPct val="115000"/>
              </a:lnSpc>
              <a:defRPr sz="1800" spc="0"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/>
            </a:lvl1pPr>
          </a:lstStyle>
          <a:p>
            <a:fld id="{82834A66-9ED4-4C45-923A-E517812884FA}" type="slidenum">
              <a:rPr lang="uk-UA" altLang="en-US"/>
              <a:pPr/>
              <a:t>‹#›</a:t>
            </a:fld>
            <a:endParaRPr lang="uk-UA" altLang="en-US" dirty="0"/>
          </a:p>
        </p:txBody>
      </p:sp>
      <p:pic>
        <p:nvPicPr>
          <p:cNvPr id="10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51053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– Blue template">
    <p:bg>
      <p:bgPr>
        <a:blipFill dpi="0" rotWithShape="0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3400" y="6299200"/>
            <a:ext cx="190500" cy="190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 Placeholder 65"/>
          <p:cNvSpPr txBox="1">
            <a:spLocks/>
          </p:cNvSpPr>
          <p:nvPr/>
        </p:nvSpPr>
        <p:spPr>
          <a:xfrm>
            <a:off x="61737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Visit us at</a:t>
            </a:r>
          </a:p>
          <a:p>
            <a:pPr lvl="1" fontAlgn="auto">
              <a:spcAft>
                <a:spcPts val="0"/>
              </a:spcAft>
              <a:defRPr/>
            </a:pPr>
            <a:r>
              <a:rPr lang="en-GB" dirty="0"/>
              <a:t>www.internetsociety.org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Follow us</a:t>
            </a:r>
          </a:p>
          <a:p>
            <a:pPr fontAlgn="auto">
              <a:spcAft>
                <a:spcPts val="0"/>
              </a:spcAft>
              <a:defRPr/>
            </a:pPr>
            <a:r>
              <a:rPr lang="en-GB" dirty="0"/>
              <a:t>@internetsociety</a:t>
            </a:r>
          </a:p>
        </p:txBody>
      </p:sp>
      <p:sp>
        <p:nvSpPr>
          <p:cNvPr id="5" name="Text Placeholder 7"/>
          <p:cNvSpPr txBox="1">
            <a:spLocks/>
          </p:cNvSpPr>
          <p:nvPr/>
        </p:nvSpPr>
        <p:spPr>
          <a:xfrm>
            <a:off x="8056563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Galerie Jean-Malbuisson 15, </a:t>
            </a:r>
            <a:br>
              <a:rPr lang="en-GB" dirty="0"/>
            </a:br>
            <a:r>
              <a:rPr lang="en-GB" dirty="0"/>
              <a:t>CH-1204 Geneva, </a:t>
            </a:r>
            <a:br>
              <a:rPr lang="en-GB" dirty="0"/>
            </a:br>
            <a:r>
              <a:rPr lang="en-GB" dirty="0"/>
              <a:t>Switzerland.</a:t>
            </a:r>
            <a:br>
              <a:rPr lang="en-GB" dirty="0"/>
            </a:br>
            <a:r>
              <a:rPr lang="en-GB" dirty="0"/>
              <a:t>+41 22 807 1444</a:t>
            </a:r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6" name="Text Placeholder 8"/>
          <p:cNvSpPr txBox="1">
            <a:spLocks/>
          </p:cNvSpPr>
          <p:nvPr/>
        </p:nvSpPr>
        <p:spPr>
          <a:xfrm>
            <a:off x="9932988" y="4367213"/>
            <a:ext cx="1812925" cy="9017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defRPr sz="1000" b="0" i="0" kern="1200" spc="20">
                <a:solidFill>
                  <a:srgbClr val="EEF2EC"/>
                </a:solidFill>
                <a:latin typeface="+mn-lt"/>
                <a:ea typeface="Hind Medium" charset="0"/>
                <a:cs typeface="Hind Medium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charset="0"/>
              <a:buNone/>
              <a:tabLst/>
              <a:defRPr sz="1000" b="0" i="0" kern="1200" spc="20">
                <a:solidFill>
                  <a:srgbClr val="EEF2EC"/>
                </a:solidFill>
                <a:latin typeface="Hind Medium" charset="0"/>
                <a:ea typeface="Hind Medium" charset="0"/>
                <a:cs typeface="Hind Medium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500"/>
              </a:spcAft>
              <a:buSzPct val="72000"/>
              <a:buFont typeface=".AppleSystemUIFont" charset="-120"/>
              <a:buNone/>
              <a:tabLst/>
              <a:defRPr sz="1000" kern="1200" spc="2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4pPr>
            <a:lvl5pPr marL="630000" indent="-162000" algn="l" defTabSz="914400" rtl="0" eaLnBrk="1" latinLnBrk="0" hangingPunct="1">
              <a:lnSpc>
                <a:spcPct val="106000"/>
              </a:lnSpc>
              <a:spcBef>
                <a:spcPts val="0"/>
              </a:spcBef>
              <a:spcAft>
                <a:spcPts val="1500"/>
              </a:spcAft>
              <a:buSzPct val="90000"/>
              <a:buFont typeface=".AppleSystemUIFont" charset="-120"/>
              <a:buChar char="–"/>
              <a:tabLst/>
              <a:defRPr sz="1800" kern="1200" spc="2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/>
              <a:t>1775 Wiehle Avenue, </a:t>
            </a:r>
            <a:br>
              <a:rPr lang="de-DE" dirty="0"/>
            </a:br>
            <a:r>
              <a:rPr lang="de-DE" dirty="0"/>
              <a:t>Suite 201, Reston, VA </a:t>
            </a:r>
            <a:br>
              <a:rPr lang="de-DE" dirty="0"/>
            </a:br>
            <a:r>
              <a:rPr lang="de-DE" dirty="0"/>
              <a:t>20190-5108 USA. </a:t>
            </a:r>
            <a:br>
              <a:rPr lang="de-DE" dirty="0"/>
            </a:br>
            <a:r>
              <a:rPr lang="de-DE" dirty="0"/>
              <a:t>+1 703 439 2120</a:t>
            </a:r>
          </a:p>
          <a:p>
            <a:pPr fontAlgn="auto">
              <a:spcAft>
                <a:spcPts val="0"/>
              </a:spcAft>
              <a:defRPr/>
            </a:pPr>
            <a:endParaRPr lang="de-DE" dirty="0"/>
          </a:p>
          <a:p>
            <a:pPr fontAlgn="auto">
              <a:spcAft>
                <a:spcPts val="0"/>
              </a:spcAft>
              <a:defRPr/>
            </a:pPr>
            <a:endParaRPr lang="en-GB" dirty="0"/>
          </a:p>
        </p:txBody>
      </p:sp>
      <p:sp>
        <p:nvSpPr>
          <p:cNvPr id="7" name="Title 4"/>
          <p:cNvSpPr txBox="1">
            <a:spLocks/>
          </p:cNvSpPr>
          <p:nvPr/>
        </p:nvSpPr>
        <p:spPr>
          <a:xfrm>
            <a:off x="540000" y="2281238"/>
            <a:ext cx="9001125" cy="1006475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algn="l" defTabSz="914400" rtl="0" eaLnBrk="1" latinLnBrk="0" hangingPunct="1">
              <a:lnSpc>
                <a:spcPct val="109000"/>
              </a:lnSpc>
              <a:spcBef>
                <a:spcPct val="0"/>
              </a:spcBef>
              <a:buNone/>
              <a:defRPr sz="6000" kern="1200" spc="2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GB" dirty="0"/>
              <a:t>Thank you.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4351780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chemeClr val="bg1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9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EF2EC"/>
                </a:solidFill>
              </a:defRPr>
            </a:lvl1pPr>
          </a:lstStyle>
          <a:p>
            <a:fld id="{66C934B7-3B58-BB48-B505-F2B1E8AB1EFB}" type="slidenum">
              <a:rPr lang="en-GB" altLang="en-US" noProof="1" smtClean="0"/>
              <a:pPr/>
              <a:t>‹#›</a:t>
            </a:fld>
            <a:endParaRPr lang="en-GB" altLang="en-US" noProof="1"/>
          </a:p>
        </p:txBody>
      </p:sp>
    </p:spTree>
    <p:extLst>
      <p:ext uri="{BB962C8B-B14F-4D97-AF65-F5344CB8AC3E}">
        <p14:creationId xmlns:p14="http://schemas.microsoft.com/office/powerpoint/2010/main" val="715603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Cover – Blue template">
    <p:bg>
      <p:bgPr>
        <a:blipFill dpi="0" rotWithShape="0">
          <a:blip r:embed="rId2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0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29813" y="2970213"/>
            <a:ext cx="1728787" cy="576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9999" y="3355200"/>
            <a:ext cx="11109600" cy="456728"/>
          </a:xfrm>
        </p:spPr>
        <p:txBody>
          <a:bodyPr wrap="square">
            <a:spAutoFit/>
          </a:bodyPr>
          <a:lstStyle>
            <a:lvl1pPr>
              <a:defRPr lang="en-GB" sz="2800" dirty="0">
                <a:solidFill>
                  <a:schemeClr val="tx2"/>
                </a:solidFill>
                <a:latin typeface="+mn-lt"/>
                <a:ea typeface="+mj-ea"/>
                <a:cs typeface="+mj-cs"/>
              </a:defRPr>
            </a:lvl1pPr>
          </a:lstStyle>
          <a:p>
            <a:pPr lvl="0"/>
            <a:r>
              <a:rPr lang="en-US"/>
              <a:t>Click to edit Master subtitle style</a:t>
            </a:r>
            <a:endParaRPr lang="en-GB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40000" y="2856637"/>
            <a:ext cx="11109600" cy="503215"/>
          </a:xfrm>
        </p:spPr>
        <p:txBody>
          <a:bodyPr/>
          <a:lstStyle>
            <a:lvl1pPr algn="l">
              <a:lnSpc>
                <a:spcPct val="109000"/>
              </a:lnSpc>
              <a:defRPr sz="3200">
                <a:solidFill>
                  <a:srgbClr val="EEF2EC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0"/>
          </p:nvPr>
        </p:nvSpPr>
        <p:spPr>
          <a:xfrm>
            <a:off x="540000" y="5605544"/>
            <a:ext cx="4097551" cy="902123"/>
          </a:xfrm>
        </p:spPr>
        <p:txBody>
          <a:bodyPr/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270074"/>
          </a:xfrm>
        </p:spPr>
        <p:txBody>
          <a:bodyPr>
            <a:spAutoFit/>
          </a:bodyPr>
          <a:lstStyle>
            <a:lvl1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  <a:latin typeface="+mn-lt"/>
              </a:defRPr>
            </a:lvl1pPr>
            <a:lvl2pPr marL="0" indent="0">
              <a:lnSpc>
                <a:spcPct val="117000"/>
              </a:lnSpc>
              <a:buFont typeface="Arial" charset="0"/>
              <a:buNone/>
              <a:defRPr sz="1500">
                <a:solidFill>
                  <a:srgbClr val="EEF2EC"/>
                </a:solidFill>
              </a:defRPr>
            </a:lvl2pPr>
            <a:lvl3pPr marL="0" indent="0">
              <a:lnSpc>
                <a:spcPct val="117000"/>
              </a:lnSpc>
              <a:buNone/>
              <a:defRPr sz="1500">
                <a:solidFill>
                  <a:schemeClr val="tx2"/>
                </a:solidFill>
              </a:defRPr>
            </a:lvl3pPr>
            <a:lvl4pPr>
              <a:defRPr>
                <a:solidFill>
                  <a:srgbClr val="FFFFFF"/>
                </a:solidFill>
              </a:defRPr>
            </a:lvl4pPr>
            <a:lvl5pPr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44068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hf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EAE26D-96F0-B442-B04E-E6226C70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304B79-2A32-0042-BD84-428CDA07898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EB075F-915E-954D-89FF-C9D46EAB85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92A5-4ED2-BE4D-9632-5C649E13A016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2B019E-1907-324F-8924-5B1B306F1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C3F0A6-184E-DA47-8CE9-7AAE5D3C15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7A8-ACE7-084B-8F3A-0E4AC98F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978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085FD-D739-BB46-B2D5-925E486CE5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9DAE5B3-A64A-A94D-A7E6-D6F629C12F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45347A-20A3-544C-AF94-E43D48202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92A5-4ED2-BE4D-9632-5C649E13A016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C2EFA2-66A3-EA47-82F9-414BC2D67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D80E5A-9024-F847-B35B-3450F7DA9D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7A8-ACE7-084B-8F3A-0E4AC98F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0601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CCE8-C512-C844-9845-828555324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9AE688-8D23-974C-8E0A-3E55C7970C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26A3D8-66BA-EF4F-99DA-DA6331C5F3B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F3F6016-D80D-0A43-A96F-B26AA4971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92A5-4ED2-BE4D-9632-5C649E13A016}" type="datetimeFigureOut">
              <a:rPr lang="en-US" smtClean="0"/>
              <a:t>4/7/19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3F476B-F13E-B342-8AB4-1E98D3C3A0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9E6C14-BE36-FE41-8C78-77FCB31685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7A8-ACE7-084B-8F3A-0E4AC98F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4658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EAFFA9-D114-8247-B189-6F199729A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28756E-8BC0-7245-B000-EF2D3D37C0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34410-1DE1-F44C-A731-4F987DAD1B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6EBC93-7826-F04C-929E-32085DF2718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855284-258E-BC4A-AE06-9495535BF3D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9354563-41DD-114B-8447-12D9A0E5A3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92A5-4ED2-BE4D-9632-5C649E13A016}" type="datetimeFigureOut">
              <a:rPr lang="en-US" smtClean="0"/>
              <a:t>4/7/19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8757B6-A752-874F-8834-C8DA5FE91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DBB619-CCDD-E745-9ACE-5FEA179B014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7A8-ACE7-084B-8F3A-0E4AC98F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20675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A97CC-9DA7-B449-9D5D-C28256A2E5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235523E-74B6-6948-BC9C-C0A10D615F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92A5-4ED2-BE4D-9632-5C649E13A016}" type="datetimeFigureOut">
              <a:rPr lang="en-US" smtClean="0"/>
              <a:t>4/7/19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2897631-2992-6842-BF9F-325316F2F4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36C95B3-8DFC-D045-9981-C5F4318A4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7A8-ACE7-084B-8F3A-0E4AC98F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6646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7954F69-EBCA-8F4B-8309-5E2473E3E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92A5-4ED2-BE4D-9632-5C649E13A016}" type="datetimeFigureOut">
              <a:rPr lang="en-US" smtClean="0"/>
              <a:t>4/7/19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351F4D7-ABF0-6442-9C78-5039A4921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6E51284-98B3-9F42-9BF4-E5680C1A9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7A8-ACE7-084B-8F3A-0E4AC98F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5625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FEE375-9FD0-494F-9719-A339D871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232BA-BD8C-F844-861C-4D6AA68E6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EA72DFF-4D45-2F46-BF24-97C82BE8B23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CF90814-4BB0-6046-930F-BBAE418E3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92A5-4ED2-BE4D-9632-5C649E13A016}" type="datetimeFigureOut">
              <a:rPr lang="en-US" smtClean="0"/>
              <a:t>4/7/19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05C58D1-2A51-C247-BE84-9DA54AEAC4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C684C-BCE5-364D-877D-F00926834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7A8-ACE7-084B-8F3A-0E4AC98F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491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82F6A5-208A-8C4D-BF8A-D262C9F8C8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EE2BB5-BAA3-0A40-82F7-20BA6216068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8D0E5E-55DC-4848-8CB0-BBFB61028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CA4007B-D174-AD44-8D1E-BAC715BBB3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A92A5-4ED2-BE4D-9632-5C649E13A016}" type="datetimeFigureOut">
              <a:rPr lang="en-US" smtClean="0"/>
              <a:t>4/7/19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D41780F-1F30-F447-962F-B9569565D8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C42D683-82B3-5547-811F-D6372B1099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E337A8-ACE7-084B-8F3A-0E4AC98F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3531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BC9A2F8-63EB-0040-8392-EB9520E607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8AC1577-8AE8-6046-AF3E-E748492D82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2084A8-4C50-F248-B389-1DC934D6A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A92A5-4ED2-BE4D-9632-5C649E13A016}" type="datetimeFigureOut">
              <a:rPr lang="en-US" smtClean="0"/>
              <a:t>4/7/19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6AC565-BBBD-E94D-85D3-A06A05FD74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8AF31D-66B9-354B-AA5F-C06476DB148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E337A8-ACE7-084B-8F3A-0E4AC98F71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343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3" r:id="rId13"/>
    <p:sldLayoutId id="2147483664" r:id="rId14"/>
    <p:sldLayoutId id="2147483665" r:id="rId15"/>
    <p:sldLayoutId id="2147483666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openxmlformats.org/officeDocument/2006/relationships/image" Target="../media/image17.jpeg"/><Relationship Id="rId18" Type="http://schemas.openxmlformats.org/officeDocument/2006/relationships/image" Target="../media/image22.jpeg"/><Relationship Id="rId3" Type="http://schemas.openxmlformats.org/officeDocument/2006/relationships/image" Target="../media/image7.png"/><Relationship Id="rId21" Type="http://schemas.openxmlformats.org/officeDocument/2006/relationships/image" Target="../media/image25.jpeg"/><Relationship Id="rId7" Type="http://schemas.openxmlformats.org/officeDocument/2006/relationships/image" Target="../media/image11.png"/><Relationship Id="rId12" Type="http://schemas.openxmlformats.org/officeDocument/2006/relationships/image" Target="../media/image16.jpeg"/><Relationship Id="rId17" Type="http://schemas.openxmlformats.org/officeDocument/2006/relationships/image" Target="../media/image21.jpeg"/><Relationship Id="rId2" Type="http://schemas.openxmlformats.org/officeDocument/2006/relationships/image" Target="../media/image6.png"/><Relationship Id="rId16" Type="http://schemas.openxmlformats.org/officeDocument/2006/relationships/image" Target="../media/image20.jpeg"/><Relationship Id="rId20" Type="http://schemas.openxmlformats.org/officeDocument/2006/relationships/image" Target="../media/image24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0.png"/><Relationship Id="rId11" Type="http://schemas.openxmlformats.org/officeDocument/2006/relationships/image" Target="../media/image15.jpeg"/><Relationship Id="rId5" Type="http://schemas.openxmlformats.org/officeDocument/2006/relationships/image" Target="../media/image9.png"/><Relationship Id="rId15" Type="http://schemas.openxmlformats.org/officeDocument/2006/relationships/image" Target="../media/image19.jpeg"/><Relationship Id="rId23" Type="http://schemas.openxmlformats.org/officeDocument/2006/relationships/image" Target="../media/image27.png"/><Relationship Id="rId10" Type="http://schemas.openxmlformats.org/officeDocument/2006/relationships/image" Target="../media/image14.jpeg"/><Relationship Id="rId19" Type="http://schemas.openxmlformats.org/officeDocument/2006/relationships/image" Target="../media/image23.jpeg"/><Relationship Id="rId4" Type="http://schemas.openxmlformats.org/officeDocument/2006/relationships/image" Target="../media/image8.png"/><Relationship Id="rId9" Type="http://schemas.openxmlformats.org/officeDocument/2006/relationships/image" Target="../media/image13.jpeg"/><Relationship Id="rId14" Type="http://schemas.openxmlformats.org/officeDocument/2006/relationships/image" Target="../media/image18.jpeg"/><Relationship Id="rId22" Type="http://schemas.openxmlformats.org/officeDocument/2006/relationships/image" Target="../media/image2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IoT: Privacy and Security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8407C97-4BA0-D74C-B668-8C9F3B2BE15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Kevin G. </a:t>
            </a:r>
            <a:r>
              <a:rPr lang="en-US" dirty="0" err="1">
                <a:solidFill>
                  <a:schemeClr val="bg1"/>
                </a:solidFill>
              </a:rPr>
              <a:t>Chege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ISOC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1048A7-7355-2F40-8597-EFC9013FA0A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40000" y="573969"/>
            <a:ext cx="4097551" cy="1162113"/>
          </a:xfrm>
        </p:spPr>
        <p:txBody>
          <a:bodyPr/>
          <a:lstStyle/>
          <a:p>
            <a:r>
              <a:rPr lang="en-GB" sz="2800" dirty="0"/>
              <a:t>Chapters Workshop</a:t>
            </a:r>
          </a:p>
          <a:p>
            <a:r>
              <a:rPr lang="en-GB" sz="2800" dirty="0"/>
              <a:t>Addis Ababa, 2019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AD02C19-1C51-8243-8091-22A3DC6A5E0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784466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72646E-F7F6-C149-93BB-FBDBCADC86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Privacy, Security and IoT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E31C6B-7116-1B4E-A146-B28DAB0A3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Privacy is about retaining the ability to disclose data consensually, and with expectations about the context and scope of sharing.</a:t>
            </a:r>
          </a:p>
          <a:p>
            <a:r>
              <a:rPr lang="en-US" dirty="0"/>
              <a:t>With online privacy, we wish to ensure that our personal data is not disclosed to third parties without our knowledge or consent</a:t>
            </a:r>
          </a:p>
          <a:p>
            <a:r>
              <a:rPr lang="en-US" dirty="0"/>
              <a:t>As with any online service, IoT Privacy and IoT Security are linked and complement each other:</a:t>
            </a:r>
          </a:p>
          <a:p>
            <a:pPr lvl="1"/>
            <a:r>
              <a:rPr lang="en-US" dirty="0"/>
              <a:t>Entering your password via a un-secured IoT device risks eaves-droppers from stealing your identity</a:t>
            </a:r>
          </a:p>
          <a:p>
            <a:pPr lvl="1"/>
            <a:r>
              <a:rPr lang="en-US" dirty="0"/>
              <a:t>If your mobile phone lacks a password and is stolen, your personal data like call logs, messages, photos </a:t>
            </a:r>
            <a:r>
              <a:rPr lang="en-US" dirty="0" err="1"/>
              <a:t>etc</a:t>
            </a:r>
            <a:r>
              <a:rPr lang="en-US" dirty="0"/>
              <a:t> can be accessed</a:t>
            </a:r>
          </a:p>
        </p:txBody>
      </p:sp>
    </p:spTree>
    <p:extLst>
      <p:ext uri="{BB962C8B-B14F-4D97-AF65-F5344CB8AC3E}">
        <p14:creationId xmlns:p14="http://schemas.microsoft.com/office/powerpoint/2010/main" val="1805462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Title 8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There are two ways to view IoT Security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4"/>
          </p:nvPr>
        </p:nvSpPr>
        <p:spPr>
          <a:xfrm>
            <a:off x="6822999" y="1507068"/>
            <a:ext cx="4191151" cy="4834995"/>
          </a:xfrm>
        </p:spPr>
        <p:txBody>
          <a:bodyPr lIns="36000" rIns="36000"/>
          <a:lstStyle/>
          <a:p>
            <a:r>
              <a:rPr lang="en-GB" dirty="0"/>
              <a:t>Outward Security</a:t>
            </a:r>
          </a:p>
          <a:p>
            <a:pPr lvl="1"/>
            <a:r>
              <a:rPr lang="en-GB" dirty="0"/>
              <a:t>Focus on potential harms that compromised devices and systems can inflict on the Internet and other users</a:t>
            </a:r>
          </a:p>
        </p:txBody>
      </p:sp>
      <p:sp>
        <p:nvSpPr>
          <p:cNvPr id="71" name="Text Placeholder 70"/>
          <p:cNvSpPr>
            <a:spLocks noGrp="1"/>
          </p:cNvSpPr>
          <p:nvPr>
            <p:ph type="body" sz="quarter" idx="16"/>
          </p:nvPr>
        </p:nvSpPr>
        <p:spPr>
          <a:xfrm>
            <a:off x="1254581" y="1507067"/>
            <a:ext cx="4130219" cy="4834995"/>
          </a:xfrm>
        </p:spPr>
        <p:txBody>
          <a:bodyPr lIns="108000" rIns="72000"/>
          <a:lstStyle/>
          <a:p>
            <a:r>
              <a:rPr lang="en-US" dirty="0"/>
              <a:t>Inward Security</a:t>
            </a:r>
          </a:p>
          <a:p>
            <a:pPr lvl="1"/>
            <a:r>
              <a:rPr lang="en-US" dirty="0"/>
              <a:t>Focus on potential harms to the health, safety, and privacy of device users and their property stemming from compromised IoT devices and systems</a:t>
            </a:r>
            <a:endParaRPr lang="en-GB" dirty="0"/>
          </a:p>
        </p:txBody>
      </p:sp>
      <p:sp>
        <p:nvSpPr>
          <p:cNvPr id="48131" name="Slide Number Placeholder 7"/>
          <p:cNvSpPr>
            <a:spLocks noGrp="1"/>
          </p:cNvSpPr>
          <p:nvPr>
            <p:ph type="sldNum" sz="quarter" idx="19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Hind Light" charset="0"/>
                <a:ea typeface="ＭＳ Ｐゴシック" charset="-128"/>
              </a:defRPr>
            </a:lvl9pPr>
          </a:lstStyle>
          <a:p>
            <a:fld id="{A2A82982-B658-1745-A163-154EB9EED820}" type="slidenum">
              <a:rPr lang="uk-UA" altLang="en-US" smtClean="0"/>
              <a:pPr/>
              <a:t>3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4121561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FFA05-B5E7-814F-B676-B7AE9BB9B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Outward Security: Impact of Cyber Security issues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8787BBD-44A0-EF4A-A3EC-C7FEFC395C8A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F49E1E4A-834C-074E-9FF0-961A1F8067B6}" type="slidenum">
              <a:rPr lang="en-GB" altLang="en-US" noProof="0" smtClean="0"/>
              <a:pPr/>
              <a:t>4</a:t>
            </a:fld>
            <a:endParaRPr lang="en-GB" altLang="en-US" noProof="0" dirty="0"/>
          </a:p>
        </p:txBody>
      </p:sp>
      <p:pic>
        <p:nvPicPr>
          <p:cNvPr id="4" name="pasted-image.png">
            <a:extLst>
              <a:ext uri="{FF2B5EF4-FFF2-40B4-BE49-F238E27FC236}">
                <a16:creationId xmlns:a16="http://schemas.microsoft.com/office/drawing/2014/main" id="{25084F4C-574A-B649-AABF-ACE8A7B398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 rot="20928208">
            <a:off x="306537" y="1651754"/>
            <a:ext cx="5225826" cy="1013080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5" name="pasted-image.png">
            <a:extLst>
              <a:ext uri="{FF2B5EF4-FFF2-40B4-BE49-F238E27FC236}">
                <a16:creationId xmlns:a16="http://schemas.microsoft.com/office/drawing/2014/main" id="{52C98919-CCB9-5449-BCB9-F4D2BE105D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rot="869782">
            <a:off x="2894843" y="3121476"/>
            <a:ext cx="4687077" cy="1642480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6" name="pasted-image.png">
            <a:extLst>
              <a:ext uri="{FF2B5EF4-FFF2-40B4-BE49-F238E27FC236}">
                <a16:creationId xmlns:a16="http://schemas.microsoft.com/office/drawing/2014/main" id="{0C7046C1-A39D-C54B-BE0E-F04C42D337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 rot="20027236">
            <a:off x="1047128" y="2495363"/>
            <a:ext cx="2177855" cy="2798866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7" name="pasted-image.png">
            <a:extLst>
              <a:ext uri="{FF2B5EF4-FFF2-40B4-BE49-F238E27FC236}">
                <a16:creationId xmlns:a16="http://schemas.microsoft.com/office/drawing/2014/main" id="{F58B92F2-2A18-8F40-AF72-3D99E8841B9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 rot="222878">
            <a:off x="957658" y="5043390"/>
            <a:ext cx="3612446" cy="722490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8" name="pasted-image.png">
            <a:extLst>
              <a:ext uri="{FF2B5EF4-FFF2-40B4-BE49-F238E27FC236}">
                <a16:creationId xmlns:a16="http://schemas.microsoft.com/office/drawing/2014/main" id="{0B6B5C9B-946B-654D-894C-2C632832494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/>
          </a:blip>
          <a:srcRect/>
          <a:stretch>
            <a:fillRect/>
          </a:stretch>
        </p:blipFill>
        <p:spPr>
          <a:xfrm rot="20580608">
            <a:off x="4037893" y="4157582"/>
            <a:ext cx="4500591" cy="834380"/>
          </a:xfrm>
          <a:prstGeom prst="rect">
            <a:avLst/>
          </a:prstGeom>
          <a:ln w="25400">
            <a:miter lim="400000"/>
          </a:ln>
          <a:effectLst>
            <a:outerShdw blurRad="127000" dist="63500" dir="5400000" rotWithShape="0">
              <a:srgbClr val="000000">
                <a:alpha val="70000"/>
              </a:srgbClr>
            </a:outerShdw>
          </a:effectLst>
        </p:spPr>
      </p:pic>
      <p:pic>
        <p:nvPicPr>
          <p:cNvPr id="9" name="pasted-image.png">
            <a:extLst>
              <a:ext uri="{FF2B5EF4-FFF2-40B4-BE49-F238E27FC236}">
                <a16:creationId xmlns:a16="http://schemas.microsoft.com/office/drawing/2014/main" id="{29EA419F-8F91-2248-B9C9-87B304C2D0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 rot="1184366">
            <a:off x="4766237" y="2141884"/>
            <a:ext cx="2893612" cy="154875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9DE510BD-857C-5947-A581-AE085E17157A}"/>
              </a:ext>
            </a:extLst>
          </p:cNvPr>
          <p:cNvGrpSpPr/>
          <p:nvPr/>
        </p:nvGrpSpPr>
        <p:grpSpPr>
          <a:xfrm>
            <a:off x="655991" y="1104900"/>
            <a:ext cx="10891265" cy="5484860"/>
            <a:chOff x="473085" y="923732"/>
            <a:chExt cx="10891265" cy="5484860"/>
          </a:xfrm>
        </p:grpSpPr>
        <p:pic>
          <p:nvPicPr>
            <p:cNvPr id="11" name="Picture 10" descr="How_Pakistan_knocked_YouTube_offline__and_how_to_make_sure_it_never_happens_again__-_CNET.jpg">
              <a:extLst>
                <a:ext uri="{FF2B5EF4-FFF2-40B4-BE49-F238E27FC236}">
                  <a16:creationId xmlns:a16="http://schemas.microsoft.com/office/drawing/2014/main" id="{75EF5962-3654-6A48-A39B-87D389B6494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23783" y="1325646"/>
              <a:ext cx="5579928" cy="213960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2" name="Picture 11" descr="Global_Collateral_Damage_of_TMnet_leak_-_Dyn_Research___The_New_Home_Of_Renesys.jpg">
              <a:extLst>
                <a:ext uri="{FF2B5EF4-FFF2-40B4-BE49-F238E27FC236}">
                  <a16:creationId xmlns:a16="http://schemas.microsoft.com/office/drawing/2014/main" id="{04902EE4-E054-7245-A395-D19895E8501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1226" y="2338289"/>
              <a:ext cx="2997224" cy="59312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3" name="Picture 12" descr="Global_Impacts_of_Recent_Leaks_-_Dyn_Research___The_New_Home_Of_Renesys.jpg">
              <a:extLst>
                <a:ext uri="{FF2B5EF4-FFF2-40B4-BE49-F238E27FC236}">
                  <a16:creationId xmlns:a16="http://schemas.microsoft.com/office/drawing/2014/main" id="{5941CACE-5DF2-9B48-99EE-5B37EA4C7C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21013" y="3450835"/>
              <a:ext cx="3586753" cy="7977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" name="Picture 13" descr="The_Vast_World_of_Fraudulent_Routing_-_Dyn_Research___The_New_Home_Of_Renesys.jpg">
              <a:extLst>
                <a:ext uri="{FF2B5EF4-FFF2-40B4-BE49-F238E27FC236}">
                  <a16:creationId xmlns:a16="http://schemas.microsoft.com/office/drawing/2014/main" id="{A054F5D3-707E-9F40-AF92-BB2FB5BD6E1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02317" y="5285279"/>
              <a:ext cx="3514084" cy="71820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5" name="Picture 14" descr="BGP_hijack_incident_by_Syrian_Telecommunications_Establishment.jpg">
              <a:extLst>
                <a:ext uri="{FF2B5EF4-FFF2-40B4-BE49-F238E27FC236}">
                  <a16:creationId xmlns:a16="http://schemas.microsoft.com/office/drawing/2014/main" id="{B0C49BC6-5E07-4E4E-BD40-5688D584C97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192046">
              <a:off x="473085" y="4607925"/>
              <a:ext cx="3644266" cy="41916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6" name="Picture 15" descr="Banners_and_Alerts_and_BGPStream.jpg">
              <a:extLst>
                <a:ext uri="{FF2B5EF4-FFF2-40B4-BE49-F238E27FC236}">
                  <a16:creationId xmlns:a16="http://schemas.microsoft.com/office/drawing/2014/main" id="{240E5C1E-211A-7E44-B958-3B2CAD37B54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516367" y="3868684"/>
              <a:ext cx="4967297" cy="89133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7" name="Picture 16" descr="Massive_route_leak_cause_Internet_slowdown.jpg">
              <a:extLst>
                <a:ext uri="{FF2B5EF4-FFF2-40B4-BE49-F238E27FC236}">
                  <a16:creationId xmlns:a16="http://schemas.microsoft.com/office/drawing/2014/main" id="{EAA93950-8064-3446-8614-047B2485A484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381511">
              <a:off x="6118155" y="2173355"/>
              <a:ext cx="2622509" cy="44418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8" name="Picture 17" descr="UK_traffic_diverted_through_Ukraine_-_Dyn_Research___The_New_Home_Of_Renesys.jpg">
              <a:extLst>
                <a:ext uri="{FF2B5EF4-FFF2-40B4-BE49-F238E27FC236}">
                  <a16:creationId xmlns:a16="http://schemas.microsoft.com/office/drawing/2014/main" id="{F502CFD8-E17C-CF43-B80D-46AA07B370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474508">
              <a:off x="3304648" y="2934949"/>
              <a:ext cx="3684319" cy="7415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9" name="Picture 18" descr="Routing_Leak_briefly_takes_down_Google_-_Dyn_Research___The_New_Home_Of_Renesys.jpg">
              <a:extLst>
                <a:ext uri="{FF2B5EF4-FFF2-40B4-BE49-F238E27FC236}">
                  <a16:creationId xmlns:a16="http://schemas.microsoft.com/office/drawing/2014/main" id="{F419002F-7B7C-0643-8CDA-EE83C1491068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21335212">
              <a:off x="6284699" y="923732"/>
              <a:ext cx="3843763" cy="95497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0" name="Picture 19" descr="On-going_BGP_Hijack_Targets_Palestinian_ISP_-_Dyn_Research___The_New_Home_Of_Renesys.jpg">
              <a:extLst>
                <a:ext uri="{FF2B5EF4-FFF2-40B4-BE49-F238E27FC236}">
                  <a16:creationId xmlns:a16="http://schemas.microsoft.com/office/drawing/2014/main" id="{6FBB727E-D706-3642-8CE5-0F02F21592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898734">
              <a:off x="7149338" y="4078012"/>
              <a:ext cx="2854597" cy="77946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1" name="Picture 20" descr="BGP_Optimizer_Causes_Thousands_Of_Fake_Routes___BGPmon.jpg">
              <a:extLst>
                <a:ext uri="{FF2B5EF4-FFF2-40B4-BE49-F238E27FC236}">
                  <a16:creationId xmlns:a16="http://schemas.microsoft.com/office/drawing/2014/main" id="{7C190756-9BB8-CB4E-ADCC-F69D85B32A29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106439" y="3176359"/>
              <a:ext cx="2764420" cy="462956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2" name="Picture 21" descr="Large_scale_BGP_hijack_out_of_India___BGPmon.jpg">
              <a:extLst>
                <a:ext uri="{FF2B5EF4-FFF2-40B4-BE49-F238E27FC236}">
                  <a16:creationId xmlns:a16="http://schemas.microsoft.com/office/drawing/2014/main" id="{39FE7230-7EAB-7846-80A0-6228A8BCB408}"/>
                </a:ext>
              </a:extLst>
            </p:cNvPr>
            <p:cNvPicPr>
              <a:picLocks noChangeAspect="1"/>
            </p:cNvPicPr>
            <p:nvPr/>
          </p:nvPicPr>
          <p:blipFill>
            <a:blip r:embed="rId1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83745" y="1875175"/>
              <a:ext cx="2225159" cy="481724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3" name="Picture 22" descr="DDoS_Attacks_Storm_Linode_Servers_Worldwide.jpg">
              <a:extLst>
                <a:ext uri="{FF2B5EF4-FFF2-40B4-BE49-F238E27FC236}">
                  <a16:creationId xmlns:a16="http://schemas.microsoft.com/office/drawing/2014/main" id="{5D8E346A-0FD9-E642-9261-E99F48F2B8A3}"/>
                </a:ext>
              </a:extLst>
            </p:cNvPr>
            <p:cNvPicPr>
              <a:picLocks noChangeAspect="1"/>
            </p:cNvPicPr>
            <p:nvPr/>
          </p:nvPicPr>
          <p:blipFill>
            <a:blip r:embed="rId2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004854" y="2875269"/>
              <a:ext cx="4359496" cy="11511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24" name="Picture 23" descr="DDoS_attack_on_BBC_may_have_been_biggest_in_history___CSO_Online.jpg">
              <a:extLst>
                <a:ext uri="{FF2B5EF4-FFF2-40B4-BE49-F238E27FC236}">
                  <a16:creationId xmlns:a16="http://schemas.microsoft.com/office/drawing/2014/main" id="{8BA4B13B-58F1-CA40-B089-3322E37F6CAE}"/>
                </a:ext>
              </a:extLst>
            </p:cNvPr>
            <p:cNvPicPr>
              <a:picLocks noChangeAspect="1"/>
            </p:cNvPicPr>
            <p:nvPr/>
          </p:nvPicPr>
          <p:blipFill>
            <a:blip r:embed="rId2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733442" y="4781992"/>
              <a:ext cx="5466400" cy="162660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27" name="Picture 26">
            <a:extLst>
              <a:ext uri="{FF2B5EF4-FFF2-40B4-BE49-F238E27FC236}">
                <a16:creationId xmlns:a16="http://schemas.microsoft.com/office/drawing/2014/main" id="{D1A8D99D-3C02-4649-A2C7-808DBA142D2E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 rot="20671701">
            <a:off x="656820" y="2325234"/>
            <a:ext cx="8656864" cy="157949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40A25A5-21C0-C14D-8F48-37C59476F751}"/>
              </a:ext>
            </a:extLst>
          </p:cNvPr>
          <p:cNvPicPr>
            <a:picLocks noChangeAspect="1"/>
          </p:cNvPicPr>
          <p:nvPr/>
        </p:nvPicPr>
        <p:blipFill>
          <a:blip r:embed="rId2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42265" y="4098787"/>
            <a:ext cx="8562178" cy="190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509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E6155-F5E3-754E-BD5A-86F27704F7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Inward Security: What risks do insecure IoT devices bring to Privacy and Security?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1015D6-E88B-CF4A-B2E2-29034D3A3E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9978484" cy="4831653"/>
          </a:xfrm>
        </p:spPr>
        <p:txBody>
          <a:bodyPr>
            <a:noAutofit/>
          </a:bodyPr>
          <a:lstStyle/>
          <a:p>
            <a:r>
              <a:rPr lang="en-US" sz="2600" dirty="0"/>
              <a:t>Using insecure IoT Devices increases the risks of personal data being exposed/stolen and privacy compromised:</a:t>
            </a:r>
          </a:p>
          <a:p>
            <a:r>
              <a:rPr lang="en-US" sz="2600" dirty="0"/>
              <a:t>A smart camera using default username and password combination can be used to spy on you or be compromised to send junk information to the Internet</a:t>
            </a:r>
          </a:p>
          <a:p>
            <a:r>
              <a:rPr lang="en-US" sz="2600" dirty="0"/>
              <a:t>A wearable smart device that sends health information over un-encrypted channels can expose personal data</a:t>
            </a:r>
          </a:p>
          <a:p>
            <a:r>
              <a:rPr lang="en-US" sz="2600" dirty="0"/>
              <a:t>A smart home device like a television that lacks sufficient updates can be vulnerable to new attacks and be used to share private data</a:t>
            </a:r>
          </a:p>
          <a:p>
            <a:r>
              <a:rPr lang="en-US" sz="2600" dirty="0"/>
              <a:t>Smart vehicles running insecure software can be accessed remotely and compromised to disable certain functions of the car</a:t>
            </a:r>
            <a:br>
              <a:rPr lang="en-US" sz="2600" dirty="0"/>
            </a:b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7863713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Economics favor weak IoT security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0000" y="1808480"/>
            <a:ext cx="10879840" cy="4104640"/>
          </a:xfrm>
        </p:spPr>
        <p:txBody>
          <a:bodyPr>
            <a:normAutofit fontScale="92500" lnSpcReduction="10000"/>
          </a:bodyPr>
          <a:lstStyle/>
          <a:p>
            <a:pPr marL="342900" indent="-342900">
              <a:spcAft>
                <a:spcPts val="1800"/>
              </a:spcAft>
              <a:buFont typeface="Arial" charset="0"/>
              <a:buChar char="•"/>
            </a:pPr>
            <a:r>
              <a:rPr lang="en-US" dirty="0">
                <a:ea typeface="ＭＳ Ｐゴシック" charset="-128"/>
              </a:rPr>
              <a:t>Strong security can be expensive to design and implement, and  it lengthens the time it takes to get a product to market. </a:t>
            </a:r>
          </a:p>
          <a:p>
            <a:pPr marL="342000" indent="-342000">
              <a:spcAft>
                <a:spcPts val="1800"/>
              </a:spcAft>
              <a:buFont typeface="Arial" charset="0"/>
              <a:buChar char="•"/>
            </a:pPr>
            <a:r>
              <a:rPr lang="en-US" dirty="0">
                <a:ea typeface="ＭＳ Ｐゴシック" charset="-128"/>
              </a:rPr>
              <a:t>The commercial value of user data also means that there is an incentive to hoard as much data for as long as possible</a:t>
            </a:r>
          </a:p>
          <a:p>
            <a:pPr marL="342000" indent="-342000">
              <a:spcAft>
                <a:spcPts val="1800"/>
              </a:spcAft>
              <a:buFont typeface="Arial" charset="0"/>
              <a:buChar char="•"/>
            </a:pPr>
            <a:r>
              <a:rPr lang="en-US" dirty="0">
                <a:ea typeface="ＭＳ Ｐゴシック" charset="-128"/>
              </a:rPr>
              <a:t>There is currently a shortage of credible ways for suppliers to signal their level of security to consumers (e.g., certifications and trustmarks). </a:t>
            </a:r>
          </a:p>
          <a:p>
            <a:pPr marL="342000" indent="-342000">
              <a:spcAft>
                <a:spcPts val="1800"/>
              </a:spcAft>
              <a:buFont typeface="Arial" charset="0"/>
              <a:buChar char="•"/>
            </a:pPr>
            <a:r>
              <a:rPr lang="en-US" dirty="0">
                <a:ea typeface="ＭＳ Ｐゴシック" charset="-128"/>
              </a:rPr>
              <a:t>The cost and impact of poor security tend to fall on the consumer and other Internet users, rather than on the producers of IoT systems</a:t>
            </a:r>
          </a:p>
          <a:p>
            <a:endParaRPr lang="en-US" dirty="0">
              <a:ea typeface="ＭＳ Ｐゴシック" charset="-128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EE1D23A-55C4-7542-8A1B-C225D7430AAE}" type="slidenum">
              <a:rPr lang="uk-UA" altLang="en-US" smtClean="0"/>
              <a:pPr/>
              <a:t>6</a:t>
            </a:fld>
            <a:endParaRPr lang="uk-UA" altLang="en-US" dirty="0"/>
          </a:p>
        </p:txBody>
      </p:sp>
    </p:spTree>
    <p:extLst>
      <p:ext uri="{BB962C8B-B14F-4D97-AF65-F5344CB8AC3E}">
        <p14:creationId xmlns:p14="http://schemas.microsoft.com/office/powerpoint/2010/main" val="324252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D76B9F-C859-0B4B-962C-6355D27C5E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53252"/>
            <a:ext cx="10515600" cy="1325563"/>
          </a:xfrm>
        </p:spPr>
        <p:txBody>
          <a:bodyPr/>
          <a:lstStyle/>
          <a:p>
            <a:r>
              <a:rPr lang="en-US" b="1" dirty="0"/>
              <a:t>How can IoT Security be improved?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55CD2F-F8F6-0247-A9CE-E24A9BEDD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38147"/>
            <a:ext cx="10515600" cy="5029200"/>
          </a:xfrm>
        </p:spPr>
        <p:txBody>
          <a:bodyPr>
            <a:noAutofit/>
          </a:bodyPr>
          <a:lstStyle/>
          <a:p>
            <a:r>
              <a:rPr lang="en-US" dirty="0"/>
              <a:t>Collaborative approach: sharing of information by users, vendors, manufacturers on security breaches and best practices</a:t>
            </a:r>
          </a:p>
          <a:p>
            <a:r>
              <a:rPr lang="en-US" dirty="0"/>
              <a:t>Strong policy controls for example:	</a:t>
            </a:r>
          </a:p>
          <a:p>
            <a:pPr lvl="1"/>
            <a:r>
              <a:rPr lang="en-US" dirty="0"/>
              <a:t>Requiring encryption in devices: IoT devices should use encryption in order to make it very difficult for a 3</a:t>
            </a:r>
            <a:r>
              <a:rPr lang="en-US" baseline="30000" dirty="0"/>
              <a:t>rd</a:t>
            </a:r>
            <a:r>
              <a:rPr lang="en-US" dirty="0"/>
              <a:t> party to eavesdrop on communications</a:t>
            </a:r>
          </a:p>
          <a:p>
            <a:pPr lvl="1"/>
            <a:r>
              <a:rPr lang="en-US" dirty="0"/>
              <a:t>Frameworks on device features and capabilities</a:t>
            </a:r>
          </a:p>
          <a:p>
            <a:r>
              <a:rPr lang="en-US" dirty="0"/>
              <a:t>User Education for example:</a:t>
            </a:r>
          </a:p>
          <a:p>
            <a:pPr lvl="1"/>
            <a:r>
              <a:rPr lang="en-US" dirty="0"/>
              <a:t>Train users on preferring stronger passwords on IoT Devices</a:t>
            </a:r>
          </a:p>
          <a:p>
            <a:pPr lvl="1"/>
            <a:r>
              <a:rPr lang="en-US" dirty="0"/>
              <a:t>Consumer Demand for devices to have certain </a:t>
            </a:r>
            <a:r>
              <a:rPr lang="en-US" dirty="0" err="1"/>
              <a:t>eg</a:t>
            </a:r>
            <a:r>
              <a:rPr lang="en-US" dirty="0"/>
              <a:t> using two factor authentication: a password (something you know) and a token (something you have). </a:t>
            </a:r>
          </a:p>
          <a:p>
            <a:pPr lvl="1"/>
            <a:r>
              <a:rPr lang="en-US" dirty="0"/>
              <a:t>Train users to identify insecure devices and avoid them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63056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300D1-5590-DD42-9E29-AD257D8ED6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267" b="1" dirty="0"/>
              <a:t>How do we improve things?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63680D-3E5C-1E43-BF36-3075C632D0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0976" y="1949844"/>
            <a:ext cx="6344021" cy="3220368"/>
          </a:xfrm>
        </p:spPr>
        <p:txBody>
          <a:bodyPr/>
          <a:lstStyle/>
          <a:p>
            <a:pPr marL="457189" indent="-457189"/>
            <a:r>
              <a:rPr lang="en-US" sz="2667" dirty="0"/>
              <a:t>Research and Innovation </a:t>
            </a:r>
          </a:p>
          <a:p>
            <a:pPr marL="457189" indent="-457189"/>
            <a:r>
              <a:rPr lang="en-US" sz="2667" dirty="0"/>
              <a:t>Open Standards </a:t>
            </a:r>
          </a:p>
          <a:p>
            <a:pPr marL="457189" indent="-457189"/>
            <a:r>
              <a:rPr lang="en-US" sz="2667" dirty="0"/>
              <a:t>Certifications and </a:t>
            </a:r>
            <a:r>
              <a:rPr lang="en-US" sz="2667" dirty="0" err="1"/>
              <a:t>Trustmarks</a:t>
            </a:r>
            <a:endParaRPr lang="en-US" sz="2667" dirty="0"/>
          </a:p>
          <a:p>
            <a:pPr marL="457189" indent="-457189"/>
            <a:r>
              <a:rPr lang="en-US" sz="2667" dirty="0"/>
              <a:t>Policy and Regulation</a:t>
            </a:r>
          </a:p>
          <a:p>
            <a:pPr marL="457189" indent="-457189"/>
            <a:r>
              <a:rPr lang="en-US" sz="2667" dirty="0"/>
              <a:t>Frameworks and Best Practices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9D37F3D-9381-D444-92C5-FBF8273631F1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E9D801-C7EA-684D-B6F0-E71E03072415}" type="slidenum">
              <a:rPr lang="uk-UA" smtClean="0"/>
              <a:pPr/>
              <a:t>8</a:t>
            </a:fld>
            <a:endParaRPr lang="uk-U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0DEECA5-9A8C-BE4B-8D64-0DFECDEE3E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3687" y="1461812"/>
            <a:ext cx="5588000" cy="370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1866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6B165D05-9BD7-AE46-A258-4545F192D29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78911" y="3874020"/>
            <a:ext cx="4097551" cy="902123"/>
          </a:xfrm>
        </p:spPr>
        <p:txBody>
          <a:bodyPr/>
          <a:lstStyle/>
          <a:p>
            <a:r>
              <a:rPr lang="en-US" sz="4000" i="1" dirty="0" err="1">
                <a:solidFill>
                  <a:schemeClr val="bg1"/>
                </a:solidFill>
              </a:rPr>
              <a:t>chege@isoc.org</a:t>
            </a:r>
            <a:endParaRPr lang="en-US" sz="40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7236556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1434</TotalTime>
  <Words>571</Words>
  <Application>Microsoft Macintosh PowerPoint</Application>
  <PresentationFormat>Widescreen</PresentationFormat>
  <Paragraphs>62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ＭＳ Ｐゴシック</vt:lpstr>
      <vt:lpstr>Arial</vt:lpstr>
      <vt:lpstr>Calibri</vt:lpstr>
      <vt:lpstr>Calibri Light</vt:lpstr>
      <vt:lpstr>Hind Light</vt:lpstr>
      <vt:lpstr>Hind Medium</vt:lpstr>
      <vt:lpstr>Office Theme</vt:lpstr>
      <vt:lpstr>IoT: Privacy and Security </vt:lpstr>
      <vt:lpstr>Privacy, Security and IoT</vt:lpstr>
      <vt:lpstr>There are two ways to view IoT Security</vt:lpstr>
      <vt:lpstr>Outward Security: Impact of Cyber Security issues</vt:lpstr>
      <vt:lpstr>Inward Security: What risks do insecure IoT devices bring to Privacy and Security? </vt:lpstr>
      <vt:lpstr>Economics favor weak IoT security</vt:lpstr>
      <vt:lpstr>How can IoT Security be improved?</vt:lpstr>
      <vt:lpstr>How do we improve things? 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Kevin Chege</dc:creator>
  <cp:lastModifiedBy>Kevin Chege</cp:lastModifiedBy>
  <cp:revision>27</cp:revision>
  <dcterms:created xsi:type="dcterms:W3CDTF">2019-04-07T12:12:49Z</dcterms:created>
  <dcterms:modified xsi:type="dcterms:W3CDTF">2019-04-08T12:07:04Z</dcterms:modified>
</cp:coreProperties>
</file>