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80" r:id="rId2"/>
    <p:sldId id="258" r:id="rId3"/>
    <p:sldId id="332" r:id="rId4"/>
    <p:sldId id="348" r:id="rId5"/>
    <p:sldId id="259" r:id="rId6"/>
    <p:sldId id="349" r:id="rId7"/>
    <p:sldId id="261" r:id="rId8"/>
    <p:sldId id="479" r:id="rId9"/>
    <p:sldId id="29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7"/>
    <p:restoredTop sz="94629"/>
  </p:normalViewPr>
  <p:slideViewPr>
    <p:cSldViewPr snapToGrid="0" snapToObjects="1">
      <p:cViewPr varScale="1">
        <p:scale>
          <a:sx n="115" d="100"/>
          <a:sy n="115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D9B44-5CE0-2643-9ADD-76BD2F9B330B}" type="datetimeFigureOut">
              <a:rPr lang="en-US" smtClean="0"/>
              <a:t>4/7/19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3694B-95EA-A844-863F-824D3C831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4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78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Shape 79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Calibri" charset="0"/>
              <a:ea typeface="ＭＳ Ｐゴシック" charset="-128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205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of outward risk: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A home appliance may continue to function well as far as the direct user is concerned, and s/he may be unaware that it is part of a botnet participating in a DDoS attack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Toaster example: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- Someone may use it against you, and remotely decide to burn your hands our even your house (inward security related issue)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Your toaster works ok but is being used for a major DDOS attack (outward)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At ISOC,  our focus is on the impact that IoT security and privacy has on the Internet and other users.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43181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9072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(new technologies, better user interfaces, better development tools)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60903CF-FD69-E64B-9B87-C68F98BA3B0F}" type="datetime1">
              <a:rPr lang="en-US" smtClean="0"/>
              <a:pPr/>
              <a:t>4/8/19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193B-88A5-2744-A797-E566400CD56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5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FD1C2-8FC2-A84A-B5D4-8AAA21493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FFBD15-C031-4B48-9755-6E5A5C2EC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D0F67-05BF-DC4F-BCA7-54402BCF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B0EF2-29B6-5244-B7E5-4231EA0ED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E8975-E2CF-E146-8266-59FD595EA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5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81A36-6790-4B42-A9B6-0A98DE5A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9078CD-86FC-C248-98EF-B5BF8C777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61486-A308-0545-A032-4575698F3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C1236-A7FB-4047-A4C4-EC2C096E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42199-F1C9-6243-AFB8-7C310D2C9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5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73F4C0-AE0B-8644-86DC-05D07AF4D7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AC48AF-C310-D64B-8B04-62C46F9D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1494A-A121-8F4D-8924-A271A3F55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7D05-BF00-8F4C-A6BF-70951BEF0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140E-04DE-334A-A708-2C661783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15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C99EE331-8DF1-7E45-A095-B1B9B9DBB5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15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73103E-DD22-0142-B7D1-6AB05A349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59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column – Char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05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hank you – Blue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71560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 – Blue template">
    <p:bg>
      <p:bgPr>
        <a:blipFill dpi="0" rotWithShape="0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406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AE26D-96F0-B442-B04E-E6226C70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4B79-2A32-0042-BD84-428CDA078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B075F-915E-954D-89FF-C9D46EAB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019E-1907-324F-8924-5B1B306F1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3F0A6-184E-DA47-8CE9-7AAE5D3C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97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085FD-D739-BB46-B2D5-925E486C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AE5B3-A64A-A94D-A7E6-D6F629C12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5347A-20A3-544C-AF94-E43D48202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2EFA2-66A3-EA47-82F9-414BC2D6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80E5A-9024-F847-B35B-3450F7DA9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6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7CCE8-C512-C844-9845-82855532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AE688-8D23-974C-8E0A-3E55C7970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6A3D8-66BA-EF4F-99DA-DA6331C5F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3F6016-D80D-0A43-A96F-B26AA4971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3F476B-F13E-B342-8AB4-1E98D3C3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E6C14-BE36-FE41-8C78-77FCB316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6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FFA9-D114-8247-B189-6F199729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8756E-8BC0-7245-B000-EF2D3D37C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634410-1DE1-F44C-A731-4F987DAD1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EBC93-7826-F04C-929E-32085DF27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855284-258E-BC4A-AE06-9495535BF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54563-41DD-114B-8447-12D9A0E5A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757B6-A752-874F-8834-C8DA5FE9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DBB619-CCDD-E745-9ACE-5FEA179B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6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A97CC-9DA7-B449-9D5D-C28256A2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35523E-74B6-6948-BC9C-C0A10D61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897631-2992-6842-BF9F-325316F2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6C95B3-8DFC-D045-9981-C5F4318A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4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954F69-EBCA-8F4B-8309-5E2473E3E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1F4D7-ABF0-6442-9C78-5039A4921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51284-98B3-9F42-9BF4-E5680C1A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6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EE375-9FD0-494F-9719-A339D8718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232BA-BD8C-F844-861C-4D6AA68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72DFF-4D45-2F46-BF24-97C82BE8B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90814-4BB0-6046-930F-BBAE418E3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C58D1-2A51-C247-BE84-9DA54AEA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C684C-BCE5-364D-877D-F0092683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1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2F6A5-208A-8C4D-BF8A-D262C9F8C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E2BB5-BAA3-0A40-82F7-20BA62160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D0E5E-55DC-4848-8CB0-BBFB61028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4007B-D174-AD44-8D1E-BAC715BB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1780F-1F30-F447-962F-B9569565D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2D683-82B3-5547-811F-D6372B10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5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C9A2F8-63EB-0040-8392-EB9520E6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C1577-8AE8-6046-AF3E-E748492D8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084A8-4C50-F248-B389-1DC934D6A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A92A5-4ED2-BE4D-9632-5C649E13A016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AC565-BBBD-E94D-85D3-A06A05FD7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AF31D-66B9-354B-AA5F-C06476DB1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337A8-ACE7-084B-8F3A-0E4AC98F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4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4" r:id="rId14"/>
    <p:sldLayoutId id="2147483665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image" Target="../media/image7.png"/><Relationship Id="rId21" Type="http://schemas.openxmlformats.org/officeDocument/2006/relationships/image" Target="../media/image25.jpe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jpe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jpeg"/><Relationship Id="rId23" Type="http://schemas.openxmlformats.org/officeDocument/2006/relationships/image" Target="../media/image27.pn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IoT: Privacy and Security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407C97-4BA0-D74C-B668-8C9F3B2BE1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Kevin G. </a:t>
            </a:r>
            <a:r>
              <a:rPr lang="en-US" dirty="0" err="1">
                <a:solidFill>
                  <a:schemeClr val="bg1"/>
                </a:solidFill>
              </a:rPr>
              <a:t>Chege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ISOC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1048A7-7355-2F40-8597-EFC9013FA0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1162113"/>
          </a:xfrm>
        </p:spPr>
        <p:txBody>
          <a:bodyPr/>
          <a:lstStyle/>
          <a:p>
            <a:r>
              <a:rPr lang="en-GB" sz="2800" dirty="0"/>
              <a:t>Chapters Workshop</a:t>
            </a:r>
          </a:p>
          <a:p>
            <a:r>
              <a:rPr lang="en-GB" sz="2800" dirty="0"/>
              <a:t>Addis Ababa, 2019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D02C19-1C51-8243-8091-22A3DC6A5E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4466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2646E-F7F6-C149-93BB-FBDBCADC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Privacy, Security and 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31C6B-7116-1B4E-A146-B28DAB0A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Privacy is about retaining the ability to disclose data consensually, and with expectations about the context and scope of sharing.</a:t>
            </a:r>
          </a:p>
          <a:p>
            <a:r>
              <a:rPr lang="en-US" dirty="0"/>
              <a:t>With online privacy, we wish to ensure that our personal data is not disclosed to third parties without our knowledge or consent</a:t>
            </a:r>
          </a:p>
          <a:p>
            <a:r>
              <a:rPr lang="en-US" dirty="0"/>
              <a:t>As with any online service, IoT Privacy and IoT Security are linked and complement each other:</a:t>
            </a:r>
          </a:p>
          <a:p>
            <a:pPr lvl="1"/>
            <a:r>
              <a:rPr lang="en-US" dirty="0"/>
              <a:t>Entering your password via a un-secured IoT device risks eaves-droppers from stealing your identity</a:t>
            </a:r>
          </a:p>
          <a:p>
            <a:pPr lvl="1"/>
            <a:r>
              <a:rPr lang="en-US" dirty="0"/>
              <a:t>If your mobile phone lacks a password and is stolen, your personal data like call logs, messages, photos </a:t>
            </a:r>
            <a:r>
              <a:rPr lang="en-US" dirty="0" err="1"/>
              <a:t>etc</a:t>
            </a:r>
            <a:r>
              <a:rPr lang="en-US" dirty="0"/>
              <a:t> can be accessed</a:t>
            </a:r>
          </a:p>
        </p:txBody>
      </p:sp>
    </p:spTree>
    <p:extLst>
      <p:ext uri="{BB962C8B-B14F-4D97-AF65-F5344CB8AC3E}">
        <p14:creationId xmlns:p14="http://schemas.microsoft.com/office/powerpoint/2010/main" val="1805462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There are two ways to view IoT Security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822999" y="1507068"/>
            <a:ext cx="4191151" cy="4834995"/>
          </a:xfrm>
        </p:spPr>
        <p:txBody>
          <a:bodyPr lIns="36000" rIns="36000"/>
          <a:lstStyle/>
          <a:p>
            <a:r>
              <a:rPr lang="en-GB" dirty="0"/>
              <a:t>Outward Security</a:t>
            </a:r>
          </a:p>
          <a:p>
            <a:pPr lvl="1"/>
            <a:r>
              <a:rPr lang="en-GB" dirty="0"/>
              <a:t>Focus on potential harms that compromised devices and systems can inflict on the Internet and other users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16"/>
          </p:nvPr>
        </p:nvSpPr>
        <p:spPr>
          <a:xfrm>
            <a:off x="1254581" y="1507067"/>
            <a:ext cx="4130219" cy="4834995"/>
          </a:xfrm>
        </p:spPr>
        <p:txBody>
          <a:bodyPr lIns="108000" rIns="72000"/>
          <a:lstStyle/>
          <a:p>
            <a:r>
              <a:rPr lang="en-US" dirty="0"/>
              <a:t>Inward Security</a:t>
            </a:r>
          </a:p>
          <a:p>
            <a:pPr lvl="1"/>
            <a:r>
              <a:rPr lang="en-US" dirty="0"/>
              <a:t>Focus on potential harms to the health, safety, and privacy of device users and their property stemming from compromised IoT devices and systems</a:t>
            </a:r>
            <a:endParaRPr lang="en-GB" dirty="0"/>
          </a:p>
        </p:txBody>
      </p:sp>
      <p:sp>
        <p:nvSpPr>
          <p:cNvPr id="48131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A2A82982-B658-1745-A163-154EB9EED820}" type="slidenum">
              <a:rPr lang="uk-UA" altLang="en-US" smtClean="0"/>
              <a:pPr/>
              <a:t>3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412156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FFA05-B5E7-814F-B676-B7AE9BB9B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Outward Security: Impact of Cyber Security issues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787BBD-44A0-EF4A-A3EC-C7FEFC395C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9E1E4A-834C-074E-9FF0-961A1F8067B6}" type="slidenum">
              <a:rPr lang="en-GB" altLang="en-US" noProof="0" smtClean="0"/>
              <a:pPr/>
              <a:t>4</a:t>
            </a:fld>
            <a:endParaRPr lang="en-GB" altLang="en-US" noProof="0" dirty="0"/>
          </a:p>
        </p:txBody>
      </p:sp>
      <p:pic>
        <p:nvPicPr>
          <p:cNvPr id="4" name="pasted-image.png">
            <a:extLst>
              <a:ext uri="{FF2B5EF4-FFF2-40B4-BE49-F238E27FC236}">
                <a16:creationId xmlns:a16="http://schemas.microsoft.com/office/drawing/2014/main" id="{25084F4C-574A-B649-AABF-ACE8A7B39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928208">
            <a:off x="306537" y="1651754"/>
            <a:ext cx="5225826" cy="1013080"/>
          </a:xfrm>
          <a:prstGeom prst="rect">
            <a:avLst/>
          </a:prstGeom>
          <a:ln w="254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pasted-image.png">
            <a:extLst>
              <a:ext uri="{FF2B5EF4-FFF2-40B4-BE49-F238E27FC236}">
                <a16:creationId xmlns:a16="http://schemas.microsoft.com/office/drawing/2014/main" id="{52C98919-CCB9-5449-BCB9-F4D2BE105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869782">
            <a:off x="2894843" y="3121476"/>
            <a:ext cx="4687077" cy="1642480"/>
          </a:xfrm>
          <a:prstGeom prst="rect">
            <a:avLst/>
          </a:prstGeom>
          <a:ln w="254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6" name="pasted-image.png">
            <a:extLst>
              <a:ext uri="{FF2B5EF4-FFF2-40B4-BE49-F238E27FC236}">
                <a16:creationId xmlns:a16="http://schemas.microsoft.com/office/drawing/2014/main" id="{0C7046C1-A39D-C54B-BE0E-F04C42D33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027236">
            <a:off x="1047128" y="2495363"/>
            <a:ext cx="2177855" cy="2798866"/>
          </a:xfrm>
          <a:prstGeom prst="rect">
            <a:avLst/>
          </a:prstGeom>
          <a:ln w="254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7" name="pasted-image.png">
            <a:extLst>
              <a:ext uri="{FF2B5EF4-FFF2-40B4-BE49-F238E27FC236}">
                <a16:creationId xmlns:a16="http://schemas.microsoft.com/office/drawing/2014/main" id="{F58B92F2-2A18-8F40-AF72-3D99E8841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22878">
            <a:off x="957658" y="5043390"/>
            <a:ext cx="3612446" cy="722490"/>
          </a:xfrm>
          <a:prstGeom prst="rect">
            <a:avLst/>
          </a:prstGeom>
          <a:ln w="254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8" name="pasted-image.png">
            <a:extLst>
              <a:ext uri="{FF2B5EF4-FFF2-40B4-BE49-F238E27FC236}">
                <a16:creationId xmlns:a16="http://schemas.microsoft.com/office/drawing/2014/main" id="{0B6B5C9B-946B-654D-894C-2C63283249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>
          <a:xfrm rot="20580608">
            <a:off x="4037893" y="4157582"/>
            <a:ext cx="4500591" cy="834380"/>
          </a:xfrm>
          <a:prstGeom prst="rect">
            <a:avLst/>
          </a:prstGeom>
          <a:ln w="254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9" name="pasted-image.png">
            <a:extLst>
              <a:ext uri="{FF2B5EF4-FFF2-40B4-BE49-F238E27FC236}">
                <a16:creationId xmlns:a16="http://schemas.microsoft.com/office/drawing/2014/main" id="{29EA419F-8F91-2248-B9C9-87B304C2D0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184366">
            <a:off x="4766237" y="2141884"/>
            <a:ext cx="2893612" cy="154875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DE510BD-857C-5947-A581-AE085E17157A}"/>
              </a:ext>
            </a:extLst>
          </p:cNvPr>
          <p:cNvGrpSpPr/>
          <p:nvPr/>
        </p:nvGrpSpPr>
        <p:grpSpPr>
          <a:xfrm>
            <a:off x="655991" y="1104900"/>
            <a:ext cx="10891265" cy="5484860"/>
            <a:chOff x="473085" y="923732"/>
            <a:chExt cx="10891265" cy="5484860"/>
          </a:xfrm>
        </p:grpSpPr>
        <p:pic>
          <p:nvPicPr>
            <p:cNvPr id="11" name="Picture 10" descr="How_Pakistan_knocked_YouTube_offline__and_how_to_make_sure_it_never_happens_again__-_CNET.jpg">
              <a:extLst>
                <a:ext uri="{FF2B5EF4-FFF2-40B4-BE49-F238E27FC236}">
                  <a16:creationId xmlns:a16="http://schemas.microsoft.com/office/drawing/2014/main" id="{75EF5962-3654-6A48-A39B-87D389B64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783" y="1325646"/>
              <a:ext cx="5579928" cy="21396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 descr="Global_Collateral_Damage_of_TMnet_leak_-_Dyn_Research___The_New_Home_Of_Renesys.jpg">
              <a:extLst>
                <a:ext uri="{FF2B5EF4-FFF2-40B4-BE49-F238E27FC236}">
                  <a16:creationId xmlns:a16="http://schemas.microsoft.com/office/drawing/2014/main" id="{04902EE4-E054-7245-A395-D19895E85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1226" y="2338289"/>
              <a:ext cx="2997224" cy="5931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 descr="Global_Impacts_of_Recent_Leaks_-_Dyn_Research___The_New_Home_Of_Renesys.jpg">
              <a:extLst>
                <a:ext uri="{FF2B5EF4-FFF2-40B4-BE49-F238E27FC236}">
                  <a16:creationId xmlns:a16="http://schemas.microsoft.com/office/drawing/2014/main" id="{5941CACE-5DF2-9B48-99EE-5B37EA4C7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1013" y="3450835"/>
              <a:ext cx="3586753" cy="7977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 descr="The_Vast_World_of_Fraudulent_Routing_-_Dyn_Research___The_New_Home_Of_Renesys.jpg">
              <a:extLst>
                <a:ext uri="{FF2B5EF4-FFF2-40B4-BE49-F238E27FC236}">
                  <a16:creationId xmlns:a16="http://schemas.microsoft.com/office/drawing/2014/main" id="{A054F5D3-707E-9F40-AF92-BB2FB5BD6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2317" y="5285279"/>
              <a:ext cx="3514084" cy="7182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14" descr="BGP_hijack_incident_by_Syrian_Telecommunications_Establishment.jpg">
              <a:extLst>
                <a:ext uri="{FF2B5EF4-FFF2-40B4-BE49-F238E27FC236}">
                  <a16:creationId xmlns:a16="http://schemas.microsoft.com/office/drawing/2014/main" id="{B0C49BC6-5E07-4E4E-BD40-5688D584C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192046">
              <a:off x="473085" y="4607925"/>
              <a:ext cx="3644266" cy="4191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15" descr="Banners_and_Alerts_and_BGPStream.jpg">
              <a:extLst>
                <a:ext uri="{FF2B5EF4-FFF2-40B4-BE49-F238E27FC236}">
                  <a16:creationId xmlns:a16="http://schemas.microsoft.com/office/drawing/2014/main" id="{240E5C1E-211A-7E44-B958-3B2CAD37B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6367" y="3868684"/>
              <a:ext cx="4967297" cy="8913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Picture 16" descr="Massive_route_leak_cause_Internet_slowdown.jpg">
              <a:extLst>
                <a:ext uri="{FF2B5EF4-FFF2-40B4-BE49-F238E27FC236}">
                  <a16:creationId xmlns:a16="http://schemas.microsoft.com/office/drawing/2014/main" id="{EAA93950-8064-3446-8614-047B2485A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81511">
              <a:off x="6118155" y="2173355"/>
              <a:ext cx="2622509" cy="4441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 descr="UK_traffic_diverted_through_Ukraine_-_Dyn_Research___The_New_Home_Of_Renesys.jpg">
              <a:extLst>
                <a:ext uri="{FF2B5EF4-FFF2-40B4-BE49-F238E27FC236}">
                  <a16:creationId xmlns:a16="http://schemas.microsoft.com/office/drawing/2014/main" id="{F502CFD8-E17C-CF43-B80D-46AA07B37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74508">
              <a:off x="3304648" y="2934949"/>
              <a:ext cx="3684319" cy="741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18" descr="Routing_Leak_briefly_takes_down_Google_-_Dyn_Research___The_New_Home_Of_Renesys.jpg">
              <a:extLst>
                <a:ext uri="{FF2B5EF4-FFF2-40B4-BE49-F238E27FC236}">
                  <a16:creationId xmlns:a16="http://schemas.microsoft.com/office/drawing/2014/main" id="{F419002F-7B7C-0643-8CDA-EE83C1491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335212">
              <a:off x="6284699" y="923732"/>
              <a:ext cx="3843763" cy="9549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19" descr="On-going_BGP_Hijack_Targets_Palestinian_ISP_-_Dyn_Research___The_New_Home_Of_Renesys.jpg">
              <a:extLst>
                <a:ext uri="{FF2B5EF4-FFF2-40B4-BE49-F238E27FC236}">
                  <a16:creationId xmlns:a16="http://schemas.microsoft.com/office/drawing/2014/main" id="{6FBB727E-D706-3642-8CE5-0F02F2159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8734">
              <a:off x="7149338" y="4078012"/>
              <a:ext cx="2854597" cy="7794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Picture 20" descr="BGP_Optimizer_Causes_Thousands_Of_Fake_Routes___BGPmon.jpg">
              <a:extLst>
                <a:ext uri="{FF2B5EF4-FFF2-40B4-BE49-F238E27FC236}">
                  <a16:creationId xmlns:a16="http://schemas.microsoft.com/office/drawing/2014/main" id="{7C190756-9BB8-CB4E-ADCC-F69D85B32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6439" y="3176359"/>
              <a:ext cx="2764420" cy="4629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 descr="Large_scale_BGP_hijack_out_of_India___BGPmon.jpg">
              <a:extLst>
                <a:ext uri="{FF2B5EF4-FFF2-40B4-BE49-F238E27FC236}">
                  <a16:creationId xmlns:a16="http://schemas.microsoft.com/office/drawing/2014/main" id="{39FE7230-7EAB-7846-80A0-6228A8BC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3745" y="1875175"/>
              <a:ext cx="2225159" cy="4817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Picture 22" descr="DDoS_Attacks_Storm_Linode_Servers_Worldwide.jpg">
              <a:extLst>
                <a:ext uri="{FF2B5EF4-FFF2-40B4-BE49-F238E27FC236}">
                  <a16:creationId xmlns:a16="http://schemas.microsoft.com/office/drawing/2014/main" id="{5D8E346A-0FD9-E642-9261-E99F48F2B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04854" y="2875269"/>
              <a:ext cx="4359496" cy="11511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3" descr="DDoS_attack_on_BBC_may_have_been_biggest_in_history___CSO_Online.jpg">
              <a:extLst>
                <a:ext uri="{FF2B5EF4-FFF2-40B4-BE49-F238E27FC236}">
                  <a16:creationId xmlns:a16="http://schemas.microsoft.com/office/drawing/2014/main" id="{8BA4B13B-58F1-CA40-B089-3322E37F6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3442" y="4781992"/>
              <a:ext cx="5466400" cy="1626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D1A8D99D-3C02-4649-A2C7-808DBA142D2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0671701">
            <a:off x="656820" y="2325234"/>
            <a:ext cx="8656864" cy="15794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0A25A5-21C0-C14D-8F48-37C59476F751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2265" y="4098787"/>
            <a:ext cx="8562178" cy="19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E6155-F5E3-754E-BD5A-86F27704F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Inward Security: What risks do insecure IoT devices bring to Privacy and Security?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015D6-E88B-CF4A-B2E2-29034D3A3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978484" cy="4831653"/>
          </a:xfrm>
        </p:spPr>
        <p:txBody>
          <a:bodyPr>
            <a:noAutofit/>
          </a:bodyPr>
          <a:lstStyle/>
          <a:p>
            <a:r>
              <a:rPr lang="en-US" sz="2600" dirty="0"/>
              <a:t>Using insecure IoT Devices increases the risks of personal data being exposed/stolen and privacy compromised:</a:t>
            </a:r>
          </a:p>
          <a:p>
            <a:r>
              <a:rPr lang="en-US" sz="2600" dirty="0"/>
              <a:t>A smart camera using default username and password combination can be used to spy on you or be compromised to send junk information to the Internet</a:t>
            </a:r>
          </a:p>
          <a:p>
            <a:r>
              <a:rPr lang="en-US" sz="2600" dirty="0"/>
              <a:t>A wearable smart device that sends health information over un-encrypted channels can expose personal data</a:t>
            </a:r>
          </a:p>
          <a:p>
            <a:r>
              <a:rPr lang="en-US" sz="2600" dirty="0"/>
              <a:t>A smart home device like a television that lacks sufficient updates can be vulnerable to new attacks and be used to share private data</a:t>
            </a:r>
          </a:p>
          <a:p>
            <a:r>
              <a:rPr lang="en-US" sz="2600" dirty="0"/>
              <a:t>Smart vehicles running insecure software can be accessed remotely and compromised to disable certain functions of the car</a:t>
            </a:r>
            <a:br>
              <a:rPr lang="en-US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8637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Economics favor weak IoT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808480"/>
            <a:ext cx="10879840" cy="410464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Aft>
                <a:spcPts val="1800"/>
              </a:spcAft>
              <a:buFont typeface="Arial" charset="0"/>
              <a:buChar char="•"/>
            </a:pPr>
            <a:r>
              <a:rPr lang="en-US" dirty="0">
                <a:ea typeface="ＭＳ Ｐゴシック" charset="-128"/>
              </a:rPr>
              <a:t>Strong security can be expensive to design and implement, and  it lengthens the time it takes to get a product to market. </a:t>
            </a:r>
          </a:p>
          <a:p>
            <a:pPr marL="342000" indent="-342000">
              <a:spcAft>
                <a:spcPts val="1800"/>
              </a:spcAft>
              <a:buFont typeface="Arial" charset="0"/>
              <a:buChar char="•"/>
            </a:pPr>
            <a:r>
              <a:rPr lang="en-US" dirty="0">
                <a:ea typeface="ＭＳ Ｐゴシック" charset="-128"/>
              </a:rPr>
              <a:t>The commercial value of user data also means that there is an incentive to hoard as much data for as long as possible</a:t>
            </a:r>
          </a:p>
          <a:p>
            <a:pPr marL="342000" indent="-342000">
              <a:spcAft>
                <a:spcPts val="1800"/>
              </a:spcAft>
              <a:buFont typeface="Arial" charset="0"/>
              <a:buChar char="•"/>
            </a:pPr>
            <a:r>
              <a:rPr lang="en-US" dirty="0">
                <a:ea typeface="ＭＳ Ｐゴシック" charset="-128"/>
              </a:rPr>
              <a:t>There is currently a shortage of credible ways for suppliers to signal their level of security to consumers (e.g., certifications and trustmarks). </a:t>
            </a:r>
          </a:p>
          <a:p>
            <a:pPr marL="342000" indent="-342000">
              <a:spcAft>
                <a:spcPts val="1800"/>
              </a:spcAft>
              <a:buFont typeface="Arial" charset="0"/>
              <a:buChar char="•"/>
            </a:pPr>
            <a:r>
              <a:rPr lang="en-US" dirty="0">
                <a:ea typeface="ＭＳ Ｐゴシック" charset="-128"/>
              </a:rPr>
              <a:t>The cost and impact of poor security tend to fall on the consumer and other Internet users, rather than on the producers of IoT systems</a:t>
            </a:r>
          </a:p>
          <a:p>
            <a:endParaRPr lang="en-US" dirty="0">
              <a:ea typeface="ＭＳ Ｐゴシック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6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3242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76B9F-C859-0B4B-962C-6355D27C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252"/>
            <a:ext cx="10515600" cy="1325563"/>
          </a:xfrm>
        </p:spPr>
        <p:txBody>
          <a:bodyPr/>
          <a:lstStyle/>
          <a:p>
            <a:r>
              <a:rPr lang="en-US" b="1" dirty="0"/>
              <a:t>How can IoT Security be improved?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5CD2F-F8F6-0247-A9CE-E24A9BEDD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147"/>
            <a:ext cx="10515600" cy="5029200"/>
          </a:xfrm>
        </p:spPr>
        <p:txBody>
          <a:bodyPr>
            <a:noAutofit/>
          </a:bodyPr>
          <a:lstStyle/>
          <a:p>
            <a:r>
              <a:rPr lang="en-US" dirty="0"/>
              <a:t>Collaborative approach: sharing of information by users, vendors, manufacturers on security breaches and best practices</a:t>
            </a:r>
          </a:p>
          <a:p>
            <a:r>
              <a:rPr lang="en-US" dirty="0"/>
              <a:t>Strong policy controls for example:	</a:t>
            </a:r>
          </a:p>
          <a:p>
            <a:pPr lvl="1"/>
            <a:r>
              <a:rPr lang="en-US" dirty="0"/>
              <a:t>Requiring encryption in devices: IoT devices should use encryption in order to make it very difficult for a 3</a:t>
            </a:r>
            <a:r>
              <a:rPr lang="en-US" baseline="30000" dirty="0"/>
              <a:t>rd</a:t>
            </a:r>
            <a:r>
              <a:rPr lang="en-US" dirty="0"/>
              <a:t> party to eavesdrop on communications</a:t>
            </a:r>
          </a:p>
          <a:p>
            <a:pPr lvl="1"/>
            <a:r>
              <a:rPr lang="en-US" dirty="0"/>
              <a:t>Frameworks on device features and capabilities</a:t>
            </a:r>
          </a:p>
          <a:p>
            <a:r>
              <a:rPr lang="en-US" dirty="0"/>
              <a:t>User Education for example:</a:t>
            </a:r>
          </a:p>
          <a:p>
            <a:pPr lvl="1"/>
            <a:r>
              <a:rPr lang="en-US" dirty="0"/>
              <a:t>Train users on preferring stronger passwords on IoT Devices</a:t>
            </a:r>
          </a:p>
          <a:p>
            <a:pPr lvl="1"/>
            <a:r>
              <a:rPr lang="en-US" dirty="0"/>
              <a:t>Consumer Demand for devices to have certain </a:t>
            </a:r>
            <a:r>
              <a:rPr lang="en-US" dirty="0" err="1"/>
              <a:t>eg</a:t>
            </a:r>
            <a:r>
              <a:rPr lang="en-US" dirty="0"/>
              <a:t> using two factor authentication: a password (something you know) and a token (something you have). </a:t>
            </a:r>
          </a:p>
          <a:p>
            <a:pPr lvl="1"/>
            <a:r>
              <a:rPr lang="en-US" dirty="0"/>
              <a:t>Train users to identify insecure devices and avoid them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05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00D1-5590-DD42-9E29-AD257D8E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267" b="1" dirty="0"/>
              <a:t>How do we improve things?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3680D-3E5C-1E43-BF36-3075C632D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976" y="1949844"/>
            <a:ext cx="6344021" cy="3220368"/>
          </a:xfrm>
        </p:spPr>
        <p:txBody>
          <a:bodyPr/>
          <a:lstStyle/>
          <a:p>
            <a:pPr marL="457189" indent="-457189"/>
            <a:r>
              <a:rPr lang="en-US" sz="2667" dirty="0"/>
              <a:t>Research and Innovation </a:t>
            </a:r>
          </a:p>
          <a:p>
            <a:pPr marL="457189" indent="-457189"/>
            <a:r>
              <a:rPr lang="en-US" sz="2667" dirty="0"/>
              <a:t>Open Standards </a:t>
            </a:r>
          </a:p>
          <a:p>
            <a:pPr marL="457189" indent="-457189"/>
            <a:r>
              <a:rPr lang="en-US" sz="2667" dirty="0"/>
              <a:t>Certifications and </a:t>
            </a:r>
            <a:r>
              <a:rPr lang="en-US" sz="2667" dirty="0" err="1"/>
              <a:t>Trustmarks</a:t>
            </a:r>
            <a:endParaRPr lang="en-US" sz="2667" dirty="0"/>
          </a:p>
          <a:p>
            <a:pPr marL="457189" indent="-457189"/>
            <a:r>
              <a:rPr lang="en-US" sz="2667" dirty="0"/>
              <a:t>Policy and Regulation</a:t>
            </a:r>
          </a:p>
          <a:p>
            <a:pPr marL="457189" indent="-457189"/>
            <a:r>
              <a:rPr lang="en-US" sz="2667" dirty="0"/>
              <a:t>Frameworks and Best Practices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37F3D-9381-D444-92C5-FBF8273631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9D801-C7EA-684D-B6F0-E71E03072415}" type="slidenum">
              <a:rPr lang="uk-UA" smtClean="0"/>
              <a:pPr/>
              <a:t>8</a:t>
            </a:fld>
            <a:endParaRPr lang="uk-U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DEECA5-9A8C-BE4B-8D64-0DFECDEE3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87" y="1461812"/>
            <a:ext cx="55880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6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B165D05-9BD7-AE46-A258-4545F192D2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911" y="3874020"/>
            <a:ext cx="4097551" cy="902123"/>
          </a:xfrm>
        </p:spPr>
        <p:txBody>
          <a:bodyPr/>
          <a:lstStyle/>
          <a:p>
            <a:r>
              <a:rPr lang="en-US" sz="4000" i="1" dirty="0" err="1">
                <a:solidFill>
                  <a:schemeClr val="bg1"/>
                </a:solidFill>
              </a:rPr>
              <a:t>chege@isoc.org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3655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571</Words>
  <Application>Microsoft Macintosh PowerPoint</Application>
  <PresentationFormat>Widescreen</PresentationFormat>
  <Paragraphs>62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Hind Light</vt:lpstr>
      <vt:lpstr>Hind Medium</vt:lpstr>
      <vt:lpstr>Office Theme</vt:lpstr>
      <vt:lpstr>IoT: Privacy and Security </vt:lpstr>
      <vt:lpstr>Privacy, Security and IoT</vt:lpstr>
      <vt:lpstr>There are two ways to view IoT Security</vt:lpstr>
      <vt:lpstr>Outward Security: Impact of Cyber Security issues</vt:lpstr>
      <vt:lpstr>Inward Security: What risks do insecure IoT devices bring to Privacy and Security? </vt:lpstr>
      <vt:lpstr>Economics favor weak IoT security</vt:lpstr>
      <vt:lpstr>How can IoT Security be improved?</vt:lpstr>
      <vt:lpstr>How do we improve things? 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Chege</dc:creator>
  <cp:lastModifiedBy>Kevin Chege</cp:lastModifiedBy>
  <cp:revision>27</cp:revision>
  <dcterms:created xsi:type="dcterms:W3CDTF">2019-04-07T12:12:49Z</dcterms:created>
  <dcterms:modified xsi:type="dcterms:W3CDTF">2019-04-08T12:07:04Z</dcterms:modified>
</cp:coreProperties>
</file>