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9" r:id="rId2"/>
    <p:sldId id="292" r:id="rId3"/>
    <p:sldId id="303" r:id="rId4"/>
    <p:sldId id="291" r:id="rId5"/>
    <p:sldId id="304" r:id="rId6"/>
    <p:sldId id="293" r:id="rId7"/>
    <p:sldId id="294" r:id="rId8"/>
    <p:sldId id="305" r:id="rId9"/>
    <p:sldId id="295" r:id="rId10"/>
    <p:sldId id="306" r:id="rId11"/>
    <p:sldId id="257" r:id="rId12"/>
    <p:sldId id="296" r:id="rId13"/>
    <p:sldId id="297" r:id="rId14"/>
    <p:sldId id="298" r:id="rId15"/>
    <p:sldId id="307" r:id="rId16"/>
    <p:sldId id="299" r:id="rId17"/>
    <p:sldId id="300" r:id="rId18"/>
    <p:sldId id="308" r:id="rId19"/>
    <p:sldId id="301" r:id="rId20"/>
    <p:sldId id="313" r:id="rId21"/>
    <p:sldId id="312" r:id="rId22"/>
    <p:sldId id="310" r:id="rId23"/>
    <p:sldId id="315" r:id="rId24"/>
    <p:sldId id="317" r:id="rId25"/>
    <p:sldId id="316" r:id="rId26"/>
    <p:sldId id="318" r:id="rId27"/>
    <p:sldId id="319" r:id="rId28"/>
    <p:sldId id="322" r:id="rId29"/>
    <p:sldId id="320" r:id="rId30"/>
    <p:sldId id="321" r:id="rId31"/>
    <p:sldId id="323" r:id="rId32"/>
    <p:sldId id="311" r:id="rId33"/>
    <p:sldId id="314"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5537" autoAdjust="0"/>
  </p:normalViewPr>
  <p:slideViewPr>
    <p:cSldViewPr>
      <p:cViewPr varScale="1">
        <p:scale>
          <a:sx n="99" d="100"/>
          <a:sy n="99" d="100"/>
        </p:scale>
        <p:origin x="1511" y="10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Daam Projects Development Co.Ltd</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8D447F-F5AC-479E-A1DA-236B6BD4F381}" type="datetimeFigureOut">
              <a:rPr lang="en-US" smtClean="0"/>
              <a:pPr/>
              <a:t>4/22/2019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F4671B-C8FD-4798-A6E2-1DBC58C6E610}" type="slidenum">
              <a:rPr lang="en-US" smtClean="0"/>
              <a:pPr/>
              <a:t>‹#›</a:t>
            </a:fld>
            <a:endParaRPr lang="en-US"/>
          </a:p>
        </p:txBody>
      </p:sp>
    </p:spTree>
    <p:extLst>
      <p:ext uri="{BB962C8B-B14F-4D97-AF65-F5344CB8AC3E}">
        <p14:creationId xmlns:p14="http://schemas.microsoft.com/office/powerpoint/2010/main" val="399719875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Daam Projects Development Co.Ltd</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1E184B-5C47-45F0-BD17-1047D283DCDB}" type="datetimeFigureOut">
              <a:rPr lang="en-US" smtClean="0"/>
              <a:pPr/>
              <a:t>4/22/2019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7D4A1-59EF-4441-9B38-870D5A15FF87}" type="slidenum">
              <a:rPr lang="en-US" smtClean="0"/>
              <a:pPr/>
              <a:t>‹#›</a:t>
            </a:fld>
            <a:endParaRPr lang="en-US"/>
          </a:p>
        </p:txBody>
      </p:sp>
    </p:spTree>
    <p:extLst>
      <p:ext uri="{BB962C8B-B14F-4D97-AF65-F5344CB8AC3E}">
        <p14:creationId xmlns:p14="http://schemas.microsoft.com/office/powerpoint/2010/main" val="322229280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2</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3771192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11</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3691665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12</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35387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13</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352581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14</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171125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2093747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16</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450752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17</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4178970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18</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323368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19</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212273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20</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177006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3</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232199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21</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3312569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22</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177566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23</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4029933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24</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1722738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25</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2557890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26</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3994941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27</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4159357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28</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3445724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29</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1258488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30</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336073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4</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3164112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31</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3419655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32</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1931737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33</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183183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5</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131460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6</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330755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7</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301054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8</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44985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9</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268518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D7D4A1-59EF-4441-9B38-870D5A15FF87}" type="slidenum">
              <a:rPr lang="en-US" smtClean="0"/>
              <a:pPr/>
              <a:t>10</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r>
              <a:rPr lang="en-US" dirty="0"/>
              <a:t>Daam Projects Development Co.Ltd</a:t>
            </a:r>
          </a:p>
        </p:txBody>
      </p:sp>
    </p:spTree>
    <p:extLst>
      <p:ext uri="{BB962C8B-B14F-4D97-AF65-F5344CB8AC3E}">
        <p14:creationId xmlns:p14="http://schemas.microsoft.com/office/powerpoint/2010/main" val="369637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21BE5314-B776-485F-BA44-B127E548AB98}" type="datetime1">
              <a:rPr lang="en-US" smtClean="0"/>
              <a:pPr/>
              <a:t>4/22/2019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pl-PL"/>
              <a:t>W W W . D A A M . S D</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1689039-3D9F-4989-BAD6-C355F7EA6E4A}" type="datetime1">
              <a:rPr lang="en-US" smtClean="0"/>
              <a:pPr/>
              <a:t>4/22/2019</a:t>
            </a:fld>
            <a:endParaRPr lang="en-US"/>
          </a:p>
        </p:txBody>
      </p:sp>
      <p:sp>
        <p:nvSpPr>
          <p:cNvPr id="5" name="Footer Placeholder 4"/>
          <p:cNvSpPr>
            <a:spLocks noGrp="1"/>
          </p:cNvSpPr>
          <p:nvPr>
            <p:ph type="ftr" sz="quarter" idx="11"/>
          </p:nvPr>
        </p:nvSpPr>
        <p:spPr/>
        <p:txBody>
          <a:bodyPr/>
          <a:lstStyle/>
          <a:p>
            <a:r>
              <a:rPr lang="pl-PL"/>
              <a:t>W W W . D A A M . S D</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FA582D-0B24-4872-BBF2-2568BE18BAF0}" type="datetime1">
              <a:rPr lang="en-US" smtClean="0"/>
              <a:pPr/>
              <a:t>4/22/2019</a:t>
            </a:fld>
            <a:endParaRPr lang="en-US"/>
          </a:p>
        </p:txBody>
      </p:sp>
      <p:sp>
        <p:nvSpPr>
          <p:cNvPr id="5" name="Footer Placeholder 4"/>
          <p:cNvSpPr>
            <a:spLocks noGrp="1"/>
          </p:cNvSpPr>
          <p:nvPr>
            <p:ph type="ftr" sz="quarter" idx="11"/>
          </p:nvPr>
        </p:nvSpPr>
        <p:spPr/>
        <p:txBody>
          <a:bodyPr/>
          <a:lstStyle/>
          <a:p>
            <a:r>
              <a:rPr lang="pl-PL"/>
              <a:t>W W W . D A A M . S D</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F659A46-1103-4FF8-81C5-751384F56ADA}" type="datetime1">
              <a:rPr lang="en-US" smtClean="0"/>
              <a:pPr/>
              <a:t>4/22/2019</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r>
              <a:rPr lang="pl-PL"/>
              <a:t>W W W . D A A M . S D</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3F9153B-8447-49B0-8044-AF5D74F20DDC}" type="datetime1">
              <a:rPr lang="en-US" smtClean="0"/>
              <a:pPr/>
              <a:t>4/22/2019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pl-PL"/>
              <a:t>W W W . D A A M . S D</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51AAB3A-984D-42C6-8CEE-D57D04B92A27}" type="datetime1">
              <a:rPr lang="en-US" smtClean="0"/>
              <a:pPr/>
              <a:t>4/22/2019</a:t>
            </a:fld>
            <a:endParaRPr lang="en-US"/>
          </a:p>
        </p:txBody>
      </p:sp>
      <p:sp>
        <p:nvSpPr>
          <p:cNvPr id="6" name="Footer Placeholder 5"/>
          <p:cNvSpPr>
            <a:spLocks noGrp="1"/>
          </p:cNvSpPr>
          <p:nvPr>
            <p:ph type="ftr" sz="quarter" idx="11"/>
          </p:nvPr>
        </p:nvSpPr>
        <p:spPr/>
        <p:txBody>
          <a:bodyPr/>
          <a:lstStyle/>
          <a:p>
            <a:r>
              <a:rPr lang="pl-PL"/>
              <a:t>W W W . D A A M . S D</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56755739-14ED-4520-B8D9-C03E1D4D01FE}" type="datetime1">
              <a:rPr lang="en-US" smtClean="0"/>
              <a:pPr/>
              <a:t>4/22/2019</a:t>
            </a:fld>
            <a:endParaRPr lang="en-US"/>
          </a:p>
        </p:txBody>
      </p:sp>
      <p:sp>
        <p:nvSpPr>
          <p:cNvPr id="8" name="Footer Placeholder 7"/>
          <p:cNvSpPr>
            <a:spLocks noGrp="1"/>
          </p:cNvSpPr>
          <p:nvPr>
            <p:ph type="ftr" sz="quarter" idx="11"/>
          </p:nvPr>
        </p:nvSpPr>
        <p:spPr/>
        <p:txBody>
          <a:bodyPr/>
          <a:lstStyle/>
          <a:p>
            <a:r>
              <a:rPr lang="pl-PL"/>
              <a:t>W W W . D A A M . S D</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E9430951-E55A-4E20-BAD6-98A22D661052}" type="datetime1">
              <a:rPr lang="en-US" smtClean="0"/>
              <a:pPr/>
              <a:t>4/22/2019</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r>
              <a:rPr lang="pl-PL"/>
              <a:t>W W W . D A A M . S D</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634BF-B793-40A7-9A2B-69C7D07EFE6B}" type="datetime1">
              <a:rPr lang="en-US" smtClean="0"/>
              <a:pPr/>
              <a:t>4/22/2019</a:t>
            </a:fld>
            <a:endParaRPr lang="en-US"/>
          </a:p>
        </p:txBody>
      </p:sp>
      <p:sp>
        <p:nvSpPr>
          <p:cNvPr id="3" name="Footer Placeholder 2"/>
          <p:cNvSpPr>
            <a:spLocks noGrp="1"/>
          </p:cNvSpPr>
          <p:nvPr>
            <p:ph type="ftr" sz="quarter" idx="11"/>
          </p:nvPr>
        </p:nvSpPr>
        <p:spPr/>
        <p:txBody>
          <a:bodyPr/>
          <a:lstStyle/>
          <a:p>
            <a:r>
              <a:rPr lang="pl-PL"/>
              <a:t>W W W . D A A M . S D</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70BA752E-124E-422B-8DF7-81BADEE4DC01}" type="datetime1">
              <a:rPr lang="en-US" smtClean="0"/>
              <a:pPr/>
              <a:t>4/22/2019</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r>
              <a:rPr lang="pl-PL"/>
              <a:t>W W W . D A A M . S D</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DDF11DE-658E-405F-9CAB-281BEF75EBD0}" type="datetime1">
              <a:rPr lang="en-US" smtClean="0"/>
              <a:pPr/>
              <a:t>4/22/2019</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r>
              <a:rPr lang="pl-PL"/>
              <a:t>W W W . D A A M . S 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48A5B32-C5C8-492E-8782-2DA16ED8FB22}" type="datetime1">
              <a:rPr lang="en-US" smtClean="0"/>
              <a:pPr/>
              <a:t>4/22/2019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pl-PL"/>
              <a:t>W W W . D A A M . S D</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jpe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eg"/><Relationship Id="rId7"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4.jpeg"/><Relationship Id="rId9"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jpeg"/><Relationship Id="rId7"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9.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9.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9.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9.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9.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9.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3.jpeg"/><Relationship Id="rId7"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39.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4.jpeg"/><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PSDC-Center\MEDIA\DaamProfile\PROFILE\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sp>
        <p:nvSpPr>
          <p:cNvPr id="4" name="Footer Placeholder 3"/>
          <p:cNvSpPr>
            <a:spLocks noGrp="1"/>
          </p:cNvSpPr>
          <p:nvPr>
            <p:ph type="ftr" sz="quarter" idx="16"/>
          </p:nvPr>
        </p:nvSpPr>
        <p:spPr>
          <a:xfrm>
            <a:off x="3581400" y="5257800"/>
            <a:ext cx="2057400" cy="381000"/>
          </a:xfrm>
        </p:spPr>
        <p:txBody>
          <a:bodyPr/>
          <a:lstStyle/>
          <a:p>
            <a:pPr algn="ctr"/>
            <a:r>
              <a:rPr lang="pl-PL" dirty="0"/>
              <a:t>W W W . D A A M . S D</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outline</a:t>
            </a:r>
          </a:p>
        </p:txBody>
      </p:sp>
      <p:sp>
        <p:nvSpPr>
          <p:cNvPr id="3" name="Content Placeholder 2"/>
          <p:cNvSpPr>
            <a:spLocks noGrp="1"/>
          </p:cNvSpPr>
          <p:nvPr>
            <p:ph sz="quarter" idx="1"/>
          </p:nvPr>
        </p:nvSpPr>
        <p:spPr>
          <a:xfrm>
            <a:off x="457200" y="1371600"/>
            <a:ext cx="7467600" cy="4873752"/>
          </a:xfrm>
        </p:spPr>
        <p:txBody>
          <a:bodyPr>
            <a:normAutofit/>
          </a:bodyPr>
          <a:lstStyle/>
          <a:p>
            <a:r>
              <a:rPr lang="en-US" dirty="0">
                <a:solidFill>
                  <a:schemeClr val="bg1">
                    <a:lumMod val="65000"/>
                  </a:schemeClr>
                </a:solidFill>
              </a:rPr>
              <a:t>About Daam Company</a:t>
            </a:r>
          </a:p>
          <a:p>
            <a:pPr lvl="1"/>
            <a:r>
              <a:rPr lang="en-US" dirty="0">
                <a:solidFill>
                  <a:schemeClr val="bg1">
                    <a:lumMod val="65000"/>
                  </a:schemeClr>
                </a:solidFill>
              </a:rPr>
              <a:t>Daam establish</a:t>
            </a:r>
          </a:p>
          <a:p>
            <a:pPr lvl="1"/>
            <a:r>
              <a:rPr lang="en-US" dirty="0">
                <a:solidFill>
                  <a:schemeClr val="bg1">
                    <a:lumMod val="65000"/>
                  </a:schemeClr>
                </a:solidFill>
              </a:rPr>
              <a:t>Daam team</a:t>
            </a:r>
          </a:p>
          <a:p>
            <a:pPr lvl="1"/>
            <a:r>
              <a:rPr lang="en-US" dirty="0">
                <a:solidFill>
                  <a:schemeClr val="bg1">
                    <a:lumMod val="65000"/>
                  </a:schemeClr>
                </a:solidFill>
              </a:rPr>
              <a:t>Services</a:t>
            </a:r>
          </a:p>
          <a:p>
            <a:r>
              <a:rPr lang="en-US" dirty="0"/>
              <a:t>Daam Smart Farming Systems</a:t>
            </a:r>
          </a:p>
          <a:p>
            <a:pPr lvl="1"/>
            <a:r>
              <a:rPr lang="en-US" dirty="0"/>
              <a:t>Smart Agriculture brief </a:t>
            </a:r>
          </a:p>
          <a:p>
            <a:pPr lvl="1"/>
            <a:r>
              <a:rPr lang="en-US" dirty="0">
                <a:solidFill>
                  <a:schemeClr val="bg1">
                    <a:lumMod val="65000"/>
                  </a:schemeClr>
                </a:solidFill>
              </a:rPr>
              <a:t>Daam solutions for farms</a:t>
            </a:r>
          </a:p>
          <a:p>
            <a:pPr lvl="1"/>
            <a:r>
              <a:rPr lang="en-US" dirty="0">
                <a:solidFill>
                  <a:schemeClr val="bg1">
                    <a:lumMod val="65000"/>
                  </a:schemeClr>
                </a:solidFill>
              </a:rPr>
              <a:t>DaamAgri Product</a:t>
            </a:r>
          </a:p>
          <a:p>
            <a:pPr lvl="2"/>
            <a:r>
              <a:rPr lang="en-US" dirty="0">
                <a:solidFill>
                  <a:schemeClr val="bg1">
                    <a:lumMod val="65000"/>
                  </a:schemeClr>
                </a:solidFill>
              </a:rPr>
              <a:t>Features &amp; Specifications </a:t>
            </a:r>
          </a:p>
          <a:p>
            <a:pPr lvl="1"/>
            <a:r>
              <a:rPr lang="en-US" dirty="0">
                <a:solidFill>
                  <a:schemeClr val="bg1">
                    <a:lumMod val="65000"/>
                  </a:schemeClr>
                </a:solidFill>
              </a:rPr>
              <a:t>Our services in smart farming</a:t>
            </a:r>
          </a:p>
          <a:p>
            <a:pPr lvl="1"/>
            <a:r>
              <a:rPr lang="en-US" dirty="0">
                <a:solidFill>
                  <a:schemeClr val="bg1">
                    <a:lumMod val="65000"/>
                  </a:schemeClr>
                </a:solidFill>
              </a:rPr>
              <a:t>Zadna case study</a:t>
            </a:r>
          </a:p>
          <a:p>
            <a:r>
              <a:rPr lang="en-US" dirty="0">
                <a:solidFill>
                  <a:schemeClr val="bg1">
                    <a:lumMod val="65000"/>
                  </a:schemeClr>
                </a:solidFill>
              </a:rPr>
              <a:t>Future Projects</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pic>
        <p:nvPicPr>
          <p:cNvPr id="1027" name="Picture 3" descr="E:\PSDC-Center\MEDIA\DaamProfile\DaamAgriCove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 y="0"/>
            <a:ext cx="9699417" cy="6858000"/>
          </a:xfrm>
          <a:prstGeom prst="rect">
            <a:avLst/>
          </a:prstGeom>
          <a:noFill/>
        </p:spPr>
      </p:pic>
      <p:sp>
        <p:nvSpPr>
          <p:cNvPr id="12" name="TextBox 11"/>
          <p:cNvSpPr txBox="1"/>
          <p:nvPr/>
        </p:nvSpPr>
        <p:spPr>
          <a:xfrm>
            <a:off x="2895600" y="5410200"/>
            <a:ext cx="3877985" cy="523220"/>
          </a:xfrm>
          <a:prstGeom prst="rect">
            <a:avLst/>
          </a:prstGeom>
          <a:noFill/>
        </p:spPr>
        <p:txBody>
          <a:bodyPr wrap="none" rtlCol="0">
            <a:spAutoFit/>
          </a:bodyPr>
          <a:lstStyle/>
          <a:p>
            <a:r>
              <a:rPr lang="en-US" sz="2800" b="1" dirty="0">
                <a:solidFill>
                  <a:schemeClr val="bg1"/>
                </a:solidFill>
                <a:latin typeface="Cocon® Next Arabic" pitchFamily="18" charset="-78"/>
                <a:ea typeface="Cocon® Next Arabic" pitchFamily="18" charset="-78"/>
                <a:cs typeface="A Sardar Hoor" pitchFamily="50" charset="-78"/>
              </a:rPr>
              <a:t>Smart Farming Systems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7467600" cy="990600"/>
          </a:xfrm>
        </p:spPr>
        <p:txBody>
          <a:bodyPr>
            <a:normAutofit/>
          </a:bodyPr>
          <a:lstStyle/>
          <a:p>
            <a:r>
              <a:rPr lang="en-US" dirty="0"/>
              <a:t>Daam Smart Farming Systems</a:t>
            </a:r>
          </a:p>
          <a:p>
            <a:pPr lvl="1"/>
            <a:r>
              <a:rPr lang="en-US" dirty="0"/>
              <a:t>Smart Agriculture brief </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0" name="Rectangle 1"/>
          <p:cNvSpPr txBox="1">
            <a:spLocks noChangeArrowheads="1"/>
          </p:cNvSpPr>
          <p:nvPr/>
        </p:nvSpPr>
        <p:spPr bwMode="auto">
          <a:xfrm>
            <a:off x="533400" y="1981200"/>
            <a:ext cx="3581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Precision agriculture is sometimes known as ‘smart farming’, an umbrella term for easier comparison with other M2M based implementations such as smart metering, smart cities and so on. Precision agriculture is based  on  </a:t>
            </a:r>
            <a:r>
              <a:rPr kumimoji="0" lang="en-US" sz="2000" b="1" i="0" u="none" strike="noStrike" kern="1200" cap="none" spc="0" normalizeH="0" baseline="0" noProof="0">
                <a:ln>
                  <a:noFill/>
                </a:ln>
                <a:solidFill>
                  <a:schemeClr val="accent1">
                    <a:lumMod val="50000"/>
                  </a:schemeClr>
                </a:solidFill>
                <a:effectLst/>
                <a:uLnTx/>
                <a:uFillTx/>
                <a:latin typeface="+mn-lt"/>
                <a:ea typeface="+mn-ea"/>
                <a:cs typeface="+mn-cs"/>
              </a:rPr>
              <a:t>sensor  technologies</a:t>
            </a:r>
            <a:r>
              <a:rPr kumimoji="0" lang="en-US" sz="2000" b="0" i="0" u="none" strike="noStrike" kern="1200" cap="none" spc="0" normalizeH="0" baseline="0" noProof="0">
                <a:ln>
                  <a:noFill/>
                </a:ln>
                <a:solidFill>
                  <a:schemeClr val="tx1"/>
                </a:solidFill>
                <a:effectLst/>
                <a:uLnTx/>
                <a:uFillTx/>
                <a:latin typeface="+mn-lt"/>
                <a:ea typeface="+mn-ea"/>
                <a:cs typeface="+mn-cs"/>
              </a:rPr>
              <a:t> whose use is well established in other industries.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2"/>
          <p:cNvPicPr>
            <a:picLocks noChangeAspect="1" noChangeArrowheads="1"/>
          </p:cNvPicPr>
          <p:nvPr/>
        </p:nvPicPr>
        <p:blipFill>
          <a:blip r:embed="rId5" cstate="print"/>
          <a:srcRect/>
          <a:stretch>
            <a:fillRect/>
          </a:stretch>
        </p:blipFill>
        <p:spPr bwMode="auto">
          <a:xfrm>
            <a:off x="4267200" y="1676400"/>
            <a:ext cx="3886200" cy="4303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7467600" cy="990600"/>
          </a:xfrm>
        </p:spPr>
        <p:txBody>
          <a:bodyPr>
            <a:normAutofit/>
          </a:bodyPr>
          <a:lstStyle/>
          <a:p>
            <a:r>
              <a:rPr lang="en-US" dirty="0"/>
              <a:t>Daam Smart Farming Systems</a:t>
            </a:r>
          </a:p>
          <a:p>
            <a:pPr lvl="1"/>
            <a:r>
              <a:rPr lang="en-US" dirty="0"/>
              <a:t>Smart Agriculture brief </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9" name="Rectangle 1"/>
          <p:cNvSpPr txBox="1">
            <a:spLocks noChangeArrowheads="1"/>
          </p:cNvSpPr>
          <p:nvPr/>
        </p:nvSpPr>
        <p:spPr bwMode="auto">
          <a:xfrm>
            <a:off x="533400" y="1981200"/>
            <a:ext cx="7391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 </a:t>
            </a:r>
            <a:r>
              <a:rPr kumimoji="0" lang="en-US" sz="2000" b="1" i="0" u="none" strike="noStrike" kern="1200" cap="none" spc="0" normalizeH="0" baseline="0" noProof="0">
                <a:ln>
                  <a:noFill/>
                </a:ln>
                <a:solidFill>
                  <a:schemeClr val="tx1"/>
                </a:solidFill>
                <a:effectLst/>
                <a:uLnTx/>
                <a:uFillTx/>
                <a:latin typeface="+mn-lt"/>
                <a:ea typeface="+mn-ea"/>
                <a:cs typeface="+mn-cs"/>
              </a:rPr>
              <a:t>Special sensors collect data regarding soil &amp; crop behavior, animal conduct, machine status, storage tank &amp; out- buildings status emanating from remote sites.</a:t>
            </a:r>
            <a:r>
              <a:rPr kumimoji="0" lang="en-US" sz="2000" b="0" i="0" u="none" strike="noStrike" kern="1200" cap="none" spc="0" normalizeH="0" baseline="0" noProof="0">
                <a:ln>
                  <a:noFill/>
                </a:ln>
                <a:solidFill>
                  <a:schemeClr val="tx1"/>
                </a:solidFill>
                <a:effectLst/>
                <a:uLnTx/>
                <a:uFillTx/>
                <a:latin typeface="+mn-lt"/>
                <a:ea typeface="+mn-ea"/>
                <a:cs typeface="+mn-cs"/>
              </a:rPr>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image28.jpeg"/>
          <p:cNvPicPr/>
          <p:nvPr/>
        </p:nvPicPr>
        <p:blipFill>
          <a:blip r:embed="rId5" cstate="print"/>
          <a:stretch>
            <a:fillRect/>
          </a:stretch>
        </p:blipFill>
        <p:spPr>
          <a:xfrm>
            <a:off x="914400" y="3505201"/>
            <a:ext cx="6934200" cy="175260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7467600" cy="990600"/>
          </a:xfrm>
        </p:spPr>
        <p:txBody>
          <a:bodyPr>
            <a:normAutofit/>
          </a:bodyPr>
          <a:lstStyle/>
          <a:p>
            <a:r>
              <a:rPr lang="en-US" dirty="0"/>
              <a:t>Daam Smart Farming Systems</a:t>
            </a:r>
          </a:p>
          <a:p>
            <a:pPr lvl="1"/>
            <a:r>
              <a:rPr lang="en-US" dirty="0"/>
              <a:t>Smart Agriculture brief </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pic>
        <p:nvPicPr>
          <p:cNvPr id="10" name="image171.jpeg"/>
          <p:cNvPicPr/>
          <p:nvPr/>
        </p:nvPicPr>
        <p:blipFill>
          <a:blip r:embed="rId5" cstate="screen">
            <a:extLst>
              <a:ext uri="{28A0092B-C50C-407E-A947-70E740481C1C}">
                <a14:useLocalDpi xmlns:a14="http://schemas.microsoft.com/office/drawing/2010/main"/>
              </a:ext>
            </a:extLst>
          </a:blip>
          <a:stretch>
            <a:fillRect/>
          </a:stretch>
        </p:blipFill>
        <p:spPr>
          <a:xfrm>
            <a:off x="76200" y="2667000"/>
            <a:ext cx="3581400" cy="2971800"/>
          </a:xfrm>
          <a:prstGeom prst="rect">
            <a:avLst/>
          </a:prstGeom>
        </p:spPr>
      </p:pic>
      <p:pic>
        <p:nvPicPr>
          <p:cNvPr id="11"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52800" y="1981200"/>
            <a:ext cx="2286000" cy="2741007"/>
          </a:xfrm>
          <a:prstGeom prst="rect">
            <a:avLst/>
          </a:prstGeom>
          <a:noFill/>
          <a:ln w="9525">
            <a:noFill/>
            <a:miter lim="800000"/>
            <a:headEnd/>
            <a:tailEnd/>
          </a:ln>
          <a:effectLst/>
        </p:spPr>
      </p:pic>
      <p:pic>
        <p:nvPicPr>
          <p:cNvPr id="13" name="Picture 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5791200" y="2667000"/>
            <a:ext cx="3218556" cy="3048000"/>
          </a:xfrm>
          <a:prstGeom prst="rect">
            <a:avLst/>
          </a:prstGeom>
          <a:noFill/>
          <a:ln>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outline</a:t>
            </a:r>
          </a:p>
        </p:txBody>
      </p:sp>
      <p:sp>
        <p:nvSpPr>
          <p:cNvPr id="3" name="Content Placeholder 2"/>
          <p:cNvSpPr>
            <a:spLocks noGrp="1"/>
          </p:cNvSpPr>
          <p:nvPr>
            <p:ph sz="quarter" idx="1"/>
          </p:nvPr>
        </p:nvSpPr>
        <p:spPr>
          <a:xfrm>
            <a:off x="457200" y="1371600"/>
            <a:ext cx="7467600" cy="4873752"/>
          </a:xfrm>
        </p:spPr>
        <p:txBody>
          <a:bodyPr>
            <a:normAutofit/>
          </a:bodyPr>
          <a:lstStyle/>
          <a:p>
            <a:r>
              <a:rPr lang="en-US" dirty="0">
                <a:solidFill>
                  <a:schemeClr val="bg1">
                    <a:lumMod val="65000"/>
                  </a:schemeClr>
                </a:solidFill>
              </a:rPr>
              <a:t>About Daam Company</a:t>
            </a:r>
          </a:p>
          <a:p>
            <a:pPr lvl="1"/>
            <a:r>
              <a:rPr lang="en-US" dirty="0">
                <a:solidFill>
                  <a:schemeClr val="bg1">
                    <a:lumMod val="65000"/>
                  </a:schemeClr>
                </a:solidFill>
              </a:rPr>
              <a:t>Daam establish</a:t>
            </a:r>
          </a:p>
          <a:p>
            <a:pPr lvl="1"/>
            <a:r>
              <a:rPr lang="en-US" dirty="0">
                <a:solidFill>
                  <a:schemeClr val="bg1">
                    <a:lumMod val="65000"/>
                  </a:schemeClr>
                </a:solidFill>
              </a:rPr>
              <a:t>Daam team</a:t>
            </a:r>
          </a:p>
          <a:p>
            <a:pPr lvl="1"/>
            <a:r>
              <a:rPr lang="en-US" dirty="0">
                <a:solidFill>
                  <a:schemeClr val="bg1">
                    <a:lumMod val="65000"/>
                  </a:schemeClr>
                </a:solidFill>
              </a:rPr>
              <a:t>Services</a:t>
            </a:r>
          </a:p>
          <a:p>
            <a:r>
              <a:rPr lang="en-US" dirty="0"/>
              <a:t>Daam Smart Farming Systems</a:t>
            </a:r>
          </a:p>
          <a:p>
            <a:pPr lvl="1"/>
            <a:r>
              <a:rPr lang="en-US" dirty="0">
                <a:solidFill>
                  <a:schemeClr val="bg1">
                    <a:lumMod val="65000"/>
                  </a:schemeClr>
                </a:solidFill>
              </a:rPr>
              <a:t>Smart Agriculture brief </a:t>
            </a:r>
          </a:p>
          <a:p>
            <a:pPr lvl="1"/>
            <a:r>
              <a:rPr lang="en-US" dirty="0"/>
              <a:t>Daam solutions for farms</a:t>
            </a:r>
          </a:p>
          <a:p>
            <a:pPr lvl="1"/>
            <a:r>
              <a:rPr lang="en-US" dirty="0">
                <a:solidFill>
                  <a:schemeClr val="bg1">
                    <a:lumMod val="65000"/>
                  </a:schemeClr>
                </a:solidFill>
              </a:rPr>
              <a:t>DaamAgri Product</a:t>
            </a:r>
          </a:p>
          <a:p>
            <a:pPr lvl="2"/>
            <a:r>
              <a:rPr lang="en-US" dirty="0">
                <a:solidFill>
                  <a:schemeClr val="bg1">
                    <a:lumMod val="65000"/>
                  </a:schemeClr>
                </a:solidFill>
              </a:rPr>
              <a:t>Features &amp; Specifications </a:t>
            </a:r>
          </a:p>
          <a:p>
            <a:pPr lvl="1"/>
            <a:r>
              <a:rPr lang="en-US" dirty="0">
                <a:solidFill>
                  <a:schemeClr val="bg1">
                    <a:lumMod val="65000"/>
                  </a:schemeClr>
                </a:solidFill>
              </a:rPr>
              <a:t>Our services in smart farming</a:t>
            </a:r>
          </a:p>
          <a:p>
            <a:pPr lvl="1"/>
            <a:r>
              <a:rPr lang="en-US" dirty="0">
                <a:solidFill>
                  <a:schemeClr val="bg1">
                    <a:lumMod val="65000"/>
                  </a:schemeClr>
                </a:solidFill>
              </a:rPr>
              <a:t>Zadna case study</a:t>
            </a:r>
          </a:p>
          <a:p>
            <a:r>
              <a:rPr lang="en-US" dirty="0">
                <a:solidFill>
                  <a:schemeClr val="bg1">
                    <a:lumMod val="65000"/>
                  </a:schemeClr>
                </a:solidFill>
              </a:rPr>
              <a:t>Future Projects</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outline</a:t>
            </a:r>
          </a:p>
        </p:txBody>
      </p:sp>
      <p:sp>
        <p:nvSpPr>
          <p:cNvPr id="3" name="Content Placeholder 2"/>
          <p:cNvSpPr>
            <a:spLocks noGrp="1"/>
          </p:cNvSpPr>
          <p:nvPr>
            <p:ph sz="quarter" idx="1"/>
          </p:nvPr>
        </p:nvSpPr>
        <p:spPr>
          <a:xfrm>
            <a:off x="457200" y="1371600"/>
            <a:ext cx="7467600" cy="990600"/>
          </a:xfrm>
        </p:spPr>
        <p:txBody>
          <a:bodyPr>
            <a:normAutofit/>
          </a:bodyPr>
          <a:lstStyle/>
          <a:p>
            <a:r>
              <a:rPr lang="en-US" dirty="0"/>
              <a:t>Daam Smart Farming Systems</a:t>
            </a:r>
          </a:p>
          <a:p>
            <a:pPr lvl="1"/>
            <a:r>
              <a:rPr lang="en-US" dirty="0"/>
              <a:t>Daam solutions for farms</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9" name="TextBox 8"/>
          <p:cNvSpPr txBox="1"/>
          <p:nvPr/>
        </p:nvSpPr>
        <p:spPr>
          <a:xfrm>
            <a:off x="1143000" y="2667000"/>
            <a:ext cx="1130438" cy="369332"/>
          </a:xfrm>
          <a:prstGeom prst="rect">
            <a:avLst/>
          </a:prstGeom>
          <a:noFill/>
        </p:spPr>
        <p:txBody>
          <a:bodyPr wrap="none" rtlCol="0">
            <a:spAutoFit/>
          </a:bodyPr>
          <a:lstStyle/>
          <a:p>
            <a:r>
              <a:rPr lang="en-US" dirty="0"/>
              <a:t>Products</a:t>
            </a:r>
          </a:p>
        </p:txBody>
      </p:sp>
      <p:pic>
        <p:nvPicPr>
          <p:cNvPr id="10" name="Picture 2"/>
          <p:cNvPicPr>
            <a:picLocks noChangeAspect="1" noChangeArrowheads="1"/>
          </p:cNvPicPr>
          <p:nvPr/>
        </p:nvPicPr>
        <p:blipFill>
          <a:blip r:embed="rId5" cstate="print"/>
          <a:srcRect/>
          <a:stretch>
            <a:fillRect/>
          </a:stretch>
        </p:blipFill>
        <p:spPr bwMode="auto">
          <a:xfrm>
            <a:off x="609600" y="3200400"/>
            <a:ext cx="2971800" cy="2752973"/>
          </a:xfrm>
          <a:prstGeom prst="rect">
            <a:avLst/>
          </a:prstGeom>
          <a:noFill/>
          <a:ln w="9525">
            <a:noFill/>
            <a:miter lim="800000"/>
            <a:headEnd/>
            <a:tailEnd/>
          </a:ln>
          <a:effectLst/>
        </p:spPr>
      </p:pic>
      <p:pic>
        <p:nvPicPr>
          <p:cNvPr id="13"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88505" y="3200400"/>
            <a:ext cx="2827825" cy="2438400"/>
          </a:xfrm>
          <a:prstGeom prst="rect">
            <a:avLst/>
          </a:prstGeom>
          <a:noFill/>
          <a:ln w="9525">
            <a:noFill/>
            <a:miter lim="800000"/>
            <a:headEnd/>
            <a:tailEnd/>
          </a:ln>
          <a:effectLst/>
        </p:spPr>
      </p:pic>
      <p:sp>
        <p:nvSpPr>
          <p:cNvPr id="14" name="TextBox 13"/>
          <p:cNvSpPr txBox="1"/>
          <p:nvPr/>
        </p:nvSpPr>
        <p:spPr>
          <a:xfrm>
            <a:off x="5867400" y="5791200"/>
            <a:ext cx="2236510" cy="369332"/>
          </a:xfrm>
          <a:prstGeom prst="rect">
            <a:avLst/>
          </a:prstGeom>
          <a:noFill/>
        </p:spPr>
        <p:txBody>
          <a:bodyPr wrap="none" rtlCol="0">
            <a:spAutoFit/>
          </a:bodyPr>
          <a:lstStyle/>
          <a:p>
            <a:r>
              <a:rPr lang="en-US" dirty="0" err="1"/>
              <a:t>SmartAgri</a:t>
            </a:r>
            <a:r>
              <a:rPr lang="en-US" dirty="0"/>
              <a:t> System</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71600"/>
            <a:ext cx="7467600" cy="990600"/>
          </a:xfrm>
        </p:spPr>
        <p:txBody>
          <a:bodyPr>
            <a:normAutofit/>
          </a:bodyPr>
          <a:lstStyle/>
          <a:p>
            <a:r>
              <a:rPr lang="en-US" dirty="0"/>
              <a:t>Daam Smart Farming Systems</a:t>
            </a:r>
          </a:p>
          <a:p>
            <a:pPr lvl="1"/>
            <a:r>
              <a:rPr lang="en-US" dirty="0"/>
              <a:t>Daam solutions for farms</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9" name="TextBox 8"/>
          <p:cNvSpPr txBox="1"/>
          <p:nvPr/>
        </p:nvSpPr>
        <p:spPr>
          <a:xfrm>
            <a:off x="1143000" y="2667000"/>
            <a:ext cx="3563796" cy="369332"/>
          </a:xfrm>
          <a:prstGeom prst="rect">
            <a:avLst/>
          </a:prstGeom>
          <a:noFill/>
        </p:spPr>
        <p:txBody>
          <a:bodyPr wrap="none" rtlCol="0">
            <a:spAutoFit/>
          </a:bodyPr>
          <a:lstStyle/>
          <a:p>
            <a:r>
              <a:rPr lang="en-US" b="1" dirty="0"/>
              <a:t>Systems Design as Required</a:t>
            </a:r>
          </a:p>
        </p:txBody>
      </p:sp>
      <p:pic>
        <p:nvPicPr>
          <p:cNvPr id="12" name="Picture 5" descr="E:\PSDC-Center\Daam_Engineering\DaamAgri\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6400" y="4114800"/>
            <a:ext cx="2971800" cy="2076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2"/>
          <p:cNvPicPr>
            <a:picLocks noChangeAspect="1" noChangeArrowheads="1"/>
          </p:cNvPicPr>
          <p:nvPr/>
        </p:nvPicPr>
        <p:blipFill>
          <a:blip r:embed="rId6" cstate="print"/>
          <a:srcRect/>
          <a:stretch>
            <a:fillRect/>
          </a:stretch>
        </p:blipFill>
        <p:spPr bwMode="auto">
          <a:xfrm>
            <a:off x="7391400" y="1143000"/>
            <a:ext cx="1600200" cy="1665249"/>
          </a:xfrm>
          <a:prstGeom prst="rect">
            <a:avLst/>
          </a:prstGeom>
          <a:noFill/>
          <a:ln w="9525">
            <a:noFill/>
            <a:miter lim="800000"/>
            <a:headEnd/>
            <a:tailEnd/>
          </a:ln>
          <a:effectLst/>
        </p:spPr>
      </p:pic>
      <p:pic>
        <p:nvPicPr>
          <p:cNvPr id="16"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410200" y="2514600"/>
            <a:ext cx="2362200" cy="1396757"/>
          </a:xfrm>
          <a:prstGeom prst="rect">
            <a:avLst/>
          </a:prstGeom>
          <a:noFill/>
          <a:ln w="9525">
            <a:noFill/>
            <a:miter lim="800000"/>
            <a:headEnd/>
            <a:tailEnd/>
          </a:ln>
          <a:effectLst/>
        </p:spPr>
      </p:pic>
      <p:pic>
        <p:nvPicPr>
          <p:cNvPr id="8194" name="Picture 2" descr="E:\PSDC-Center\PICs\Arduino_Course\IMG_1764.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47800" y="4131364"/>
            <a:ext cx="3352800" cy="2040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outline</a:t>
            </a:r>
          </a:p>
        </p:txBody>
      </p:sp>
      <p:sp>
        <p:nvSpPr>
          <p:cNvPr id="3" name="Content Placeholder 2"/>
          <p:cNvSpPr>
            <a:spLocks noGrp="1"/>
          </p:cNvSpPr>
          <p:nvPr>
            <p:ph sz="quarter" idx="1"/>
          </p:nvPr>
        </p:nvSpPr>
        <p:spPr>
          <a:xfrm>
            <a:off x="457200" y="1371600"/>
            <a:ext cx="7467600" cy="4873752"/>
          </a:xfrm>
        </p:spPr>
        <p:txBody>
          <a:bodyPr>
            <a:normAutofit/>
          </a:bodyPr>
          <a:lstStyle/>
          <a:p>
            <a:r>
              <a:rPr lang="en-US" dirty="0">
                <a:solidFill>
                  <a:schemeClr val="bg1">
                    <a:lumMod val="65000"/>
                  </a:schemeClr>
                </a:solidFill>
              </a:rPr>
              <a:t>About Daam Company</a:t>
            </a:r>
          </a:p>
          <a:p>
            <a:pPr lvl="1"/>
            <a:r>
              <a:rPr lang="en-US" dirty="0">
                <a:solidFill>
                  <a:schemeClr val="bg1">
                    <a:lumMod val="65000"/>
                  </a:schemeClr>
                </a:solidFill>
              </a:rPr>
              <a:t>Daam establish</a:t>
            </a:r>
          </a:p>
          <a:p>
            <a:pPr lvl="1"/>
            <a:r>
              <a:rPr lang="en-US" dirty="0">
                <a:solidFill>
                  <a:schemeClr val="bg1">
                    <a:lumMod val="65000"/>
                  </a:schemeClr>
                </a:solidFill>
              </a:rPr>
              <a:t>Daam team</a:t>
            </a:r>
          </a:p>
          <a:p>
            <a:pPr lvl="1"/>
            <a:r>
              <a:rPr lang="en-US" dirty="0">
                <a:solidFill>
                  <a:schemeClr val="bg1">
                    <a:lumMod val="65000"/>
                  </a:schemeClr>
                </a:solidFill>
              </a:rPr>
              <a:t>Services</a:t>
            </a:r>
          </a:p>
          <a:p>
            <a:r>
              <a:rPr lang="en-US" dirty="0"/>
              <a:t>Daam Smart Farming Systems</a:t>
            </a:r>
          </a:p>
          <a:p>
            <a:pPr lvl="1"/>
            <a:r>
              <a:rPr lang="en-US" dirty="0">
                <a:solidFill>
                  <a:schemeClr val="bg1">
                    <a:lumMod val="65000"/>
                  </a:schemeClr>
                </a:solidFill>
              </a:rPr>
              <a:t>Smart Agriculture brief </a:t>
            </a:r>
          </a:p>
          <a:p>
            <a:pPr lvl="1"/>
            <a:r>
              <a:rPr lang="en-US" dirty="0">
                <a:solidFill>
                  <a:schemeClr val="bg1">
                    <a:lumMod val="65000"/>
                  </a:schemeClr>
                </a:solidFill>
              </a:rPr>
              <a:t>Daam solutions for farms</a:t>
            </a:r>
          </a:p>
          <a:p>
            <a:pPr lvl="1"/>
            <a:r>
              <a:rPr lang="en-US" dirty="0"/>
              <a:t>DaamAgri Product</a:t>
            </a:r>
          </a:p>
          <a:p>
            <a:pPr lvl="2"/>
            <a:r>
              <a:rPr lang="en-US" dirty="0">
                <a:solidFill>
                  <a:schemeClr val="bg1">
                    <a:lumMod val="65000"/>
                  </a:schemeClr>
                </a:solidFill>
              </a:rPr>
              <a:t>Features &amp; Specifications </a:t>
            </a:r>
          </a:p>
          <a:p>
            <a:pPr lvl="1"/>
            <a:r>
              <a:rPr lang="en-US" dirty="0">
                <a:solidFill>
                  <a:schemeClr val="bg1">
                    <a:lumMod val="65000"/>
                  </a:schemeClr>
                </a:solidFill>
              </a:rPr>
              <a:t>Our services in smart farming</a:t>
            </a:r>
          </a:p>
          <a:p>
            <a:pPr lvl="1"/>
            <a:r>
              <a:rPr lang="en-US" dirty="0">
                <a:solidFill>
                  <a:schemeClr val="bg1">
                    <a:lumMod val="65000"/>
                  </a:schemeClr>
                </a:solidFill>
              </a:rPr>
              <a:t>Zadna case study</a:t>
            </a:r>
          </a:p>
          <a:p>
            <a:r>
              <a:rPr lang="en-US" dirty="0">
                <a:solidFill>
                  <a:schemeClr val="bg1">
                    <a:lumMod val="65000"/>
                  </a:schemeClr>
                </a:solidFill>
              </a:rPr>
              <a:t>Future Projects</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outline</a:t>
            </a:r>
          </a:p>
        </p:txBody>
      </p:sp>
      <p:sp>
        <p:nvSpPr>
          <p:cNvPr id="3" name="Content Placeholder 2"/>
          <p:cNvSpPr>
            <a:spLocks noGrp="1"/>
          </p:cNvSpPr>
          <p:nvPr>
            <p:ph sz="quarter" idx="1"/>
          </p:nvPr>
        </p:nvSpPr>
        <p:spPr>
          <a:xfrm>
            <a:off x="457200" y="1371600"/>
            <a:ext cx="7467600" cy="990600"/>
          </a:xfrm>
        </p:spPr>
        <p:txBody>
          <a:bodyPr>
            <a:normAutofit/>
          </a:bodyPr>
          <a:lstStyle/>
          <a:p>
            <a:r>
              <a:rPr lang="en-US" dirty="0"/>
              <a:t>Daam Smart Farming Systems</a:t>
            </a:r>
          </a:p>
          <a:p>
            <a:pPr lvl="1"/>
            <a:r>
              <a:rPr lang="en-US" dirty="0"/>
              <a:t>DaamAgri Product</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3" name="Rectangle 12"/>
          <p:cNvSpPr/>
          <p:nvPr/>
        </p:nvSpPr>
        <p:spPr>
          <a:xfrm>
            <a:off x="838200" y="2286000"/>
            <a:ext cx="6172200" cy="369332"/>
          </a:xfrm>
          <a:prstGeom prst="rect">
            <a:avLst/>
          </a:prstGeom>
        </p:spPr>
        <p:txBody>
          <a:bodyPr wrap="square">
            <a:spAutoFit/>
          </a:bodyPr>
          <a:lstStyle/>
          <a:p>
            <a:r>
              <a:rPr lang="en-US" dirty="0">
                <a:solidFill>
                  <a:schemeClr val="accent1">
                    <a:lumMod val="75000"/>
                  </a:schemeClr>
                </a:solidFill>
              </a:rPr>
              <a:t>DaamAgri </a:t>
            </a:r>
            <a:r>
              <a:rPr lang="en-US" dirty="0"/>
              <a:t>is a one of Daam Smart farming Products</a:t>
            </a:r>
          </a:p>
        </p:txBody>
      </p:sp>
      <p:pic>
        <p:nvPicPr>
          <p:cNvPr id="17" name="Picture 3" descr="E:\PSDC-Center\Daam_Engineering\DaamAgri\Nice\20180921_15334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6427300" y="2107100"/>
            <a:ext cx="2836000" cy="2127000"/>
          </a:xfrm>
          <a:prstGeom prst="rect">
            <a:avLst/>
          </a:prstGeom>
          <a:ln>
            <a:noFill/>
          </a:ln>
          <a:effectLst>
            <a:outerShdw blurRad="292100" dist="139700" dir="2700000" algn="tl" rotWithShape="0">
              <a:srgbClr val="333333">
                <a:alpha val="65000"/>
              </a:srgbClr>
            </a:outerShdw>
          </a:effectLst>
        </p:spPr>
      </p:pic>
      <p:pic>
        <p:nvPicPr>
          <p:cNvPr id="19" name="Picture 5" descr="E:\PSDC-Center\Daam_Engineering\DaamAgri\Nice\20180921_15331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342900" y="3009900"/>
            <a:ext cx="2743200" cy="2057400"/>
          </a:xfrm>
          <a:prstGeom prst="rect">
            <a:avLst/>
          </a:prstGeom>
          <a:ln>
            <a:noFill/>
          </a:ln>
          <a:effectLst>
            <a:outerShdw blurRad="292100" dist="139700" dir="2700000" algn="tl" rotWithShape="0">
              <a:srgbClr val="333333">
                <a:alpha val="65000"/>
              </a:srgbClr>
            </a:outerShdw>
          </a:effectLst>
        </p:spPr>
      </p:pic>
      <p:pic>
        <p:nvPicPr>
          <p:cNvPr id="20" name="Picture 6" descr="E:\PSDC-Center\Daam_Engineering\DaamAgri\Nice\20180919_161053.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24200" y="4572000"/>
            <a:ext cx="2514600" cy="1885950"/>
          </a:xfrm>
          <a:prstGeom prst="rect">
            <a:avLst/>
          </a:prstGeom>
          <a:ln>
            <a:noFill/>
          </a:ln>
          <a:effectLst>
            <a:outerShdw blurRad="292100" dist="139700" dir="2700000" algn="tl" rotWithShape="0">
              <a:srgbClr val="333333">
                <a:alpha val="65000"/>
              </a:srgbClr>
            </a:outerShdw>
          </a:effectLst>
        </p:spPr>
      </p:pic>
      <p:pic>
        <p:nvPicPr>
          <p:cNvPr id="21" name="Picture 7" descr="E:\PSDC-Center\Daam_Engineering\DaamAgri\Nice\ZH2.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867400" y="4648200"/>
            <a:ext cx="3124200" cy="1756505"/>
          </a:xfrm>
          <a:prstGeom prst="rect">
            <a:avLst/>
          </a:prstGeom>
          <a:ln>
            <a:noFill/>
          </a:ln>
          <a:effectLst>
            <a:outerShdw blurRad="292100" dist="139700" dir="2700000" algn="tl" rotWithShape="0">
              <a:srgbClr val="333333">
                <a:alpha val="65000"/>
              </a:srgbClr>
            </a:outerShdw>
          </a:effectLst>
        </p:spPr>
      </p:pic>
      <p:pic>
        <p:nvPicPr>
          <p:cNvPr id="22" name="Picture 2" descr="E:\PSDC-Center\Daam_Engineering\DaamAgri\piczadna\IMG-20180923-WA0008.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04800" y="4876800"/>
            <a:ext cx="2842352" cy="1600200"/>
          </a:xfrm>
          <a:prstGeom prst="rect">
            <a:avLst/>
          </a:prstGeom>
          <a:noFill/>
        </p:spPr>
      </p:pic>
      <p:pic>
        <p:nvPicPr>
          <p:cNvPr id="14" name="Picture 2" descr="E:\PSDC-Center\Daam_Engineering\DaamAgri\Nice\1.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048000" y="2667000"/>
            <a:ext cx="2743200" cy="2057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outline</a:t>
            </a:r>
          </a:p>
        </p:txBody>
      </p:sp>
      <p:sp>
        <p:nvSpPr>
          <p:cNvPr id="3" name="Content Placeholder 2"/>
          <p:cNvSpPr>
            <a:spLocks noGrp="1"/>
          </p:cNvSpPr>
          <p:nvPr>
            <p:ph sz="quarter" idx="1"/>
          </p:nvPr>
        </p:nvSpPr>
        <p:spPr>
          <a:xfrm>
            <a:off x="457200" y="1371600"/>
            <a:ext cx="7467600" cy="4873752"/>
          </a:xfrm>
        </p:spPr>
        <p:txBody>
          <a:bodyPr>
            <a:normAutofit/>
          </a:bodyPr>
          <a:lstStyle/>
          <a:p>
            <a:r>
              <a:rPr lang="en-US" dirty="0"/>
              <a:t>About Daam Company</a:t>
            </a:r>
          </a:p>
          <a:p>
            <a:pPr lvl="1"/>
            <a:r>
              <a:rPr lang="en-US" dirty="0"/>
              <a:t>Daam establish</a:t>
            </a:r>
          </a:p>
          <a:p>
            <a:pPr lvl="1"/>
            <a:r>
              <a:rPr lang="en-US" dirty="0"/>
              <a:t>Daam team</a:t>
            </a:r>
          </a:p>
          <a:p>
            <a:pPr lvl="1"/>
            <a:r>
              <a:rPr lang="en-US" dirty="0"/>
              <a:t>Services</a:t>
            </a:r>
          </a:p>
          <a:p>
            <a:r>
              <a:rPr lang="en-US" dirty="0"/>
              <a:t>Daam Smart Farming Systems</a:t>
            </a:r>
          </a:p>
          <a:p>
            <a:pPr lvl="1"/>
            <a:r>
              <a:rPr lang="en-US" dirty="0"/>
              <a:t>Smart Agriculture brief </a:t>
            </a:r>
          </a:p>
          <a:p>
            <a:pPr lvl="1"/>
            <a:r>
              <a:rPr lang="en-US" dirty="0"/>
              <a:t>Daam solutions for farms</a:t>
            </a:r>
          </a:p>
          <a:p>
            <a:pPr lvl="1"/>
            <a:r>
              <a:rPr lang="en-US" dirty="0"/>
              <a:t>DaamAgri Product</a:t>
            </a:r>
          </a:p>
          <a:p>
            <a:pPr lvl="2"/>
            <a:r>
              <a:rPr lang="en-US" dirty="0"/>
              <a:t>Features &amp; Specifications </a:t>
            </a:r>
          </a:p>
          <a:p>
            <a:pPr lvl="1"/>
            <a:r>
              <a:rPr lang="en-US" dirty="0"/>
              <a:t>Our services in smart farming</a:t>
            </a:r>
          </a:p>
          <a:p>
            <a:pPr lvl="1"/>
            <a:r>
              <a:rPr lang="en-US" dirty="0"/>
              <a:t>Zadna case study</a:t>
            </a:r>
          </a:p>
          <a:p>
            <a:r>
              <a:rPr lang="en-US" dirty="0"/>
              <a:t>Future Projects</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71600"/>
            <a:ext cx="7467600" cy="990600"/>
          </a:xfrm>
        </p:spPr>
        <p:txBody>
          <a:bodyPr>
            <a:normAutofit/>
          </a:bodyPr>
          <a:lstStyle/>
          <a:p>
            <a:r>
              <a:rPr lang="en-US" dirty="0"/>
              <a:t>Our services in smart farming</a:t>
            </a:r>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3" name="Rectangle 12"/>
          <p:cNvSpPr/>
          <p:nvPr/>
        </p:nvSpPr>
        <p:spPr>
          <a:xfrm>
            <a:off x="838200" y="2286000"/>
            <a:ext cx="6172200" cy="1477328"/>
          </a:xfrm>
          <a:prstGeom prst="rect">
            <a:avLst/>
          </a:prstGeom>
        </p:spPr>
        <p:txBody>
          <a:bodyPr wrap="square">
            <a:spAutoFit/>
          </a:bodyPr>
          <a:lstStyle/>
          <a:p>
            <a:pPr indent="365125">
              <a:buFont typeface="Arial" pitchFamily="34" charset="0"/>
              <a:buChar char="•"/>
            </a:pPr>
            <a:r>
              <a:rPr lang="en-US" dirty="0">
                <a:solidFill>
                  <a:schemeClr val="accent1">
                    <a:lumMod val="75000"/>
                  </a:schemeClr>
                </a:solidFill>
              </a:rPr>
              <a:t>Provide Solution and products</a:t>
            </a:r>
          </a:p>
          <a:p>
            <a:pPr indent="365125">
              <a:buFont typeface="Arial" pitchFamily="34" charset="0"/>
              <a:buChar char="•"/>
            </a:pPr>
            <a:r>
              <a:rPr lang="en-US" dirty="0">
                <a:solidFill>
                  <a:schemeClr val="accent1">
                    <a:lumMod val="75000"/>
                  </a:schemeClr>
                </a:solidFill>
              </a:rPr>
              <a:t>Installation</a:t>
            </a:r>
          </a:p>
          <a:p>
            <a:pPr indent="365125">
              <a:buFont typeface="Arial" pitchFamily="34" charset="0"/>
              <a:buChar char="•"/>
            </a:pPr>
            <a:r>
              <a:rPr lang="en-US" dirty="0">
                <a:solidFill>
                  <a:schemeClr val="accent1">
                    <a:lumMod val="75000"/>
                  </a:schemeClr>
                </a:solidFill>
              </a:rPr>
              <a:t>Provide Support</a:t>
            </a:r>
          </a:p>
          <a:p>
            <a:pPr indent="365125">
              <a:buFont typeface="Arial" pitchFamily="34" charset="0"/>
              <a:buChar char="•"/>
            </a:pPr>
            <a:r>
              <a:rPr lang="en-US" dirty="0">
                <a:solidFill>
                  <a:schemeClr val="accent1">
                    <a:lumMod val="75000"/>
                  </a:schemeClr>
                </a:solidFill>
              </a:rPr>
              <a:t>ICT Services</a:t>
            </a:r>
          </a:p>
          <a:p>
            <a:pPr indent="365125">
              <a:buFont typeface="Arial" pitchFamily="34" charset="0"/>
              <a:buChar char="•"/>
            </a:pPr>
            <a:endParaRPr lang="en-US" dirty="0"/>
          </a:p>
        </p:txBody>
      </p:sp>
      <p:pic>
        <p:nvPicPr>
          <p:cNvPr id="7170" name="Picture 2" descr="E:\PSDC-Center\Daam_Engineering\DaamAgri\Nice\20180919_16103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00600" y="4114800"/>
            <a:ext cx="2880000" cy="2160000"/>
          </a:xfrm>
          <a:prstGeom prst="rect">
            <a:avLst/>
          </a:prstGeom>
          <a:ln>
            <a:noFill/>
          </a:ln>
          <a:effectLst>
            <a:outerShdw blurRad="292100" dist="139700" dir="2700000" algn="tl" rotWithShape="0">
              <a:srgbClr val="333333">
                <a:alpha val="65000"/>
              </a:srgbClr>
            </a:outerShdw>
          </a:effectLst>
        </p:spPr>
      </p:pic>
      <p:pic>
        <p:nvPicPr>
          <p:cNvPr id="7171" name="Picture 3" descr="E:\PSDC-Center\Daam_Engineering\DaamAgri\Nice\20180921_17583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8200" y="4114800"/>
            <a:ext cx="2880000" cy="2160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1" name="Rectangle 1"/>
          <p:cNvSpPr>
            <a:spLocks noGrp="1" noChangeArrowheads="1"/>
          </p:cNvSpPr>
          <p:nvPr>
            <p:ph sz="quarter" idx="1"/>
          </p:nvPr>
        </p:nvSpPr>
        <p:spPr bwMode="auto">
          <a:xfrm>
            <a:off x="914400" y="2362200"/>
            <a:ext cx="6934200" cy="1754326"/>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r>
              <a:rPr lang="en-US" sz="3600" dirty="0"/>
              <a:t>Our target to Make Daam Smart Farming System with every farmer &amp; in every farm. </a:t>
            </a:r>
            <a:endParaRPr lang="en-US" sz="3600" b="1" dirty="0">
              <a:solidFill>
                <a:schemeClr val="bg1">
                  <a:lumMod val="50000"/>
                </a:schemeClr>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outline</a:t>
            </a:r>
          </a:p>
        </p:txBody>
      </p:sp>
      <p:sp>
        <p:nvSpPr>
          <p:cNvPr id="3" name="Content Placeholder 2"/>
          <p:cNvSpPr>
            <a:spLocks noGrp="1"/>
          </p:cNvSpPr>
          <p:nvPr>
            <p:ph sz="quarter" idx="1"/>
          </p:nvPr>
        </p:nvSpPr>
        <p:spPr>
          <a:xfrm>
            <a:off x="457200" y="1371600"/>
            <a:ext cx="7467600" cy="4873752"/>
          </a:xfrm>
        </p:spPr>
        <p:txBody>
          <a:bodyPr>
            <a:normAutofit/>
          </a:bodyPr>
          <a:lstStyle/>
          <a:p>
            <a:r>
              <a:rPr lang="en-US" dirty="0">
                <a:solidFill>
                  <a:schemeClr val="bg1">
                    <a:lumMod val="65000"/>
                  </a:schemeClr>
                </a:solidFill>
              </a:rPr>
              <a:t>About Daam Company</a:t>
            </a:r>
          </a:p>
          <a:p>
            <a:pPr lvl="1"/>
            <a:r>
              <a:rPr lang="en-US" dirty="0">
                <a:solidFill>
                  <a:schemeClr val="bg1">
                    <a:lumMod val="65000"/>
                  </a:schemeClr>
                </a:solidFill>
              </a:rPr>
              <a:t>Daam establish</a:t>
            </a:r>
          </a:p>
          <a:p>
            <a:pPr lvl="1"/>
            <a:r>
              <a:rPr lang="en-US" dirty="0">
                <a:solidFill>
                  <a:schemeClr val="bg1">
                    <a:lumMod val="65000"/>
                  </a:schemeClr>
                </a:solidFill>
              </a:rPr>
              <a:t>Daam team</a:t>
            </a:r>
          </a:p>
          <a:p>
            <a:pPr lvl="1"/>
            <a:r>
              <a:rPr lang="en-US" dirty="0">
                <a:solidFill>
                  <a:schemeClr val="bg1">
                    <a:lumMod val="65000"/>
                  </a:schemeClr>
                </a:solidFill>
              </a:rPr>
              <a:t>Services</a:t>
            </a:r>
          </a:p>
          <a:p>
            <a:r>
              <a:rPr lang="en-US" dirty="0">
                <a:solidFill>
                  <a:schemeClr val="bg1">
                    <a:lumMod val="65000"/>
                  </a:schemeClr>
                </a:solidFill>
              </a:rPr>
              <a:t>Daam Smart Farming Systems</a:t>
            </a:r>
          </a:p>
          <a:p>
            <a:pPr lvl="1"/>
            <a:r>
              <a:rPr lang="en-US" dirty="0">
                <a:solidFill>
                  <a:schemeClr val="bg1">
                    <a:lumMod val="65000"/>
                  </a:schemeClr>
                </a:solidFill>
              </a:rPr>
              <a:t>Smart Agriculture brief </a:t>
            </a:r>
          </a:p>
          <a:p>
            <a:pPr lvl="1"/>
            <a:r>
              <a:rPr lang="en-US" dirty="0">
                <a:solidFill>
                  <a:schemeClr val="bg1">
                    <a:lumMod val="65000"/>
                  </a:schemeClr>
                </a:solidFill>
              </a:rPr>
              <a:t>Daam solutions for farms</a:t>
            </a:r>
          </a:p>
          <a:p>
            <a:pPr lvl="1"/>
            <a:r>
              <a:rPr lang="en-US" dirty="0">
                <a:solidFill>
                  <a:schemeClr val="bg1">
                    <a:lumMod val="65000"/>
                  </a:schemeClr>
                </a:solidFill>
              </a:rPr>
              <a:t>DaamAgri Product</a:t>
            </a:r>
          </a:p>
          <a:p>
            <a:pPr lvl="2"/>
            <a:r>
              <a:rPr lang="en-US" dirty="0">
                <a:solidFill>
                  <a:schemeClr val="bg1">
                    <a:lumMod val="65000"/>
                  </a:schemeClr>
                </a:solidFill>
              </a:rPr>
              <a:t>Features &amp; Specifications </a:t>
            </a:r>
          </a:p>
          <a:p>
            <a:pPr lvl="1"/>
            <a:r>
              <a:rPr lang="en-US" dirty="0">
                <a:solidFill>
                  <a:schemeClr val="bg1">
                    <a:lumMod val="65000"/>
                  </a:schemeClr>
                </a:solidFill>
              </a:rPr>
              <a:t>Our services in smart farming</a:t>
            </a:r>
          </a:p>
          <a:p>
            <a:pPr lvl="1"/>
            <a:r>
              <a:rPr lang="en-US" dirty="0"/>
              <a:t>Zadna case study</a:t>
            </a:r>
          </a:p>
          <a:p>
            <a:r>
              <a:rPr lang="en-US" dirty="0">
                <a:solidFill>
                  <a:schemeClr val="bg1">
                    <a:lumMod val="65000"/>
                  </a:schemeClr>
                </a:solidFill>
              </a:rPr>
              <a:t>Future Projects</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1" name="Rectangle 10"/>
          <p:cNvSpPr/>
          <p:nvPr/>
        </p:nvSpPr>
        <p:spPr>
          <a:xfrm>
            <a:off x="914400" y="762000"/>
            <a:ext cx="2366353" cy="369332"/>
          </a:xfrm>
          <a:prstGeom prst="rect">
            <a:avLst/>
          </a:prstGeom>
        </p:spPr>
        <p:txBody>
          <a:bodyPr wrap="none">
            <a:spAutoFit/>
          </a:bodyPr>
          <a:lstStyle/>
          <a:p>
            <a:r>
              <a:rPr lang="en-US" b="1" cap="small" dirty="0">
                <a:solidFill>
                  <a:schemeClr val="accent1">
                    <a:lumMod val="50000"/>
                  </a:schemeClr>
                </a:solidFill>
                <a:latin typeface="+mj-lt"/>
                <a:ea typeface="+mj-ea"/>
                <a:cs typeface="+mj-cs"/>
              </a:rPr>
              <a:t>Zadna Case Study</a:t>
            </a:r>
          </a:p>
        </p:txBody>
      </p:sp>
      <p:pic>
        <p:nvPicPr>
          <p:cNvPr id="12" name="Picture 2" descr="E:\PSDC-Center\Company_Projects\Zadna\Zadnalogo-3.png"/>
          <p:cNvPicPr>
            <a:picLocks noChangeAspect="1" noChangeArrowheads="1"/>
          </p:cNvPicPr>
          <p:nvPr/>
        </p:nvPicPr>
        <p:blipFill>
          <a:blip r:embed="rId5" cstate="print"/>
          <a:srcRect/>
          <a:stretch>
            <a:fillRect/>
          </a:stretch>
        </p:blipFill>
        <p:spPr bwMode="auto">
          <a:xfrm>
            <a:off x="5318090" y="1074737"/>
            <a:ext cx="2149510" cy="1439863"/>
          </a:xfrm>
          <a:prstGeom prst="rect">
            <a:avLst/>
          </a:prstGeom>
          <a:noFill/>
        </p:spPr>
      </p:pic>
      <p:pic>
        <p:nvPicPr>
          <p:cNvPr id="13" name="Picture 12"/>
          <p:cNvPicPr/>
          <p:nvPr/>
        </p:nvPicPr>
        <p:blipFill>
          <a:blip r:embed="rId6" cstate="print"/>
          <a:srcRect/>
          <a:stretch>
            <a:fillRect/>
          </a:stretch>
        </p:blipFill>
        <p:spPr bwMode="auto">
          <a:xfrm>
            <a:off x="609600" y="2819400"/>
            <a:ext cx="6000750" cy="3397782"/>
          </a:xfrm>
          <a:prstGeom prst="rect">
            <a:avLst/>
          </a:prstGeom>
          <a:noFill/>
          <a:ln w="9525">
            <a:noFill/>
            <a:miter lim="800000"/>
            <a:headEnd/>
            <a:tailEnd/>
          </a:ln>
        </p:spPr>
      </p:pic>
      <p:sp>
        <p:nvSpPr>
          <p:cNvPr id="14" name="Rectangle 13"/>
          <p:cNvSpPr/>
          <p:nvPr/>
        </p:nvSpPr>
        <p:spPr>
          <a:xfrm>
            <a:off x="533400" y="1600200"/>
            <a:ext cx="4977645" cy="646331"/>
          </a:xfrm>
          <a:prstGeom prst="rect">
            <a:avLst/>
          </a:prstGeom>
        </p:spPr>
        <p:txBody>
          <a:bodyPr wrap="none">
            <a:spAutoFit/>
          </a:bodyPr>
          <a:lstStyle/>
          <a:p>
            <a:r>
              <a:rPr lang="en-US" b="1" dirty="0"/>
              <a:t>Zadna International Investment Co. Ltd</a:t>
            </a:r>
          </a:p>
          <a:p>
            <a:r>
              <a:rPr lang="en-US" dirty="0"/>
              <a:t>Khartoum Sudan, ALKADRO Typical farm</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1" name="Rectangle 10"/>
          <p:cNvSpPr/>
          <p:nvPr/>
        </p:nvSpPr>
        <p:spPr>
          <a:xfrm>
            <a:off x="914400" y="762000"/>
            <a:ext cx="2366353" cy="369332"/>
          </a:xfrm>
          <a:prstGeom prst="rect">
            <a:avLst/>
          </a:prstGeom>
        </p:spPr>
        <p:txBody>
          <a:bodyPr wrap="none">
            <a:spAutoFit/>
          </a:bodyPr>
          <a:lstStyle/>
          <a:p>
            <a:r>
              <a:rPr lang="en-US" b="1" cap="small" dirty="0">
                <a:solidFill>
                  <a:schemeClr val="accent1">
                    <a:lumMod val="50000"/>
                  </a:schemeClr>
                </a:solidFill>
                <a:latin typeface="+mj-lt"/>
                <a:ea typeface="+mj-ea"/>
                <a:cs typeface="+mj-cs"/>
              </a:rPr>
              <a:t>Zadna Case Study</a:t>
            </a:r>
          </a:p>
        </p:txBody>
      </p:sp>
      <p:pic>
        <p:nvPicPr>
          <p:cNvPr id="12" name="Picture 2" descr="E:\PSDC-Center\Company_Projects\Zadna\Zadnalogo-3.png"/>
          <p:cNvPicPr>
            <a:picLocks noChangeAspect="1" noChangeArrowheads="1"/>
          </p:cNvPicPr>
          <p:nvPr/>
        </p:nvPicPr>
        <p:blipFill>
          <a:blip r:embed="rId5" cstate="print"/>
          <a:srcRect/>
          <a:stretch>
            <a:fillRect/>
          </a:stretch>
        </p:blipFill>
        <p:spPr bwMode="auto">
          <a:xfrm>
            <a:off x="5318090" y="1074737"/>
            <a:ext cx="2149510" cy="1439863"/>
          </a:xfrm>
          <a:prstGeom prst="rect">
            <a:avLst/>
          </a:prstGeom>
          <a:noFill/>
        </p:spPr>
      </p:pic>
      <p:sp>
        <p:nvSpPr>
          <p:cNvPr id="14" name="Rectangle 13"/>
          <p:cNvSpPr/>
          <p:nvPr/>
        </p:nvSpPr>
        <p:spPr>
          <a:xfrm>
            <a:off x="533400" y="1600200"/>
            <a:ext cx="4977645" cy="646331"/>
          </a:xfrm>
          <a:prstGeom prst="rect">
            <a:avLst/>
          </a:prstGeom>
        </p:spPr>
        <p:txBody>
          <a:bodyPr wrap="none">
            <a:spAutoFit/>
          </a:bodyPr>
          <a:lstStyle/>
          <a:p>
            <a:r>
              <a:rPr lang="en-US" b="1" dirty="0"/>
              <a:t>Zadna International Investment Co. Ltd</a:t>
            </a:r>
          </a:p>
          <a:p>
            <a:r>
              <a:rPr lang="en-US" dirty="0"/>
              <a:t>Khartoum Sudan, ALKADRO Typical farm</a:t>
            </a:r>
          </a:p>
        </p:txBody>
      </p:sp>
      <p:sp>
        <p:nvSpPr>
          <p:cNvPr id="10" name="TextBox 9"/>
          <p:cNvSpPr txBox="1"/>
          <p:nvPr/>
        </p:nvSpPr>
        <p:spPr>
          <a:xfrm>
            <a:off x="838200" y="2438401"/>
            <a:ext cx="5334000" cy="4062651"/>
          </a:xfrm>
          <a:prstGeom prst="rect">
            <a:avLst/>
          </a:prstGeom>
          <a:noFill/>
        </p:spPr>
        <p:txBody>
          <a:bodyPr wrap="square" rtlCol="0">
            <a:spAutoFit/>
          </a:bodyPr>
          <a:lstStyle/>
          <a:p>
            <a:r>
              <a:rPr lang="en-US" sz="2000" b="1" dirty="0"/>
              <a:t>Main Problems and needs</a:t>
            </a:r>
            <a:endParaRPr lang="ar-SA" sz="2000" b="1" dirty="0"/>
          </a:p>
          <a:p>
            <a:endParaRPr lang="en-US" sz="2000" b="1" dirty="0"/>
          </a:p>
          <a:p>
            <a:pPr indent="179388" algn="r" rtl="1">
              <a:buFont typeface="Arial" pitchFamily="34" charset="0"/>
              <a:buChar char="•"/>
            </a:pPr>
            <a:r>
              <a:rPr lang="ar-SA" sz="2000" b="1" dirty="0"/>
              <a:t>صعوبة التاكد من التزام العمال بوقت وكمية الري المطلوب.</a:t>
            </a:r>
          </a:p>
          <a:p>
            <a:pPr indent="179388" algn="r" rtl="1">
              <a:buFont typeface="Arial" pitchFamily="34" charset="0"/>
              <a:buChar char="•"/>
            </a:pPr>
            <a:r>
              <a:rPr lang="ar-SA" sz="2000" b="1" dirty="0"/>
              <a:t>صعوبة معرفة حوجة التربة الحقيقية للمياه لحظيا</a:t>
            </a:r>
          </a:p>
          <a:p>
            <a:pPr indent="179388" algn="r" rtl="1">
              <a:buFont typeface="Arial" pitchFamily="34" charset="0"/>
              <a:buChar char="•"/>
            </a:pPr>
            <a:r>
              <a:rPr lang="ar-SA" sz="2000" b="1" dirty="0"/>
              <a:t>صعوبة تقدير الزمن المناسب لتشغيل واطفاء انظمة التبريد.</a:t>
            </a:r>
          </a:p>
          <a:p>
            <a:pPr indent="179388" algn="r" rtl="1">
              <a:buFont typeface="Arial" pitchFamily="34" charset="0"/>
              <a:buChar char="•"/>
            </a:pPr>
            <a:r>
              <a:rPr lang="ar-SA" sz="2000" b="1" dirty="0"/>
              <a:t>الحوجة لتحديد وقياس العوامل البيئية المحيطة بدقة</a:t>
            </a:r>
          </a:p>
          <a:p>
            <a:pPr indent="179388" algn="r" rtl="1">
              <a:buFont typeface="Arial" pitchFamily="34" charset="0"/>
              <a:buChar char="•"/>
            </a:pPr>
            <a:r>
              <a:rPr lang="ar-SA" sz="2000" b="1" dirty="0"/>
              <a:t>عدم المقدرة على متابعة المزرعه بعد الدوام وفي العطلات</a:t>
            </a:r>
          </a:p>
          <a:p>
            <a:pPr indent="179388" algn="r" rtl="1">
              <a:buFont typeface="Arial" pitchFamily="34" charset="0"/>
              <a:buChar char="•"/>
            </a:pPr>
            <a:r>
              <a:rPr lang="ar-SA" sz="2000" b="1" dirty="0"/>
              <a:t>عدم دقة العامل البشري</a:t>
            </a:r>
          </a:p>
          <a:p>
            <a:pPr indent="179388" algn="r" rtl="1">
              <a:buFont typeface="Arial" pitchFamily="34" charset="0"/>
              <a:buChar char="•"/>
            </a:pPr>
            <a:r>
              <a:rPr lang="ar-SA" sz="2000" b="1" dirty="0"/>
              <a:t>تلف في بعض المحصول والحوجة للتاكد من السبب الفعلي</a:t>
            </a:r>
            <a:endParaRPr lang="en-US" sz="2000" b="1" dirty="0"/>
          </a:p>
          <a:p>
            <a:pPr indent="179388" algn="r" rtl="1">
              <a:buFont typeface="Arial" pitchFamily="34" charset="0"/>
              <a:buChar char="•"/>
            </a:pPr>
            <a:r>
              <a:rPr lang="ar-SA" sz="2000" b="1" dirty="0"/>
              <a:t>عدم توفر سجل دقيق بالنشاطات والمتغيرات داخل المزرعة.</a:t>
            </a:r>
          </a:p>
          <a:p>
            <a:pPr indent="179388" algn="r" rtl="1">
              <a:buFont typeface="Arial" pitchFamily="34" charset="0"/>
              <a:buChar char="•"/>
            </a:pPr>
            <a:r>
              <a:rPr lang="ar-SA" sz="2000" b="1" dirty="0"/>
              <a:t>صعوبة جمع المعلومات للتقارير الفنية والتطوير.</a:t>
            </a:r>
            <a:endParaRPr lang="en-US" sz="2000" b="1" dirty="0"/>
          </a:p>
          <a:p>
            <a:endParaRPr lang="en-US" sz="2000" b="1" dirty="0"/>
          </a:p>
          <a:p>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1" name="Rectangle 10"/>
          <p:cNvSpPr/>
          <p:nvPr/>
        </p:nvSpPr>
        <p:spPr>
          <a:xfrm>
            <a:off x="914400" y="762000"/>
            <a:ext cx="2366353" cy="369332"/>
          </a:xfrm>
          <a:prstGeom prst="rect">
            <a:avLst/>
          </a:prstGeom>
        </p:spPr>
        <p:txBody>
          <a:bodyPr wrap="none">
            <a:spAutoFit/>
          </a:bodyPr>
          <a:lstStyle/>
          <a:p>
            <a:r>
              <a:rPr lang="en-US" b="1" cap="small" dirty="0">
                <a:solidFill>
                  <a:schemeClr val="accent1">
                    <a:lumMod val="50000"/>
                  </a:schemeClr>
                </a:solidFill>
                <a:latin typeface="+mj-lt"/>
                <a:ea typeface="+mj-ea"/>
                <a:cs typeface="+mj-cs"/>
              </a:rPr>
              <a:t>Zadna Case Study</a:t>
            </a:r>
          </a:p>
        </p:txBody>
      </p:sp>
      <p:pic>
        <p:nvPicPr>
          <p:cNvPr id="12" name="Picture 2" descr="E:\PSDC-Center\Company_Projects\Zadna\Zadnalogo-3.png"/>
          <p:cNvPicPr>
            <a:picLocks noChangeAspect="1" noChangeArrowheads="1"/>
          </p:cNvPicPr>
          <p:nvPr/>
        </p:nvPicPr>
        <p:blipFill>
          <a:blip r:embed="rId5" cstate="print"/>
          <a:srcRect/>
          <a:stretch>
            <a:fillRect/>
          </a:stretch>
        </p:blipFill>
        <p:spPr bwMode="auto">
          <a:xfrm>
            <a:off x="5318090" y="1074737"/>
            <a:ext cx="2149510" cy="1439863"/>
          </a:xfrm>
          <a:prstGeom prst="rect">
            <a:avLst/>
          </a:prstGeom>
          <a:noFill/>
        </p:spPr>
      </p:pic>
      <p:sp>
        <p:nvSpPr>
          <p:cNvPr id="14" name="Rectangle 13"/>
          <p:cNvSpPr/>
          <p:nvPr/>
        </p:nvSpPr>
        <p:spPr>
          <a:xfrm>
            <a:off x="533400" y="1600200"/>
            <a:ext cx="4977645" cy="646331"/>
          </a:xfrm>
          <a:prstGeom prst="rect">
            <a:avLst/>
          </a:prstGeom>
        </p:spPr>
        <p:txBody>
          <a:bodyPr wrap="none">
            <a:spAutoFit/>
          </a:bodyPr>
          <a:lstStyle/>
          <a:p>
            <a:r>
              <a:rPr lang="en-US" b="1" dirty="0"/>
              <a:t>Zadna International Investment Co. Ltd</a:t>
            </a:r>
          </a:p>
          <a:p>
            <a:r>
              <a:rPr lang="en-US" dirty="0"/>
              <a:t>Khartoum Sudan, ALKADRO Typical farm</a:t>
            </a:r>
          </a:p>
        </p:txBody>
      </p:sp>
      <p:pic>
        <p:nvPicPr>
          <p:cNvPr id="10" name="Picture 2" descr="E:\PSDC-Center\Daam_Engineering\DaamAgri\piczadna\IMG-20180923-WA0008.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9601" y="2550506"/>
            <a:ext cx="3421224" cy="1926096"/>
          </a:xfrm>
          <a:prstGeom prst="rect">
            <a:avLst/>
          </a:prstGeom>
          <a:noFill/>
        </p:spPr>
      </p:pic>
      <p:pic>
        <p:nvPicPr>
          <p:cNvPr id="15" name="Picture 3" descr="E:\PSDC-Center\Daam_Engineering\DaamAgri\piczadna\IMG-20180923-WA001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24400" y="2590800"/>
            <a:ext cx="3352800" cy="1887573"/>
          </a:xfrm>
          <a:prstGeom prst="rect">
            <a:avLst/>
          </a:prstGeom>
          <a:noFill/>
        </p:spPr>
      </p:pic>
      <p:pic>
        <p:nvPicPr>
          <p:cNvPr id="16" name="Picture 4" descr="E:\PSDC-Center\Daam_Engineering\DaamAgri\piczadna\IMG-20180923-WA0016.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43200" y="4627947"/>
            <a:ext cx="3284375" cy="1849053"/>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1" name="Rectangle 10"/>
          <p:cNvSpPr/>
          <p:nvPr/>
        </p:nvSpPr>
        <p:spPr>
          <a:xfrm>
            <a:off x="914400" y="762000"/>
            <a:ext cx="2366353" cy="369332"/>
          </a:xfrm>
          <a:prstGeom prst="rect">
            <a:avLst/>
          </a:prstGeom>
        </p:spPr>
        <p:txBody>
          <a:bodyPr wrap="none">
            <a:spAutoFit/>
          </a:bodyPr>
          <a:lstStyle/>
          <a:p>
            <a:r>
              <a:rPr lang="en-US" b="1" cap="small" dirty="0">
                <a:solidFill>
                  <a:schemeClr val="accent1">
                    <a:lumMod val="50000"/>
                  </a:schemeClr>
                </a:solidFill>
                <a:latin typeface="+mj-lt"/>
                <a:ea typeface="+mj-ea"/>
                <a:cs typeface="+mj-cs"/>
              </a:rPr>
              <a:t>Zadna Case Study</a:t>
            </a:r>
          </a:p>
        </p:txBody>
      </p:sp>
      <p:pic>
        <p:nvPicPr>
          <p:cNvPr id="12" name="Picture 2" descr="E:\PSDC-Center\Company_Projects\Zadna\Zadnalogo-3.png"/>
          <p:cNvPicPr>
            <a:picLocks noChangeAspect="1" noChangeArrowheads="1"/>
          </p:cNvPicPr>
          <p:nvPr/>
        </p:nvPicPr>
        <p:blipFill>
          <a:blip r:embed="rId5" cstate="print"/>
          <a:srcRect/>
          <a:stretch>
            <a:fillRect/>
          </a:stretch>
        </p:blipFill>
        <p:spPr bwMode="auto">
          <a:xfrm>
            <a:off x="5318090" y="1074737"/>
            <a:ext cx="2149510" cy="1439863"/>
          </a:xfrm>
          <a:prstGeom prst="rect">
            <a:avLst/>
          </a:prstGeom>
          <a:noFill/>
        </p:spPr>
      </p:pic>
      <p:sp>
        <p:nvSpPr>
          <p:cNvPr id="14" name="Rectangle 13"/>
          <p:cNvSpPr/>
          <p:nvPr/>
        </p:nvSpPr>
        <p:spPr>
          <a:xfrm>
            <a:off x="533400" y="1600200"/>
            <a:ext cx="4977645" cy="646331"/>
          </a:xfrm>
          <a:prstGeom prst="rect">
            <a:avLst/>
          </a:prstGeom>
        </p:spPr>
        <p:txBody>
          <a:bodyPr wrap="none">
            <a:spAutoFit/>
          </a:bodyPr>
          <a:lstStyle/>
          <a:p>
            <a:r>
              <a:rPr lang="en-US" b="1" dirty="0"/>
              <a:t>Zadna International Investment Co. Ltd</a:t>
            </a:r>
          </a:p>
          <a:p>
            <a:r>
              <a:rPr lang="en-US" dirty="0"/>
              <a:t>Khartoum Sudan, ALKADRO Typical farm</a:t>
            </a:r>
          </a:p>
        </p:txBody>
      </p:sp>
      <p:pic>
        <p:nvPicPr>
          <p:cNvPr id="13" name="Picture 2" descr="E:\PSDC-Center\Daam_Engineering\DaamAgri\Nice\ZH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9600" y="2514600"/>
            <a:ext cx="6934200" cy="389858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1" name="Rectangle 10"/>
          <p:cNvSpPr/>
          <p:nvPr/>
        </p:nvSpPr>
        <p:spPr>
          <a:xfrm>
            <a:off x="914400" y="762000"/>
            <a:ext cx="2366353" cy="369332"/>
          </a:xfrm>
          <a:prstGeom prst="rect">
            <a:avLst/>
          </a:prstGeom>
        </p:spPr>
        <p:txBody>
          <a:bodyPr wrap="none">
            <a:spAutoFit/>
          </a:bodyPr>
          <a:lstStyle/>
          <a:p>
            <a:r>
              <a:rPr lang="en-US" b="1" cap="small" dirty="0">
                <a:solidFill>
                  <a:schemeClr val="accent1">
                    <a:lumMod val="50000"/>
                  </a:schemeClr>
                </a:solidFill>
                <a:latin typeface="+mj-lt"/>
                <a:ea typeface="+mj-ea"/>
                <a:cs typeface="+mj-cs"/>
              </a:rPr>
              <a:t>Zadna Case Study</a:t>
            </a:r>
          </a:p>
        </p:txBody>
      </p:sp>
      <p:pic>
        <p:nvPicPr>
          <p:cNvPr id="12" name="Picture 2" descr="E:\PSDC-Center\Company_Projects\Zadna\Zadnalogo-3.png"/>
          <p:cNvPicPr>
            <a:picLocks noChangeAspect="1" noChangeArrowheads="1"/>
          </p:cNvPicPr>
          <p:nvPr/>
        </p:nvPicPr>
        <p:blipFill>
          <a:blip r:embed="rId5" cstate="print"/>
          <a:srcRect/>
          <a:stretch>
            <a:fillRect/>
          </a:stretch>
        </p:blipFill>
        <p:spPr bwMode="auto">
          <a:xfrm>
            <a:off x="5318090" y="1074737"/>
            <a:ext cx="2149510" cy="1439863"/>
          </a:xfrm>
          <a:prstGeom prst="rect">
            <a:avLst/>
          </a:prstGeom>
          <a:noFill/>
        </p:spPr>
      </p:pic>
      <p:sp>
        <p:nvSpPr>
          <p:cNvPr id="14" name="Rectangle 13"/>
          <p:cNvSpPr/>
          <p:nvPr/>
        </p:nvSpPr>
        <p:spPr>
          <a:xfrm>
            <a:off x="533400" y="1600200"/>
            <a:ext cx="4977645" cy="646331"/>
          </a:xfrm>
          <a:prstGeom prst="rect">
            <a:avLst/>
          </a:prstGeom>
        </p:spPr>
        <p:txBody>
          <a:bodyPr wrap="none">
            <a:spAutoFit/>
          </a:bodyPr>
          <a:lstStyle/>
          <a:p>
            <a:r>
              <a:rPr lang="en-US" b="1" dirty="0"/>
              <a:t>Zadna International Investment Co. Ltd</a:t>
            </a:r>
          </a:p>
          <a:p>
            <a:r>
              <a:rPr lang="en-US" dirty="0"/>
              <a:t>Khartoum Sudan, ALKADRO Typical farm</a:t>
            </a:r>
          </a:p>
        </p:txBody>
      </p:sp>
      <p:pic>
        <p:nvPicPr>
          <p:cNvPr id="9218" name="Picture 2"/>
          <p:cNvPicPr>
            <a:picLocks noChangeAspect="1" noChangeArrowheads="1"/>
          </p:cNvPicPr>
          <p:nvPr/>
        </p:nvPicPr>
        <p:blipFill>
          <a:blip r:embed="rId6" cstate="print"/>
          <a:srcRect/>
          <a:stretch>
            <a:fillRect/>
          </a:stretch>
        </p:blipFill>
        <p:spPr bwMode="auto">
          <a:xfrm>
            <a:off x="1066800" y="2743200"/>
            <a:ext cx="6096000" cy="3190875"/>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1" name="Rectangle 10"/>
          <p:cNvSpPr/>
          <p:nvPr/>
        </p:nvSpPr>
        <p:spPr>
          <a:xfrm>
            <a:off x="914400" y="762000"/>
            <a:ext cx="2366353" cy="369332"/>
          </a:xfrm>
          <a:prstGeom prst="rect">
            <a:avLst/>
          </a:prstGeom>
        </p:spPr>
        <p:txBody>
          <a:bodyPr wrap="none">
            <a:spAutoFit/>
          </a:bodyPr>
          <a:lstStyle/>
          <a:p>
            <a:r>
              <a:rPr lang="en-US" b="1" cap="small" dirty="0">
                <a:solidFill>
                  <a:schemeClr val="accent1">
                    <a:lumMod val="50000"/>
                  </a:schemeClr>
                </a:solidFill>
                <a:latin typeface="+mj-lt"/>
                <a:ea typeface="+mj-ea"/>
                <a:cs typeface="+mj-cs"/>
              </a:rPr>
              <a:t>Zadna Case Study</a:t>
            </a:r>
          </a:p>
        </p:txBody>
      </p:sp>
      <p:pic>
        <p:nvPicPr>
          <p:cNvPr id="12" name="Picture 2" descr="E:\PSDC-Center\Company_Projects\Zadna\Zadnalogo-3.png"/>
          <p:cNvPicPr>
            <a:picLocks noChangeAspect="1" noChangeArrowheads="1"/>
          </p:cNvPicPr>
          <p:nvPr/>
        </p:nvPicPr>
        <p:blipFill>
          <a:blip r:embed="rId5" cstate="print"/>
          <a:srcRect/>
          <a:stretch>
            <a:fillRect/>
          </a:stretch>
        </p:blipFill>
        <p:spPr bwMode="auto">
          <a:xfrm>
            <a:off x="5318090" y="1074737"/>
            <a:ext cx="2149510" cy="1439863"/>
          </a:xfrm>
          <a:prstGeom prst="rect">
            <a:avLst/>
          </a:prstGeom>
          <a:noFill/>
        </p:spPr>
      </p:pic>
      <p:sp>
        <p:nvSpPr>
          <p:cNvPr id="14" name="Rectangle 13"/>
          <p:cNvSpPr/>
          <p:nvPr/>
        </p:nvSpPr>
        <p:spPr>
          <a:xfrm>
            <a:off x="533400" y="1600200"/>
            <a:ext cx="4977645" cy="646331"/>
          </a:xfrm>
          <a:prstGeom prst="rect">
            <a:avLst/>
          </a:prstGeom>
        </p:spPr>
        <p:txBody>
          <a:bodyPr wrap="none">
            <a:spAutoFit/>
          </a:bodyPr>
          <a:lstStyle/>
          <a:p>
            <a:r>
              <a:rPr lang="en-US" b="1" dirty="0"/>
              <a:t>Zadna International Investment Co. Ltd</a:t>
            </a:r>
          </a:p>
          <a:p>
            <a:r>
              <a:rPr lang="en-US" dirty="0"/>
              <a:t>Khartoum Sudan, ALKADRO Typical farm</a:t>
            </a:r>
          </a:p>
        </p:txBody>
      </p:sp>
      <p:pic>
        <p:nvPicPr>
          <p:cNvPr id="12291" name="Picture 3"/>
          <p:cNvPicPr>
            <a:picLocks noChangeAspect="1" noChangeArrowheads="1"/>
          </p:cNvPicPr>
          <p:nvPr/>
        </p:nvPicPr>
        <p:blipFill>
          <a:blip r:embed="rId6" cstate="print"/>
          <a:srcRect/>
          <a:stretch>
            <a:fillRect/>
          </a:stretch>
        </p:blipFill>
        <p:spPr bwMode="auto">
          <a:xfrm>
            <a:off x="914400" y="4724400"/>
            <a:ext cx="6143625" cy="1543050"/>
          </a:xfrm>
          <a:prstGeom prst="rect">
            <a:avLst/>
          </a:prstGeom>
          <a:noFill/>
          <a:ln w="9525">
            <a:noFill/>
            <a:miter lim="800000"/>
            <a:headEnd/>
            <a:tailEnd/>
          </a:ln>
        </p:spPr>
      </p:pic>
      <p:sp>
        <p:nvSpPr>
          <p:cNvPr id="13" name="TextBox 12"/>
          <p:cNvSpPr txBox="1"/>
          <p:nvPr/>
        </p:nvSpPr>
        <p:spPr>
          <a:xfrm>
            <a:off x="7086600" y="3276600"/>
            <a:ext cx="2057400" cy="369332"/>
          </a:xfrm>
          <a:prstGeom prst="rect">
            <a:avLst/>
          </a:prstGeom>
          <a:noFill/>
        </p:spPr>
        <p:txBody>
          <a:bodyPr wrap="square" rtlCol="0">
            <a:spAutoFit/>
          </a:bodyPr>
          <a:lstStyle/>
          <a:p>
            <a:r>
              <a:rPr lang="en-US" dirty="0"/>
              <a:t>Before DaamAgri</a:t>
            </a:r>
          </a:p>
        </p:txBody>
      </p:sp>
      <p:sp>
        <p:nvSpPr>
          <p:cNvPr id="15" name="TextBox 14"/>
          <p:cNvSpPr txBox="1"/>
          <p:nvPr/>
        </p:nvSpPr>
        <p:spPr>
          <a:xfrm>
            <a:off x="7086600" y="5105400"/>
            <a:ext cx="2057400" cy="369332"/>
          </a:xfrm>
          <a:prstGeom prst="rect">
            <a:avLst/>
          </a:prstGeom>
          <a:noFill/>
        </p:spPr>
        <p:txBody>
          <a:bodyPr wrap="square" rtlCol="0">
            <a:spAutoFit/>
          </a:bodyPr>
          <a:lstStyle/>
          <a:p>
            <a:r>
              <a:rPr lang="en-US" dirty="0"/>
              <a:t>After DaamAgri</a:t>
            </a:r>
          </a:p>
        </p:txBody>
      </p:sp>
      <p:pic>
        <p:nvPicPr>
          <p:cNvPr id="12292"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14400" y="2819400"/>
            <a:ext cx="6176108" cy="1676400"/>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1" name="Rectangle 10"/>
          <p:cNvSpPr/>
          <p:nvPr/>
        </p:nvSpPr>
        <p:spPr>
          <a:xfrm>
            <a:off x="914400" y="762000"/>
            <a:ext cx="2366353" cy="369332"/>
          </a:xfrm>
          <a:prstGeom prst="rect">
            <a:avLst/>
          </a:prstGeom>
        </p:spPr>
        <p:txBody>
          <a:bodyPr wrap="none">
            <a:spAutoFit/>
          </a:bodyPr>
          <a:lstStyle/>
          <a:p>
            <a:r>
              <a:rPr lang="en-US" b="1" cap="small" dirty="0">
                <a:solidFill>
                  <a:schemeClr val="accent1">
                    <a:lumMod val="50000"/>
                  </a:schemeClr>
                </a:solidFill>
                <a:latin typeface="+mj-lt"/>
                <a:ea typeface="+mj-ea"/>
                <a:cs typeface="+mj-cs"/>
              </a:rPr>
              <a:t>Zadna Case Study</a:t>
            </a:r>
          </a:p>
        </p:txBody>
      </p:sp>
      <p:pic>
        <p:nvPicPr>
          <p:cNvPr id="12" name="Picture 2" descr="E:\PSDC-Center\Company_Projects\Zadna\Zadnalogo-3.png"/>
          <p:cNvPicPr>
            <a:picLocks noChangeAspect="1" noChangeArrowheads="1"/>
          </p:cNvPicPr>
          <p:nvPr/>
        </p:nvPicPr>
        <p:blipFill>
          <a:blip r:embed="rId5" cstate="print"/>
          <a:srcRect/>
          <a:stretch>
            <a:fillRect/>
          </a:stretch>
        </p:blipFill>
        <p:spPr bwMode="auto">
          <a:xfrm>
            <a:off x="5318090" y="1074737"/>
            <a:ext cx="2149510" cy="1439863"/>
          </a:xfrm>
          <a:prstGeom prst="rect">
            <a:avLst/>
          </a:prstGeom>
          <a:noFill/>
        </p:spPr>
      </p:pic>
      <p:sp>
        <p:nvSpPr>
          <p:cNvPr id="14" name="Rectangle 13"/>
          <p:cNvSpPr/>
          <p:nvPr/>
        </p:nvSpPr>
        <p:spPr>
          <a:xfrm>
            <a:off x="533400" y="1600200"/>
            <a:ext cx="4977645" cy="646331"/>
          </a:xfrm>
          <a:prstGeom prst="rect">
            <a:avLst/>
          </a:prstGeom>
        </p:spPr>
        <p:txBody>
          <a:bodyPr wrap="none">
            <a:spAutoFit/>
          </a:bodyPr>
          <a:lstStyle/>
          <a:p>
            <a:r>
              <a:rPr lang="en-US" b="1" dirty="0"/>
              <a:t>Zadna International Investment Co. Ltd</a:t>
            </a:r>
          </a:p>
          <a:p>
            <a:r>
              <a:rPr lang="en-US" dirty="0"/>
              <a:t>Khartoum Sudan, ALKADRO Typical farm</a:t>
            </a:r>
          </a:p>
        </p:txBody>
      </p:sp>
      <p:pic>
        <p:nvPicPr>
          <p:cNvPr id="10242" name="Picture 2"/>
          <p:cNvPicPr>
            <a:picLocks noChangeAspect="1" noChangeArrowheads="1"/>
          </p:cNvPicPr>
          <p:nvPr/>
        </p:nvPicPr>
        <p:blipFill>
          <a:blip r:embed="rId6" cstate="print"/>
          <a:srcRect/>
          <a:stretch>
            <a:fillRect/>
          </a:stretch>
        </p:blipFill>
        <p:spPr bwMode="auto">
          <a:xfrm>
            <a:off x="609600" y="2667000"/>
            <a:ext cx="7391400" cy="1762125"/>
          </a:xfrm>
          <a:prstGeom prst="rect">
            <a:avLst/>
          </a:prstGeom>
          <a:noFill/>
          <a:ln w="9525">
            <a:noFill/>
            <a:miter lim="800000"/>
            <a:headEnd/>
            <a:tailEnd/>
          </a:ln>
        </p:spPr>
      </p:pic>
      <p:pic>
        <p:nvPicPr>
          <p:cNvPr id="10243" name="Picture 3"/>
          <p:cNvPicPr>
            <a:picLocks noChangeAspect="1" noChangeArrowheads="1"/>
          </p:cNvPicPr>
          <p:nvPr/>
        </p:nvPicPr>
        <p:blipFill>
          <a:blip r:embed="rId7" cstate="print"/>
          <a:srcRect/>
          <a:stretch>
            <a:fillRect/>
          </a:stretch>
        </p:blipFill>
        <p:spPr bwMode="auto">
          <a:xfrm>
            <a:off x="609599" y="4495800"/>
            <a:ext cx="7414571" cy="1695450"/>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outline</a:t>
            </a:r>
          </a:p>
        </p:txBody>
      </p:sp>
      <p:sp>
        <p:nvSpPr>
          <p:cNvPr id="3" name="Content Placeholder 2"/>
          <p:cNvSpPr>
            <a:spLocks noGrp="1"/>
          </p:cNvSpPr>
          <p:nvPr>
            <p:ph sz="quarter" idx="1"/>
          </p:nvPr>
        </p:nvSpPr>
        <p:spPr>
          <a:xfrm>
            <a:off x="457200" y="1371600"/>
            <a:ext cx="7467600" cy="4873752"/>
          </a:xfrm>
        </p:spPr>
        <p:txBody>
          <a:bodyPr>
            <a:normAutofit/>
          </a:bodyPr>
          <a:lstStyle/>
          <a:p>
            <a:r>
              <a:rPr lang="en-US" dirty="0"/>
              <a:t>About Daam Company</a:t>
            </a:r>
          </a:p>
          <a:p>
            <a:pPr lvl="1"/>
            <a:r>
              <a:rPr lang="en-US" dirty="0"/>
              <a:t>Daam establish</a:t>
            </a:r>
          </a:p>
          <a:p>
            <a:pPr lvl="1"/>
            <a:r>
              <a:rPr lang="en-US" dirty="0">
                <a:solidFill>
                  <a:schemeClr val="bg1">
                    <a:lumMod val="65000"/>
                  </a:schemeClr>
                </a:solidFill>
              </a:rPr>
              <a:t>Daam team</a:t>
            </a:r>
          </a:p>
          <a:p>
            <a:pPr lvl="1"/>
            <a:r>
              <a:rPr lang="en-US" dirty="0">
                <a:solidFill>
                  <a:schemeClr val="bg1">
                    <a:lumMod val="65000"/>
                  </a:schemeClr>
                </a:solidFill>
              </a:rPr>
              <a:t>Services</a:t>
            </a:r>
          </a:p>
          <a:p>
            <a:r>
              <a:rPr lang="en-US" dirty="0">
                <a:solidFill>
                  <a:schemeClr val="bg1">
                    <a:lumMod val="65000"/>
                  </a:schemeClr>
                </a:solidFill>
              </a:rPr>
              <a:t>Daam Smart Farming Systems</a:t>
            </a:r>
          </a:p>
          <a:p>
            <a:pPr lvl="1"/>
            <a:r>
              <a:rPr lang="en-US" dirty="0">
                <a:solidFill>
                  <a:schemeClr val="bg1">
                    <a:lumMod val="65000"/>
                  </a:schemeClr>
                </a:solidFill>
              </a:rPr>
              <a:t>Smart Agriculture brief </a:t>
            </a:r>
          </a:p>
          <a:p>
            <a:pPr lvl="1"/>
            <a:r>
              <a:rPr lang="en-US" dirty="0">
                <a:solidFill>
                  <a:schemeClr val="bg1">
                    <a:lumMod val="65000"/>
                  </a:schemeClr>
                </a:solidFill>
              </a:rPr>
              <a:t>Daam solutions for farms</a:t>
            </a:r>
          </a:p>
          <a:p>
            <a:pPr lvl="1"/>
            <a:r>
              <a:rPr lang="en-US" dirty="0">
                <a:solidFill>
                  <a:schemeClr val="bg1">
                    <a:lumMod val="65000"/>
                  </a:schemeClr>
                </a:solidFill>
              </a:rPr>
              <a:t>DaamAgri Product</a:t>
            </a:r>
          </a:p>
          <a:p>
            <a:pPr lvl="2"/>
            <a:r>
              <a:rPr lang="en-US" dirty="0">
                <a:solidFill>
                  <a:schemeClr val="bg1">
                    <a:lumMod val="65000"/>
                  </a:schemeClr>
                </a:solidFill>
              </a:rPr>
              <a:t>Features &amp; Specifications </a:t>
            </a:r>
          </a:p>
          <a:p>
            <a:pPr lvl="1"/>
            <a:r>
              <a:rPr lang="en-US" dirty="0">
                <a:solidFill>
                  <a:schemeClr val="bg1">
                    <a:lumMod val="65000"/>
                  </a:schemeClr>
                </a:solidFill>
              </a:rPr>
              <a:t>Our services in smart farming</a:t>
            </a:r>
          </a:p>
          <a:p>
            <a:pPr lvl="1"/>
            <a:r>
              <a:rPr lang="en-US" dirty="0">
                <a:solidFill>
                  <a:schemeClr val="bg1">
                    <a:lumMod val="65000"/>
                  </a:schemeClr>
                </a:solidFill>
              </a:rPr>
              <a:t>Zadna case study</a:t>
            </a:r>
          </a:p>
          <a:p>
            <a:r>
              <a:rPr lang="en-US" dirty="0">
                <a:solidFill>
                  <a:schemeClr val="bg1">
                    <a:lumMod val="65000"/>
                  </a:schemeClr>
                </a:solidFill>
              </a:rPr>
              <a:t>Future Projects</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1" name="Rectangle 10"/>
          <p:cNvSpPr/>
          <p:nvPr/>
        </p:nvSpPr>
        <p:spPr>
          <a:xfrm>
            <a:off x="914400" y="762000"/>
            <a:ext cx="2366353" cy="369332"/>
          </a:xfrm>
          <a:prstGeom prst="rect">
            <a:avLst/>
          </a:prstGeom>
        </p:spPr>
        <p:txBody>
          <a:bodyPr wrap="none">
            <a:spAutoFit/>
          </a:bodyPr>
          <a:lstStyle/>
          <a:p>
            <a:r>
              <a:rPr lang="en-US" b="1" cap="small" dirty="0">
                <a:solidFill>
                  <a:schemeClr val="accent1">
                    <a:lumMod val="50000"/>
                  </a:schemeClr>
                </a:solidFill>
                <a:latin typeface="+mj-lt"/>
                <a:ea typeface="+mj-ea"/>
                <a:cs typeface="+mj-cs"/>
              </a:rPr>
              <a:t>Zadna Case Study</a:t>
            </a:r>
          </a:p>
        </p:txBody>
      </p:sp>
      <p:pic>
        <p:nvPicPr>
          <p:cNvPr id="12" name="Picture 2" descr="E:\PSDC-Center\Company_Projects\Zadna\Zadnalogo-3.png"/>
          <p:cNvPicPr>
            <a:picLocks noChangeAspect="1" noChangeArrowheads="1"/>
          </p:cNvPicPr>
          <p:nvPr/>
        </p:nvPicPr>
        <p:blipFill>
          <a:blip r:embed="rId5" cstate="print"/>
          <a:srcRect/>
          <a:stretch>
            <a:fillRect/>
          </a:stretch>
        </p:blipFill>
        <p:spPr bwMode="auto">
          <a:xfrm>
            <a:off x="5318090" y="1074737"/>
            <a:ext cx="2149510" cy="1439863"/>
          </a:xfrm>
          <a:prstGeom prst="rect">
            <a:avLst/>
          </a:prstGeom>
          <a:noFill/>
        </p:spPr>
      </p:pic>
      <p:sp>
        <p:nvSpPr>
          <p:cNvPr id="14" name="Rectangle 13"/>
          <p:cNvSpPr/>
          <p:nvPr/>
        </p:nvSpPr>
        <p:spPr>
          <a:xfrm>
            <a:off x="533400" y="1600200"/>
            <a:ext cx="4977645" cy="646331"/>
          </a:xfrm>
          <a:prstGeom prst="rect">
            <a:avLst/>
          </a:prstGeom>
        </p:spPr>
        <p:txBody>
          <a:bodyPr wrap="none">
            <a:spAutoFit/>
          </a:bodyPr>
          <a:lstStyle/>
          <a:p>
            <a:r>
              <a:rPr lang="en-US" b="1" dirty="0"/>
              <a:t>Zadna International Investment Co. Ltd</a:t>
            </a:r>
          </a:p>
          <a:p>
            <a:r>
              <a:rPr lang="en-US" dirty="0"/>
              <a:t>Khartoum Sudan, ALKADRO Typical farm</a:t>
            </a:r>
          </a:p>
        </p:txBody>
      </p:sp>
      <p:pic>
        <p:nvPicPr>
          <p:cNvPr id="11266" name="Picture 2"/>
          <p:cNvPicPr>
            <a:picLocks noChangeAspect="1" noChangeArrowheads="1"/>
          </p:cNvPicPr>
          <p:nvPr/>
        </p:nvPicPr>
        <p:blipFill>
          <a:blip r:embed="rId6" cstate="print"/>
          <a:srcRect/>
          <a:stretch>
            <a:fillRect/>
          </a:stretch>
        </p:blipFill>
        <p:spPr bwMode="auto">
          <a:xfrm>
            <a:off x="762000" y="3200400"/>
            <a:ext cx="7391400" cy="1609725"/>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1" name="Rectangle 10"/>
          <p:cNvSpPr/>
          <p:nvPr/>
        </p:nvSpPr>
        <p:spPr>
          <a:xfrm>
            <a:off x="914400" y="762000"/>
            <a:ext cx="2366353" cy="369332"/>
          </a:xfrm>
          <a:prstGeom prst="rect">
            <a:avLst/>
          </a:prstGeom>
        </p:spPr>
        <p:txBody>
          <a:bodyPr wrap="none">
            <a:spAutoFit/>
          </a:bodyPr>
          <a:lstStyle/>
          <a:p>
            <a:r>
              <a:rPr lang="en-US" b="1" cap="small" dirty="0">
                <a:solidFill>
                  <a:schemeClr val="accent1">
                    <a:lumMod val="50000"/>
                  </a:schemeClr>
                </a:solidFill>
                <a:latin typeface="+mj-lt"/>
                <a:ea typeface="+mj-ea"/>
                <a:cs typeface="+mj-cs"/>
              </a:rPr>
              <a:t>Zadna Case Study</a:t>
            </a:r>
          </a:p>
        </p:txBody>
      </p:sp>
      <p:pic>
        <p:nvPicPr>
          <p:cNvPr id="12" name="Picture 2" descr="E:\PSDC-Center\Company_Projects\Zadna\Zadnalogo-3.png"/>
          <p:cNvPicPr>
            <a:picLocks noChangeAspect="1" noChangeArrowheads="1"/>
          </p:cNvPicPr>
          <p:nvPr/>
        </p:nvPicPr>
        <p:blipFill>
          <a:blip r:embed="rId5" cstate="print"/>
          <a:srcRect/>
          <a:stretch>
            <a:fillRect/>
          </a:stretch>
        </p:blipFill>
        <p:spPr bwMode="auto">
          <a:xfrm>
            <a:off x="5318090" y="1074737"/>
            <a:ext cx="2149510" cy="1439863"/>
          </a:xfrm>
          <a:prstGeom prst="rect">
            <a:avLst/>
          </a:prstGeom>
          <a:noFill/>
        </p:spPr>
      </p:pic>
      <p:sp>
        <p:nvSpPr>
          <p:cNvPr id="14" name="Rectangle 13"/>
          <p:cNvSpPr/>
          <p:nvPr/>
        </p:nvSpPr>
        <p:spPr>
          <a:xfrm>
            <a:off x="533400" y="1600200"/>
            <a:ext cx="4977645" cy="646331"/>
          </a:xfrm>
          <a:prstGeom prst="rect">
            <a:avLst/>
          </a:prstGeom>
        </p:spPr>
        <p:txBody>
          <a:bodyPr wrap="none">
            <a:spAutoFit/>
          </a:bodyPr>
          <a:lstStyle/>
          <a:p>
            <a:r>
              <a:rPr lang="en-US" b="1" dirty="0"/>
              <a:t>Zadna International Investment Co. Ltd</a:t>
            </a:r>
          </a:p>
          <a:p>
            <a:r>
              <a:rPr lang="en-US" dirty="0"/>
              <a:t>Khartoum Sudan, ALKADRO Typical farm</a:t>
            </a:r>
          </a:p>
        </p:txBody>
      </p:sp>
      <p:pic>
        <p:nvPicPr>
          <p:cNvPr id="13315" name="Picture 3" descr="E:\PSDC-Center\Company_Projects\Zadna\Zadna_Engs_Comments_2.jpeg.jpe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6200000">
            <a:off x="822993" y="2148807"/>
            <a:ext cx="2356014" cy="3240000"/>
          </a:xfrm>
          <a:prstGeom prst="rect">
            <a:avLst/>
          </a:prstGeom>
          <a:noFill/>
        </p:spPr>
      </p:pic>
      <p:pic>
        <p:nvPicPr>
          <p:cNvPr id="13316" name="Picture 4" descr="E:\PSDC-Center\Company_Projects\Zadna\Zadna_Engs_Comments_3.jpe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5400000">
            <a:off x="6156993" y="2383593"/>
            <a:ext cx="2356014" cy="3240000"/>
          </a:xfrm>
          <a:prstGeom prst="rect">
            <a:avLst/>
          </a:prstGeom>
          <a:noFill/>
        </p:spPr>
      </p:pic>
      <p:pic>
        <p:nvPicPr>
          <p:cNvPr id="13314" name="Picture 2" descr="E:\PSDC-Center\Company_Projects\Zadna\Zadna_Engs_Comments_1.jpe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16200000">
            <a:off x="2840793" y="3221793"/>
            <a:ext cx="2356014" cy="3240000"/>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outline</a:t>
            </a:r>
          </a:p>
        </p:txBody>
      </p:sp>
      <p:sp>
        <p:nvSpPr>
          <p:cNvPr id="3" name="Content Placeholder 2"/>
          <p:cNvSpPr>
            <a:spLocks noGrp="1"/>
          </p:cNvSpPr>
          <p:nvPr>
            <p:ph sz="quarter" idx="1"/>
          </p:nvPr>
        </p:nvSpPr>
        <p:spPr>
          <a:xfrm>
            <a:off x="457200" y="1371600"/>
            <a:ext cx="7467600" cy="4873752"/>
          </a:xfrm>
        </p:spPr>
        <p:txBody>
          <a:bodyPr>
            <a:normAutofit/>
          </a:bodyPr>
          <a:lstStyle/>
          <a:p>
            <a:r>
              <a:rPr lang="en-US" dirty="0">
                <a:solidFill>
                  <a:schemeClr val="bg1">
                    <a:lumMod val="65000"/>
                  </a:schemeClr>
                </a:solidFill>
              </a:rPr>
              <a:t>About Daam Company</a:t>
            </a:r>
          </a:p>
          <a:p>
            <a:pPr lvl="1"/>
            <a:r>
              <a:rPr lang="en-US" dirty="0">
                <a:solidFill>
                  <a:schemeClr val="bg1">
                    <a:lumMod val="65000"/>
                  </a:schemeClr>
                </a:solidFill>
              </a:rPr>
              <a:t>Daam establish</a:t>
            </a:r>
          </a:p>
          <a:p>
            <a:pPr lvl="1"/>
            <a:r>
              <a:rPr lang="en-US" dirty="0">
                <a:solidFill>
                  <a:schemeClr val="bg1">
                    <a:lumMod val="65000"/>
                  </a:schemeClr>
                </a:solidFill>
              </a:rPr>
              <a:t>Daam team</a:t>
            </a:r>
          </a:p>
          <a:p>
            <a:pPr lvl="1"/>
            <a:r>
              <a:rPr lang="en-US" dirty="0">
                <a:solidFill>
                  <a:schemeClr val="bg1">
                    <a:lumMod val="65000"/>
                  </a:schemeClr>
                </a:solidFill>
              </a:rPr>
              <a:t>Services</a:t>
            </a:r>
          </a:p>
          <a:p>
            <a:r>
              <a:rPr lang="en-US" dirty="0">
                <a:solidFill>
                  <a:schemeClr val="bg1">
                    <a:lumMod val="65000"/>
                  </a:schemeClr>
                </a:solidFill>
              </a:rPr>
              <a:t>Daam Smart Farming Systems</a:t>
            </a:r>
          </a:p>
          <a:p>
            <a:pPr lvl="1"/>
            <a:r>
              <a:rPr lang="en-US" dirty="0">
                <a:solidFill>
                  <a:schemeClr val="bg1">
                    <a:lumMod val="65000"/>
                  </a:schemeClr>
                </a:solidFill>
              </a:rPr>
              <a:t>Smart Agriculture brief </a:t>
            </a:r>
          </a:p>
          <a:p>
            <a:pPr lvl="1"/>
            <a:r>
              <a:rPr lang="en-US" dirty="0">
                <a:solidFill>
                  <a:schemeClr val="bg1">
                    <a:lumMod val="65000"/>
                  </a:schemeClr>
                </a:solidFill>
              </a:rPr>
              <a:t>Daam solutions for farms</a:t>
            </a:r>
          </a:p>
          <a:p>
            <a:pPr lvl="1"/>
            <a:r>
              <a:rPr lang="en-US" dirty="0">
                <a:solidFill>
                  <a:schemeClr val="bg1">
                    <a:lumMod val="65000"/>
                  </a:schemeClr>
                </a:solidFill>
              </a:rPr>
              <a:t>DaamAgri Product</a:t>
            </a:r>
          </a:p>
          <a:p>
            <a:pPr lvl="2"/>
            <a:r>
              <a:rPr lang="en-US" dirty="0">
                <a:solidFill>
                  <a:schemeClr val="bg1">
                    <a:lumMod val="65000"/>
                  </a:schemeClr>
                </a:solidFill>
              </a:rPr>
              <a:t>Features &amp; Specifications </a:t>
            </a:r>
          </a:p>
          <a:p>
            <a:pPr lvl="1"/>
            <a:r>
              <a:rPr lang="en-US" dirty="0">
                <a:solidFill>
                  <a:schemeClr val="bg1">
                    <a:lumMod val="65000"/>
                  </a:schemeClr>
                </a:solidFill>
              </a:rPr>
              <a:t>Our services in smart farming</a:t>
            </a:r>
          </a:p>
          <a:p>
            <a:pPr lvl="1"/>
            <a:r>
              <a:rPr lang="en-US" dirty="0">
                <a:solidFill>
                  <a:schemeClr val="bg1">
                    <a:lumMod val="65000"/>
                  </a:schemeClr>
                </a:solidFill>
              </a:rPr>
              <a:t>Zadna case study</a:t>
            </a:r>
          </a:p>
          <a:p>
            <a:r>
              <a:rPr lang="en-US" dirty="0"/>
              <a:t>Future Projects</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outline</a:t>
            </a:r>
          </a:p>
        </p:txBody>
      </p:sp>
      <p:sp>
        <p:nvSpPr>
          <p:cNvPr id="3" name="Content Placeholder 2"/>
          <p:cNvSpPr>
            <a:spLocks noGrp="1"/>
          </p:cNvSpPr>
          <p:nvPr>
            <p:ph sz="quarter" idx="1"/>
          </p:nvPr>
        </p:nvSpPr>
        <p:spPr>
          <a:xfrm>
            <a:off x="457200" y="1371600"/>
            <a:ext cx="7467600" cy="1447800"/>
          </a:xfrm>
        </p:spPr>
        <p:txBody>
          <a:bodyPr>
            <a:normAutofit/>
          </a:bodyPr>
          <a:lstStyle/>
          <a:p>
            <a:r>
              <a:rPr lang="en-US" dirty="0"/>
              <a:t>Future Projects</a:t>
            </a:r>
          </a:p>
          <a:p>
            <a:pPr lvl="1"/>
            <a:r>
              <a:rPr lang="en-US" dirty="0"/>
              <a:t>We are going forward to develop and design solution for animal farms</a:t>
            </a:r>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pic>
        <p:nvPicPr>
          <p:cNvPr id="9" name="Picture 4"/>
          <p:cNvPicPr>
            <a:picLocks noChangeAspect="1" noChangeArrowheads="1"/>
          </p:cNvPicPr>
          <p:nvPr/>
        </p:nvPicPr>
        <p:blipFill>
          <a:blip r:embed="rId5" cstate="print"/>
          <a:srcRect/>
          <a:stretch>
            <a:fillRect/>
          </a:stretch>
        </p:blipFill>
        <p:spPr bwMode="auto">
          <a:xfrm>
            <a:off x="2362200" y="3124200"/>
            <a:ext cx="4267200" cy="2678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r>
              <a:rPr lang="pl-PL"/>
              <a:t>W W W . D A A M . S D</a:t>
            </a:r>
            <a:endParaRPr lang="en-US"/>
          </a:p>
        </p:txBody>
      </p:sp>
      <p:pic>
        <p:nvPicPr>
          <p:cNvPr id="32770" name="Picture 2" descr="E:\PSDC-Center\MEDIA\DaamProfile\PROFILE\10.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p:spPr>
      </p:pic>
      <p:sp>
        <p:nvSpPr>
          <p:cNvPr id="6" name="TextBox 5"/>
          <p:cNvSpPr txBox="1"/>
          <p:nvPr/>
        </p:nvSpPr>
        <p:spPr>
          <a:xfrm>
            <a:off x="5257800" y="5638800"/>
            <a:ext cx="2326278" cy="646331"/>
          </a:xfrm>
          <a:prstGeom prst="rect">
            <a:avLst/>
          </a:prstGeom>
          <a:noFill/>
        </p:spPr>
        <p:txBody>
          <a:bodyPr wrap="none" rtlCol="0">
            <a:spAutoFit/>
          </a:bodyPr>
          <a:lstStyle/>
          <a:p>
            <a:r>
              <a:rPr lang="en-US" sz="3600" b="1" dirty="0">
                <a:solidFill>
                  <a:schemeClr val="accent1"/>
                </a:solidFill>
                <a:latin typeface="Times New Roman" pitchFamily="18" charset="0"/>
                <a:cs typeface="Times New Roman" pitchFamily="18" charset="0"/>
              </a:rPr>
              <a:t>Thank you</a:t>
            </a:r>
          </a:p>
        </p:txBody>
      </p:sp>
      <p:sp>
        <p:nvSpPr>
          <p:cNvPr id="7" name="Smiley Face 6"/>
          <p:cNvSpPr/>
          <p:nvPr/>
        </p:nvSpPr>
        <p:spPr>
          <a:xfrm>
            <a:off x="7772400" y="5715000"/>
            <a:ext cx="609600" cy="609600"/>
          </a:xfrm>
          <a:prstGeom prst="smileyF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2">
                  <a:lumMod val="75000"/>
                </a:schemeClr>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1" name="Rectangle 10"/>
          <p:cNvSpPr/>
          <p:nvPr/>
        </p:nvSpPr>
        <p:spPr>
          <a:xfrm>
            <a:off x="1752600" y="2057400"/>
            <a:ext cx="5105400" cy="1754326"/>
          </a:xfrm>
          <a:prstGeom prst="rect">
            <a:avLst/>
          </a:prstGeom>
        </p:spPr>
        <p:txBody>
          <a:bodyPr wrap="square">
            <a:spAutoFit/>
          </a:bodyPr>
          <a:lstStyle/>
          <a:p>
            <a:pPr algn="just"/>
            <a:r>
              <a:rPr lang="en-US" dirty="0">
                <a:solidFill>
                  <a:schemeClr val="accent1">
                    <a:lumMod val="75000"/>
                  </a:schemeClr>
                </a:solidFill>
              </a:rPr>
              <a:t>DAAM</a:t>
            </a:r>
            <a:r>
              <a:rPr lang="en-US" dirty="0"/>
              <a:t> is Daam Projects Development Co.Ltd ,established in 2016 as engineering research center named  (Projects support and development center - PSDC) to develop embedded systems and IOT solutions for Sudan market.</a:t>
            </a:r>
          </a:p>
        </p:txBody>
      </p:sp>
      <p:sp>
        <p:nvSpPr>
          <p:cNvPr id="13" name="Content Placeholder 2"/>
          <p:cNvSpPr>
            <a:spLocks noGrp="1"/>
          </p:cNvSpPr>
          <p:nvPr>
            <p:ph sz="quarter" idx="1"/>
          </p:nvPr>
        </p:nvSpPr>
        <p:spPr>
          <a:xfrm>
            <a:off x="304800" y="838200"/>
            <a:ext cx="6248400" cy="1219200"/>
          </a:xfrm>
        </p:spPr>
        <p:txBody>
          <a:bodyPr>
            <a:normAutofit/>
          </a:bodyPr>
          <a:lstStyle/>
          <a:p>
            <a:r>
              <a:rPr lang="en-US" dirty="0"/>
              <a:t>About Daam Company</a:t>
            </a:r>
          </a:p>
          <a:p>
            <a:pPr lvl="1"/>
            <a:r>
              <a:rPr lang="en-US" dirty="0"/>
              <a:t>Daam establish</a:t>
            </a:r>
          </a:p>
          <a:p>
            <a:pPr lvl="1"/>
            <a:endParaRPr lang="en-US" dirty="0"/>
          </a:p>
        </p:txBody>
      </p:sp>
      <p:pic>
        <p:nvPicPr>
          <p:cNvPr id="16" name="Picture 3" descr="E:\PSDC-Center\MEDIA\PSDCLogo.png"/>
          <p:cNvPicPr>
            <a:picLocks noChangeAspect="1" noChangeArrowheads="1"/>
          </p:cNvPicPr>
          <p:nvPr/>
        </p:nvPicPr>
        <p:blipFill>
          <a:blip r:embed="rId5" cstate="print"/>
          <a:srcRect/>
          <a:stretch>
            <a:fillRect/>
          </a:stretch>
        </p:blipFill>
        <p:spPr bwMode="auto">
          <a:xfrm>
            <a:off x="3276601" y="3843213"/>
            <a:ext cx="2285999" cy="2252787"/>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outline</a:t>
            </a:r>
          </a:p>
        </p:txBody>
      </p:sp>
      <p:sp>
        <p:nvSpPr>
          <p:cNvPr id="3" name="Content Placeholder 2"/>
          <p:cNvSpPr>
            <a:spLocks noGrp="1"/>
          </p:cNvSpPr>
          <p:nvPr>
            <p:ph sz="quarter" idx="1"/>
          </p:nvPr>
        </p:nvSpPr>
        <p:spPr>
          <a:xfrm>
            <a:off x="457200" y="1371600"/>
            <a:ext cx="7467600" cy="4873752"/>
          </a:xfrm>
        </p:spPr>
        <p:txBody>
          <a:bodyPr>
            <a:normAutofit/>
          </a:bodyPr>
          <a:lstStyle/>
          <a:p>
            <a:r>
              <a:rPr lang="en-US" dirty="0"/>
              <a:t>About Daam Company</a:t>
            </a:r>
          </a:p>
          <a:p>
            <a:pPr lvl="1"/>
            <a:r>
              <a:rPr lang="en-US" dirty="0">
                <a:solidFill>
                  <a:schemeClr val="bg1">
                    <a:lumMod val="65000"/>
                  </a:schemeClr>
                </a:solidFill>
              </a:rPr>
              <a:t>Daam establish</a:t>
            </a:r>
          </a:p>
          <a:p>
            <a:pPr lvl="1"/>
            <a:r>
              <a:rPr lang="en-US" dirty="0"/>
              <a:t>Daam team</a:t>
            </a:r>
          </a:p>
          <a:p>
            <a:pPr lvl="1"/>
            <a:r>
              <a:rPr lang="en-US" dirty="0">
                <a:solidFill>
                  <a:schemeClr val="bg1">
                    <a:lumMod val="65000"/>
                  </a:schemeClr>
                </a:solidFill>
              </a:rPr>
              <a:t>Services</a:t>
            </a:r>
          </a:p>
          <a:p>
            <a:r>
              <a:rPr lang="en-US" dirty="0">
                <a:solidFill>
                  <a:schemeClr val="bg1">
                    <a:lumMod val="65000"/>
                  </a:schemeClr>
                </a:solidFill>
              </a:rPr>
              <a:t>Daam Smart Farming Systems</a:t>
            </a:r>
          </a:p>
          <a:p>
            <a:pPr lvl="1"/>
            <a:r>
              <a:rPr lang="en-US" dirty="0">
                <a:solidFill>
                  <a:schemeClr val="bg1">
                    <a:lumMod val="65000"/>
                  </a:schemeClr>
                </a:solidFill>
              </a:rPr>
              <a:t>Smart Agriculture brief </a:t>
            </a:r>
          </a:p>
          <a:p>
            <a:pPr lvl="1"/>
            <a:r>
              <a:rPr lang="en-US" dirty="0">
                <a:solidFill>
                  <a:schemeClr val="bg1">
                    <a:lumMod val="65000"/>
                  </a:schemeClr>
                </a:solidFill>
              </a:rPr>
              <a:t>Daam solutions for farms</a:t>
            </a:r>
          </a:p>
          <a:p>
            <a:pPr lvl="1"/>
            <a:r>
              <a:rPr lang="en-US" dirty="0">
                <a:solidFill>
                  <a:schemeClr val="bg1">
                    <a:lumMod val="65000"/>
                  </a:schemeClr>
                </a:solidFill>
              </a:rPr>
              <a:t>DaamAgri Product</a:t>
            </a:r>
          </a:p>
          <a:p>
            <a:pPr lvl="2"/>
            <a:r>
              <a:rPr lang="en-US" dirty="0">
                <a:solidFill>
                  <a:schemeClr val="bg1">
                    <a:lumMod val="65000"/>
                  </a:schemeClr>
                </a:solidFill>
              </a:rPr>
              <a:t>Features &amp; Specifications </a:t>
            </a:r>
          </a:p>
          <a:p>
            <a:pPr lvl="1"/>
            <a:r>
              <a:rPr lang="en-US" dirty="0">
                <a:solidFill>
                  <a:schemeClr val="bg1">
                    <a:lumMod val="65000"/>
                  </a:schemeClr>
                </a:solidFill>
              </a:rPr>
              <a:t>Our services in smart farming</a:t>
            </a:r>
          </a:p>
          <a:p>
            <a:pPr lvl="1"/>
            <a:r>
              <a:rPr lang="en-US" dirty="0">
                <a:solidFill>
                  <a:schemeClr val="bg1">
                    <a:lumMod val="65000"/>
                  </a:schemeClr>
                </a:solidFill>
              </a:rPr>
              <a:t>Zadna case study</a:t>
            </a:r>
          </a:p>
          <a:p>
            <a:r>
              <a:rPr lang="en-US" dirty="0">
                <a:solidFill>
                  <a:schemeClr val="bg1">
                    <a:lumMod val="65000"/>
                  </a:schemeClr>
                </a:solidFill>
              </a:rPr>
              <a:t>Future Projects</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3" name="Content Placeholder 2"/>
          <p:cNvSpPr>
            <a:spLocks noGrp="1"/>
          </p:cNvSpPr>
          <p:nvPr>
            <p:ph sz="quarter" idx="1"/>
          </p:nvPr>
        </p:nvSpPr>
        <p:spPr>
          <a:xfrm>
            <a:off x="304800" y="838200"/>
            <a:ext cx="6248400" cy="914400"/>
          </a:xfrm>
        </p:spPr>
        <p:txBody>
          <a:bodyPr>
            <a:normAutofit/>
          </a:bodyPr>
          <a:lstStyle/>
          <a:p>
            <a:r>
              <a:rPr lang="en-US" dirty="0"/>
              <a:t>About Daam Company</a:t>
            </a:r>
          </a:p>
          <a:p>
            <a:pPr lvl="1"/>
            <a:r>
              <a:rPr lang="en-US" dirty="0"/>
              <a:t>Daam team</a:t>
            </a:r>
          </a:p>
          <a:p>
            <a:pPr lvl="1">
              <a:buNone/>
            </a:pPr>
            <a:endParaRPr lang="en-US" dirty="0"/>
          </a:p>
        </p:txBody>
      </p:sp>
      <p:pic>
        <p:nvPicPr>
          <p:cNvPr id="4098" name="Picture 2" descr="E:\PSDC-Center\MEDIA\DaamProfile\daam tag\abdelrahma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05600" y="2363400"/>
            <a:ext cx="1485000" cy="1980000"/>
          </a:xfrm>
          <a:prstGeom prst="rect">
            <a:avLst/>
          </a:prstGeom>
          <a:noFill/>
        </p:spPr>
      </p:pic>
      <p:pic>
        <p:nvPicPr>
          <p:cNvPr id="4099" name="Picture 3" descr="E:\PSDC-Center\MEDIA\DaamProfile\daam tag\ali.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15000" y="4648200"/>
            <a:ext cx="1080000" cy="1440000"/>
          </a:xfrm>
          <a:prstGeom prst="rect">
            <a:avLst/>
          </a:prstGeom>
          <a:noFill/>
        </p:spPr>
      </p:pic>
      <p:pic>
        <p:nvPicPr>
          <p:cNvPr id="4100" name="Picture 4" descr="E:\PSDC-Center\MEDIA\DaamProfile\daam tag\ama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38400" y="2895600"/>
            <a:ext cx="1080000" cy="1440000"/>
          </a:xfrm>
          <a:prstGeom prst="rect">
            <a:avLst/>
          </a:prstGeom>
          <a:noFill/>
        </p:spPr>
      </p:pic>
      <p:pic>
        <p:nvPicPr>
          <p:cNvPr id="4101" name="Picture 5" descr="E:\PSDC-Center\MEDIA\DaamProfile\daam tag\azza.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43200" y="4648200"/>
            <a:ext cx="1080000" cy="1440000"/>
          </a:xfrm>
          <a:prstGeom prst="rect">
            <a:avLst/>
          </a:prstGeom>
          <a:noFill/>
        </p:spPr>
      </p:pic>
      <p:pic>
        <p:nvPicPr>
          <p:cNvPr id="4102" name="Picture 6" descr="E:\PSDC-Center\MEDIA\DaamProfile\daam tag\hussain.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105400" y="2895600"/>
            <a:ext cx="1080000" cy="1440000"/>
          </a:xfrm>
          <a:prstGeom prst="rect">
            <a:avLst/>
          </a:prstGeom>
          <a:noFill/>
        </p:spPr>
      </p:pic>
      <p:pic>
        <p:nvPicPr>
          <p:cNvPr id="4103" name="Picture 7" descr="E:\PSDC-Center\MEDIA\DaamProfile\daam tag\mazin.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934200" y="4648200"/>
            <a:ext cx="1080000" cy="1440000"/>
          </a:xfrm>
          <a:prstGeom prst="rect">
            <a:avLst/>
          </a:prstGeom>
          <a:noFill/>
        </p:spPr>
      </p:pic>
      <p:pic>
        <p:nvPicPr>
          <p:cNvPr id="4104" name="Picture 8" descr="E:\PSDC-Center\MEDIA\DaamProfile\daam tag\mo.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4800" y="4648200"/>
            <a:ext cx="1080000" cy="1440000"/>
          </a:xfrm>
          <a:prstGeom prst="rect">
            <a:avLst/>
          </a:prstGeom>
          <a:noFill/>
        </p:spPr>
      </p:pic>
      <p:pic>
        <p:nvPicPr>
          <p:cNvPr id="4105" name="Picture 9" descr="E:\PSDC-Center\MEDIA\DaamProfile\daam tag\mona.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733800" y="2895600"/>
            <a:ext cx="1080000" cy="1440000"/>
          </a:xfrm>
          <a:prstGeom prst="rect">
            <a:avLst/>
          </a:prstGeom>
          <a:noFill/>
        </p:spPr>
      </p:pic>
      <p:pic>
        <p:nvPicPr>
          <p:cNvPr id="4106" name="Picture 10" descr="E:\PSDC-Center\MEDIA\DaamProfile\daam tag\naje.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495800" y="4648200"/>
            <a:ext cx="1080000" cy="1440000"/>
          </a:xfrm>
          <a:prstGeom prst="rect">
            <a:avLst/>
          </a:prstGeom>
          <a:noFill/>
        </p:spPr>
      </p:pic>
      <p:pic>
        <p:nvPicPr>
          <p:cNvPr id="4107" name="Picture 11" descr="E:\PSDC-Center\MEDIA\DaamProfile\daam tag\safa.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524000" y="4648200"/>
            <a:ext cx="1080000" cy="1440000"/>
          </a:xfrm>
          <a:prstGeom prst="rect">
            <a:avLst/>
          </a:prstGeom>
          <a:noFill/>
        </p:spPr>
      </p:pic>
      <p:pic>
        <p:nvPicPr>
          <p:cNvPr id="4108" name="Picture 12" descr="E:\PSDC-Center\MEDIA\DaamProfile\daam tag\waleed.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81000" y="2286000"/>
            <a:ext cx="1620000" cy="2160000"/>
          </a:xfrm>
          <a:prstGeom prst="rect">
            <a:avLst/>
          </a:prstGeom>
          <a:noFill/>
        </p:spPr>
      </p:pic>
      <p:sp>
        <p:nvSpPr>
          <p:cNvPr id="21" name="TextBox 20"/>
          <p:cNvSpPr txBox="1"/>
          <p:nvPr/>
        </p:nvSpPr>
        <p:spPr>
          <a:xfrm>
            <a:off x="2209800" y="1828800"/>
            <a:ext cx="4267200" cy="923330"/>
          </a:xfrm>
          <a:prstGeom prst="rect">
            <a:avLst/>
          </a:prstGeom>
          <a:noFill/>
        </p:spPr>
        <p:txBody>
          <a:bodyPr wrap="square" rtlCol="0">
            <a:spAutoFit/>
          </a:bodyPr>
          <a:lstStyle/>
          <a:p>
            <a:pPr algn="ctr"/>
            <a:r>
              <a:rPr lang="en-US" dirty="0">
                <a:solidFill>
                  <a:schemeClr val="accent1">
                    <a:lumMod val="75000"/>
                  </a:schemeClr>
                </a:solidFill>
              </a:rPr>
              <a:t>DAAM</a:t>
            </a:r>
            <a:r>
              <a:rPr lang="en-US" dirty="0"/>
              <a:t> have strong team from ,researcher , engineers and developer,..</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13" name="Content Placeholder 2"/>
          <p:cNvSpPr>
            <a:spLocks noGrp="1"/>
          </p:cNvSpPr>
          <p:nvPr>
            <p:ph sz="quarter" idx="1"/>
          </p:nvPr>
        </p:nvSpPr>
        <p:spPr>
          <a:xfrm>
            <a:off x="304800" y="838200"/>
            <a:ext cx="6248400" cy="1219200"/>
          </a:xfrm>
        </p:spPr>
        <p:txBody>
          <a:bodyPr>
            <a:normAutofit/>
          </a:bodyPr>
          <a:lstStyle/>
          <a:p>
            <a:r>
              <a:rPr lang="en-US" dirty="0"/>
              <a:t>About Daam Company</a:t>
            </a:r>
          </a:p>
          <a:p>
            <a:pPr lvl="1"/>
            <a:r>
              <a:rPr lang="en-US" dirty="0"/>
              <a:t>Daam team</a:t>
            </a:r>
          </a:p>
          <a:p>
            <a:pPr lvl="1"/>
            <a:endParaRPr lang="en-US" dirty="0"/>
          </a:p>
        </p:txBody>
      </p:sp>
      <p:sp>
        <p:nvSpPr>
          <p:cNvPr id="18" name="TextBox 17"/>
          <p:cNvSpPr txBox="1"/>
          <p:nvPr/>
        </p:nvSpPr>
        <p:spPr>
          <a:xfrm>
            <a:off x="609601" y="1752600"/>
            <a:ext cx="5257800" cy="923330"/>
          </a:xfrm>
          <a:prstGeom prst="rect">
            <a:avLst/>
          </a:prstGeom>
          <a:noFill/>
        </p:spPr>
        <p:txBody>
          <a:bodyPr wrap="square" rtlCol="0">
            <a:spAutoFit/>
          </a:bodyPr>
          <a:lstStyle/>
          <a:p>
            <a:r>
              <a:rPr lang="en-US" b="1" dirty="0"/>
              <a:t>WALEED BABIKER ELSEDIG</a:t>
            </a:r>
          </a:p>
          <a:p>
            <a:pPr>
              <a:buFont typeface="Courier New" pitchFamily="49" charset="0"/>
              <a:buChar char="o"/>
            </a:pPr>
            <a:r>
              <a:rPr lang="en-US" dirty="0"/>
              <a:t> Embedded Systems Engineer ,</a:t>
            </a:r>
            <a:r>
              <a:rPr lang="en-US" dirty="0" err="1"/>
              <a:t>MSc</a:t>
            </a:r>
            <a:r>
              <a:rPr lang="en-US" dirty="0"/>
              <a:t>, Researcher &amp; Systems Developer</a:t>
            </a:r>
          </a:p>
        </p:txBody>
      </p:sp>
      <p:pic>
        <p:nvPicPr>
          <p:cNvPr id="5122" name="Picture 2" descr="E:\PSDC-Center\PICs\Splash_Shots\IMG-20180420-WA000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53200" y="1388484"/>
            <a:ext cx="1676400" cy="2040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p:cNvSpPr txBox="1"/>
          <p:nvPr/>
        </p:nvSpPr>
        <p:spPr>
          <a:xfrm>
            <a:off x="609600" y="2743200"/>
            <a:ext cx="5257800" cy="646331"/>
          </a:xfrm>
          <a:prstGeom prst="rect">
            <a:avLst/>
          </a:prstGeom>
          <a:noFill/>
        </p:spPr>
        <p:txBody>
          <a:bodyPr wrap="square" rtlCol="0">
            <a:spAutoFit/>
          </a:bodyPr>
          <a:lstStyle/>
          <a:p>
            <a:r>
              <a:rPr lang="en-US" b="1" dirty="0"/>
              <a:t>CEO </a:t>
            </a:r>
          </a:p>
          <a:p>
            <a:pPr>
              <a:buFont typeface="Courier New" pitchFamily="49" charset="0"/>
              <a:buChar char="o"/>
            </a:pPr>
            <a:r>
              <a:rPr lang="en-US" dirty="0"/>
              <a:t> Daam Projects Development Co.Ltd</a:t>
            </a:r>
          </a:p>
        </p:txBody>
      </p:sp>
      <p:sp>
        <p:nvSpPr>
          <p:cNvPr id="21" name="TextBox 20"/>
          <p:cNvSpPr txBox="1"/>
          <p:nvPr/>
        </p:nvSpPr>
        <p:spPr>
          <a:xfrm>
            <a:off x="609600" y="3429000"/>
            <a:ext cx="5257800" cy="646331"/>
          </a:xfrm>
          <a:prstGeom prst="rect">
            <a:avLst/>
          </a:prstGeom>
          <a:noFill/>
        </p:spPr>
        <p:txBody>
          <a:bodyPr wrap="square" rtlCol="0">
            <a:spAutoFit/>
          </a:bodyPr>
          <a:lstStyle/>
          <a:p>
            <a:r>
              <a:rPr lang="en-US" b="1" dirty="0"/>
              <a:t>IOT team leader</a:t>
            </a:r>
          </a:p>
          <a:p>
            <a:pPr>
              <a:buFont typeface="Courier New" pitchFamily="49" charset="0"/>
              <a:buChar char="o"/>
            </a:pPr>
            <a:r>
              <a:rPr lang="en-US" dirty="0"/>
              <a:t> Internet Society – Sudan Chapter</a:t>
            </a:r>
          </a:p>
        </p:txBody>
      </p:sp>
      <p:sp>
        <p:nvSpPr>
          <p:cNvPr id="22" name="TextBox 21"/>
          <p:cNvSpPr txBox="1"/>
          <p:nvPr/>
        </p:nvSpPr>
        <p:spPr>
          <a:xfrm>
            <a:off x="609600" y="4191000"/>
            <a:ext cx="5257800" cy="923330"/>
          </a:xfrm>
          <a:prstGeom prst="rect">
            <a:avLst/>
          </a:prstGeom>
          <a:noFill/>
        </p:spPr>
        <p:txBody>
          <a:bodyPr wrap="square" rtlCol="0">
            <a:spAutoFit/>
          </a:bodyPr>
          <a:lstStyle/>
          <a:p>
            <a:r>
              <a:rPr lang="en-US" b="1" dirty="0"/>
              <a:t>Former Deputy Director </a:t>
            </a:r>
          </a:p>
          <a:p>
            <a:pPr>
              <a:buFont typeface="Courier New" pitchFamily="49" charset="0"/>
              <a:buChar char="o"/>
            </a:pPr>
            <a:r>
              <a:rPr lang="en-US" dirty="0"/>
              <a:t> Institute of space research and aerospace –ISRA – National Center for Research</a:t>
            </a:r>
          </a:p>
        </p:txBody>
      </p:sp>
      <p:sp>
        <p:nvSpPr>
          <p:cNvPr id="23" name="TextBox 22"/>
          <p:cNvSpPr txBox="1"/>
          <p:nvPr/>
        </p:nvSpPr>
        <p:spPr>
          <a:xfrm>
            <a:off x="609600" y="5181600"/>
            <a:ext cx="5257800" cy="1200329"/>
          </a:xfrm>
          <a:prstGeom prst="rect">
            <a:avLst/>
          </a:prstGeom>
          <a:noFill/>
        </p:spPr>
        <p:txBody>
          <a:bodyPr wrap="square" rtlCol="0">
            <a:spAutoFit/>
          </a:bodyPr>
          <a:lstStyle/>
          <a:p>
            <a:r>
              <a:rPr lang="en-US" b="1" dirty="0"/>
              <a:t>Project Manager </a:t>
            </a:r>
          </a:p>
          <a:p>
            <a:pPr>
              <a:buFont typeface="Courier New" pitchFamily="49" charset="0"/>
              <a:buChar char="o"/>
            </a:pPr>
            <a:r>
              <a:rPr lang="en-US" dirty="0"/>
              <a:t> Sudanese high altitude balloon project.</a:t>
            </a:r>
          </a:p>
          <a:p>
            <a:pPr lvl="1">
              <a:buFont typeface="Courier New" pitchFamily="49" charset="0"/>
              <a:buChar char="o"/>
            </a:pPr>
            <a:r>
              <a:rPr lang="en-US" dirty="0"/>
              <a:t>First Sudanese space body reach edge of atmosphere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outline</a:t>
            </a:r>
          </a:p>
        </p:txBody>
      </p:sp>
      <p:sp>
        <p:nvSpPr>
          <p:cNvPr id="3" name="Content Placeholder 2"/>
          <p:cNvSpPr>
            <a:spLocks noGrp="1"/>
          </p:cNvSpPr>
          <p:nvPr>
            <p:ph sz="quarter" idx="1"/>
          </p:nvPr>
        </p:nvSpPr>
        <p:spPr>
          <a:xfrm>
            <a:off x="457200" y="1371600"/>
            <a:ext cx="7467600" cy="4873752"/>
          </a:xfrm>
        </p:spPr>
        <p:txBody>
          <a:bodyPr>
            <a:normAutofit/>
          </a:bodyPr>
          <a:lstStyle/>
          <a:p>
            <a:r>
              <a:rPr lang="en-US" dirty="0"/>
              <a:t>About Daam Company</a:t>
            </a:r>
          </a:p>
          <a:p>
            <a:pPr lvl="1"/>
            <a:r>
              <a:rPr lang="en-US" dirty="0">
                <a:solidFill>
                  <a:schemeClr val="bg1">
                    <a:lumMod val="65000"/>
                  </a:schemeClr>
                </a:solidFill>
              </a:rPr>
              <a:t>Daam establish</a:t>
            </a:r>
          </a:p>
          <a:p>
            <a:pPr lvl="1"/>
            <a:r>
              <a:rPr lang="en-US" dirty="0">
                <a:solidFill>
                  <a:schemeClr val="bg1">
                    <a:lumMod val="65000"/>
                  </a:schemeClr>
                </a:solidFill>
              </a:rPr>
              <a:t>Daam team</a:t>
            </a:r>
          </a:p>
          <a:p>
            <a:pPr lvl="1"/>
            <a:r>
              <a:rPr lang="en-US" dirty="0"/>
              <a:t>Services</a:t>
            </a:r>
          </a:p>
          <a:p>
            <a:r>
              <a:rPr lang="en-US" dirty="0">
                <a:solidFill>
                  <a:schemeClr val="bg1">
                    <a:lumMod val="65000"/>
                  </a:schemeClr>
                </a:solidFill>
              </a:rPr>
              <a:t>Daam Smart Farming Systems</a:t>
            </a:r>
          </a:p>
          <a:p>
            <a:pPr lvl="1"/>
            <a:r>
              <a:rPr lang="en-US" dirty="0">
                <a:solidFill>
                  <a:schemeClr val="bg1">
                    <a:lumMod val="65000"/>
                  </a:schemeClr>
                </a:solidFill>
              </a:rPr>
              <a:t>Smart Agriculture brief </a:t>
            </a:r>
          </a:p>
          <a:p>
            <a:pPr lvl="1"/>
            <a:r>
              <a:rPr lang="en-US" dirty="0">
                <a:solidFill>
                  <a:schemeClr val="bg1">
                    <a:lumMod val="65000"/>
                  </a:schemeClr>
                </a:solidFill>
              </a:rPr>
              <a:t>Daam solutions for farms</a:t>
            </a:r>
          </a:p>
          <a:p>
            <a:pPr lvl="1"/>
            <a:r>
              <a:rPr lang="en-US" dirty="0">
                <a:solidFill>
                  <a:schemeClr val="bg1">
                    <a:lumMod val="65000"/>
                  </a:schemeClr>
                </a:solidFill>
              </a:rPr>
              <a:t>DaamAgri Product</a:t>
            </a:r>
          </a:p>
          <a:p>
            <a:pPr lvl="2"/>
            <a:r>
              <a:rPr lang="en-US" dirty="0">
                <a:solidFill>
                  <a:schemeClr val="bg1">
                    <a:lumMod val="65000"/>
                  </a:schemeClr>
                </a:solidFill>
              </a:rPr>
              <a:t>Features &amp; Specifications </a:t>
            </a:r>
          </a:p>
          <a:p>
            <a:pPr lvl="1"/>
            <a:r>
              <a:rPr lang="en-US" dirty="0">
                <a:solidFill>
                  <a:schemeClr val="bg1">
                    <a:lumMod val="65000"/>
                  </a:schemeClr>
                </a:solidFill>
              </a:rPr>
              <a:t>Our services in smart farming</a:t>
            </a:r>
          </a:p>
          <a:p>
            <a:pPr lvl="1"/>
            <a:r>
              <a:rPr lang="en-US" dirty="0">
                <a:solidFill>
                  <a:schemeClr val="bg1">
                    <a:lumMod val="65000"/>
                  </a:schemeClr>
                </a:solidFill>
              </a:rPr>
              <a:t>Zadna case study</a:t>
            </a:r>
          </a:p>
          <a:p>
            <a:r>
              <a:rPr lang="en-US" dirty="0">
                <a:solidFill>
                  <a:schemeClr val="bg1">
                    <a:lumMod val="65000"/>
                  </a:schemeClr>
                </a:solidFill>
              </a:rPr>
              <a:t>Future Projects</a:t>
            </a:r>
          </a:p>
          <a:p>
            <a:pPr lvl="1"/>
            <a:endParaRPr lang="en-US" dirty="0"/>
          </a:p>
        </p:txBody>
      </p:sp>
      <p:pic>
        <p:nvPicPr>
          <p:cNvPr id="1026" name="Picture 2" descr="E:\PSDC-Center\MEDIA\Daam_Logo_Bl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E:\PSDC-Center\MEDIA\DaamProfile\DaamStand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21061" y="3048000"/>
            <a:ext cx="2622939" cy="3689688"/>
          </a:xfrm>
          <a:prstGeom prst="rect">
            <a:avLst/>
          </a:prstGeom>
          <a:noFill/>
        </p:spPr>
      </p:pic>
      <p:sp>
        <p:nvSpPr>
          <p:cNvPr id="3" name="Content Placeholder 2"/>
          <p:cNvSpPr>
            <a:spLocks noGrp="1"/>
          </p:cNvSpPr>
          <p:nvPr>
            <p:ph sz="quarter" idx="1"/>
          </p:nvPr>
        </p:nvSpPr>
        <p:spPr>
          <a:xfrm>
            <a:off x="457200" y="1371600"/>
            <a:ext cx="7467600" cy="990600"/>
          </a:xfrm>
        </p:spPr>
        <p:txBody>
          <a:bodyPr>
            <a:normAutofit/>
          </a:bodyPr>
          <a:lstStyle/>
          <a:p>
            <a:r>
              <a:rPr lang="en-US" dirty="0"/>
              <a:t>About Daam Company</a:t>
            </a:r>
          </a:p>
          <a:p>
            <a:pPr lvl="1"/>
            <a:r>
              <a:rPr lang="en-US" dirty="0"/>
              <a:t>Services</a:t>
            </a:r>
          </a:p>
          <a:p>
            <a:pPr lvl="1"/>
            <a:endParaRPr lang="en-US" dirty="0"/>
          </a:p>
        </p:txBody>
      </p:sp>
      <p:pic>
        <p:nvPicPr>
          <p:cNvPr id="1026" name="Picture 2" descr="E:\PSDC-Center\MEDIA\Daam_Logo_Blu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96200" y="0"/>
            <a:ext cx="1447800" cy="1028323"/>
          </a:xfrm>
          <a:prstGeom prst="rect">
            <a:avLst/>
          </a:prstGeom>
          <a:noFill/>
        </p:spPr>
      </p:pic>
      <p:pic>
        <p:nvPicPr>
          <p:cNvPr id="7" name="Picture 2" descr="E:\PSDC-Center\MEDIA\Daam_Logo_Blu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4419599" y="2133599"/>
            <a:ext cx="304802" cy="9144000"/>
          </a:xfrm>
          <a:prstGeom prst="rect">
            <a:avLst/>
          </a:prstGeom>
          <a:noFill/>
        </p:spPr>
      </p:pic>
      <p:sp>
        <p:nvSpPr>
          <p:cNvPr id="4" name="Footer Placeholder 3"/>
          <p:cNvSpPr>
            <a:spLocks noGrp="1"/>
          </p:cNvSpPr>
          <p:nvPr>
            <p:ph type="ftr" sz="quarter" idx="16"/>
          </p:nvPr>
        </p:nvSpPr>
        <p:spPr>
          <a:xfrm>
            <a:off x="0" y="6553200"/>
            <a:ext cx="2057400" cy="304800"/>
          </a:xfrm>
        </p:spPr>
        <p:txBody>
          <a:bodyPr/>
          <a:lstStyle/>
          <a:p>
            <a:r>
              <a:rPr lang="pl-PL" dirty="0">
                <a:solidFill>
                  <a:schemeClr val="bg1"/>
                </a:solidFill>
              </a:rPr>
              <a:t>W W W . D A A M . S D</a:t>
            </a:r>
            <a:endParaRPr lang="en-US" dirty="0">
              <a:solidFill>
                <a:schemeClr val="bg1"/>
              </a:solidFill>
            </a:endParaRPr>
          </a:p>
        </p:txBody>
      </p:sp>
      <p:sp>
        <p:nvSpPr>
          <p:cNvPr id="8" name="TextBox 7"/>
          <p:cNvSpPr txBox="1"/>
          <p:nvPr/>
        </p:nvSpPr>
        <p:spPr>
          <a:xfrm>
            <a:off x="8153400" y="6488668"/>
            <a:ext cx="6096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t>
            </a:r>
          </a:p>
        </p:txBody>
      </p:sp>
      <p:sp>
        <p:nvSpPr>
          <p:cNvPr id="9" name="TextBox 8"/>
          <p:cNvSpPr txBox="1"/>
          <p:nvPr/>
        </p:nvSpPr>
        <p:spPr>
          <a:xfrm>
            <a:off x="1143000" y="2514600"/>
            <a:ext cx="6629400" cy="369332"/>
          </a:xfrm>
          <a:prstGeom prst="rect">
            <a:avLst/>
          </a:prstGeom>
          <a:noFill/>
        </p:spPr>
        <p:txBody>
          <a:bodyPr wrap="square" rtlCol="0">
            <a:spAutoFit/>
          </a:bodyPr>
          <a:lstStyle/>
          <a:p>
            <a:r>
              <a:rPr lang="en-US" b="1" dirty="0">
                <a:solidFill>
                  <a:schemeClr val="accent1">
                    <a:lumMod val="75000"/>
                  </a:schemeClr>
                </a:solidFill>
              </a:rPr>
              <a:t>DAAM</a:t>
            </a:r>
            <a:r>
              <a:rPr lang="en-US" b="1" dirty="0"/>
              <a:t> provide a different types of services</a:t>
            </a:r>
          </a:p>
        </p:txBody>
      </p:sp>
      <p:sp>
        <p:nvSpPr>
          <p:cNvPr id="10" name="TextBox 9"/>
          <p:cNvSpPr txBox="1"/>
          <p:nvPr/>
        </p:nvSpPr>
        <p:spPr>
          <a:xfrm>
            <a:off x="838200" y="3124200"/>
            <a:ext cx="4724400" cy="2585323"/>
          </a:xfrm>
          <a:prstGeom prst="rect">
            <a:avLst/>
          </a:prstGeom>
          <a:noFill/>
        </p:spPr>
        <p:txBody>
          <a:bodyPr wrap="square" rtlCol="0">
            <a:spAutoFit/>
          </a:bodyPr>
          <a:lstStyle/>
          <a:p>
            <a:pPr lvl="1" algn="just">
              <a:lnSpc>
                <a:spcPct val="150000"/>
              </a:lnSpc>
              <a:buFont typeface="Arial" pitchFamily="34" charset="0"/>
              <a:buChar char="•"/>
            </a:pPr>
            <a:r>
              <a:rPr lang="en-US" b="1" dirty="0"/>
              <a:t> IOT Solutions</a:t>
            </a:r>
          </a:p>
          <a:p>
            <a:pPr lvl="1" algn="just">
              <a:lnSpc>
                <a:spcPct val="150000"/>
              </a:lnSpc>
              <a:buFont typeface="Arial" pitchFamily="34" charset="0"/>
              <a:buChar char="•"/>
            </a:pPr>
            <a:r>
              <a:rPr lang="en-US" b="1" dirty="0"/>
              <a:t> Embedded Systems design</a:t>
            </a:r>
          </a:p>
          <a:p>
            <a:pPr lvl="1" algn="just">
              <a:lnSpc>
                <a:spcPct val="150000"/>
              </a:lnSpc>
              <a:buFont typeface="Arial" pitchFamily="34" charset="0"/>
              <a:buChar char="•"/>
            </a:pPr>
            <a:r>
              <a:rPr lang="en-US" b="1" dirty="0"/>
              <a:t> System Developments</a:t>
            </a:r>
          </a:p>
          <a:p>
            <a:pPr lvl="1" algn="just">
              <a:lnSpc>
                <a:spcPct val="150000"/>
              </a:lnSpc>
              <a:buFont typeface="Arial" pitchFamily="34" charset="0"/>
              <a:buChar char="•"/>
            </a:pPr>
            <a:r>
              <a:rPr lang="en-US" b="1" dirty="0"/>
              <a:t> ICT Solutions</a:t>
            </a:r>
          </a:p>
          <a:p>
            <a:pPr lvl="1" algn="just">
              <a:lnSpc>
                <a:spcPct val="150000"/>
              </a:lnSpc>
              <a:buFont typeface="Arial" pitchFamily="34" charset="0"/>
              <a:buChar char="•"/>
            </a:pPr>
            <a:r>
              <a:rPr lang="en-US" b="1" dirty="0"/>
              <a:t> Research and Development</a:t>
            </a:r>
          </a:p>
          <a:p>
            <a:pPr lvl="1" algn="just">
              <a:lnSpc>
                <a:spcPct val="150000"/>
              </a:lnSpc>
              <a:buFont typeface="Arial" pitchFamily="34" charset="0"/>
              <a:buChar char="•"/>
            </a:pPr>
            <a:r>
              <a:rPr lang="en-US" b="1" dirty="0"/>
              <a:t> Professional Training</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Daam1">
      <a:dk1>
        <a:sysClr val="windowText" lastClr="000000"/>
      </a:dk1>
      <a:lt1>
        <a:sysClr val="window" lastClr="FFFFFF"/>
      </a:lt1>
      <a:dk2>
        <a:srgbClr val="5252FF"/>
      </a:dk2>
      <a:lt2>
        <a:srgbClr val="21B2C8"/>
      </a:lt2>
      <a:accent1>
        <a:srgbClr val="0000FC"/>
      </a:accent1>
      <a:accent2>
        <a:srgbClr val="0000FC"/>
      </a:accent2>
      <a:accent3>
        <a:srgbClr val="089CA2"/>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8670</TotalTime>
  <Words>1438</Words>
  <Application>Microsoft Office PowerPoint</Application>
  <PresentationFormat>On-screen Show (4:3)</PresentationFormat>
  <Paragraphs>346</Paragraphs>
  <Slides>34</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 Sardar Hoor</vt:lpstr>
      <vt:lpstr>Century Schoolbook</vt:lpstr>
      <vt:lpstr>Cocon® Next Arabic</vt:lpstr>
      <vt:lpstr>Arial</vt:lpstr>
      <vt:lpstr>Calibri</vt:lpstr>
      <vt:lpstr>Courier New</vt:lpstr>
      <vt:lpstr>Times New Roman</vt:lpstr>
      <vt:lpstr>Wingdings</vt:lpstr>
      <vt:lpstr>Wingdings 2</vt:lpstr>
      <vt:lpstr>Oriel</vt:lpstr>
      <vt:lpstr>PowerPoint Presentation</vt:lpstr>
      <vt:lpstr>outline</vt:lpstr>
      <vt:lpstr>outline</vt:lpstr>
      <vt:lpstr>PowerPoint Presentation</vt:lpstr>
      <vt:lpstr>outline</vt:lpstr>
      <vt:lpstr>PowerPoint Presentation</vt:lpstr>
      <vt:lpstr>PowerPoint Presentation</vt:lpstr>
      <vt:lpstr>outline</vt:lpstr>
      <vt:lpstr>PowerPoint Presentation</vt:lpstr>
      <vt:lpstr>outline</vt:lpstr>
      <vt:lpstr>PowerPoint Presentation</vt:lpstr>
      <vt:lpstr>PowerPoint Presentation</vt:lpstr>
      <vt:lpstr>PowerPoint Presentation</vt:lpstr>
      <vt:lpstr>PowerPoint Presentation</vt:lpstr>
      <vt:lpstr>outline</vt:lpstr>
      <vt:lpstr>outline</vt:lpstr>
      <vt:lpstr>PowerPoint Presentation</vt:lpstr>
      <vt:lpstr>outline</vt:lpstr>
      <vt:lpstr>outline</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outline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Agriculture</dc:title>
  <dc:creator>WALEED BABIKER</dc:creator>
  <cp:lastModifiedBy>Ivana Strineka Trbovic</cp:lastModifiedBy>
  <cp:revision>205</cp:revision>
  <dcterms:created xsi:type="dcterms:W3CDTF">2006-08-16T00:00:00Z</dcterms:created>
  <dcterms:modified xsi:type="dcterms:W3CDTF">2019-04-22T17:16:38Z</dcterms:modified>
</cp:coreProperties>
</file>