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2"/>
  </p:notesMasterIdLst>
  <p:handoutMasterIdLst>
    <p:handoutMasterId r:id="rId13"/>
  </p:handoutMasterIdLst>
  <p:sldIdLst>
    <p:sldId id="403" r:id="rId3"/>
    <p:sldId id="408" r:id="rId4"/>
    <p:sldId id="406" r:id="rId5"/>
    <p:sldId id="409" r:id="rId6"/>
    <p:sldId id="410" r:id="rId7"/>
    <p:sldId id="411" r:id="rId8"/>
    <p:sldId id="412" r:id="rId9"/>
    <p:sldId id="407" r:id="rId10"/>
    <p:sldId id="405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43E50"/>
    <a:srgbClr val="EE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4390"/>
    <p:restoredTop sz="78463"/>
  </p:normalViewPr>
  <p:slideViewPr>
    <p:cSldViewPr snapToObjects="1">
      <p:cViewPr varScale="1">
        <p:scale>
          <a:sx n="74" d="100"/>
          <a:sy n="74" d="100"/>
        </p:scale>
        <p:origin x="97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Objects="1">
      <p:cViewPr varScale="1">
        <p:scale>
          <a:sx n="160" d="100"/>
          <a:sy n="160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08/04/2019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56728"/>
          </a:xfrm>
        </p:spPr>
        <p:txBody>
          <a:bodyPr wrap="square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03215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5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758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61E0F2E-4DC0-BB41-853A-E92710F05ADB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79485" y="1548400"/>
            <a:ext cx="5482290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7203" cy="5758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15C06CD-839C-FC4C-913F-8EDF978843EE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0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83696" cy="6139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2CDEF37-006E-254D-A210-0434C0C6BB13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1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0728" cy="5250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0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1" y="2081800"/>
            <a:ext cx="2656004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91BCFBB-AFFC-2C42-9CC9-3851C53B95FB}" type="slidenum">
              <a:rPr lang="uk-UA" altLang="en-US"/>
              <a:pPr/>
              <a:t>‹#›</a:t>
            </a:fld>
            <a:endParaRPr lang="uk-UA" alt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172800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6139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solidFill>
            <a:schemeClr val="accent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2834A66-9ED4-4C45-923A-E517812884FA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Putt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123C2-1881-0343-8E3B-58B10FD51CF2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1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+ cont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477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8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 dirty="0">
                <a:solidFill>
                  <a:srgbClr val="EEF2EC"/>
                </a:solidFill>
              </a:rPr>
              <a:t>Internet Society © 1992–2016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355853"/>
            <a:ext cx="11109600" cy="456728"/>
          </a:xfrm>
          <a:prstGeom prst="rect">
            <a:avLst/>
          </a:prstGeom>
        </p:spPr>
        <p:txBody>
          <a:bodyPr wrap="square" rIns="1728000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36750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3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4B8AB820-61DF-364A-B4AF-D19149734C1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612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F35CCC7-CB4F-5542-883B-77CD96CEB14D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203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B0B0632-44AB-E64F-9964-F97E8E40AC00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871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FBE988-4F8A-A847-85FA-7FDCA1891FAC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6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Green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250" y="525600"/>
            <a:ext cx="11129022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8A562FF-9E0C-6A44-94FA-5EFAAB10579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3498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/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US" dirty="0"/>
              <a:t>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AAABE4F-E323-754C-9DC3-2E4BB4EF58F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8325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38626C2-145F-DB41-8654-1777F0E9F2FB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145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C54E8D6B-F017-D744-B01E-3BF4A1060F5E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6163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6D84CED-884A-CE4A-BD8A-D28B96D1098D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E12D376-4052-A440-9DA9-A52359A88D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2pPr marL="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14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0694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FF8D7C12-E787-174C-812A-EC3C0082FBB9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85750" marR="0" indent="-28575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Arial" panose="020B0604020202020204" pitchFamily="34" charset="0"/>
              <a:buChar char="•"/>
              <a:tabLst/>
              <a:defRPr sz="1800"/>
            </a:lvl3pPr>
            <a:lvl4pPr marL="322725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None/>
              <a:tabLst/>
              <a:defRPr sz="1800"/>
            </a:lvl4pPr>
            <a:lvl5pPr marL="860475" marR="0" indent="-28575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ACCD8E-BD6F-3F4F-9C9A-40DB47CCE45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183491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85750" marR="0" indent="-28575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Arial" panose="020B0604020202020204" pitchFamily="34" charset="0"/>
              <a:buChar char="•"/>
              <a:tabLst/>
              <a:defRPr sz="1800"/>
            </a:lvl3pPr>
            <a:lvl4pPr marL="322725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None/>
              <a:tabLst/>
              <a:defRPr sz="1800"/>
            </a:lvl4pPr>
            <a:lvl5pPr marL="860475" marR="0" indent="-28575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90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6774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9D797C3-5F1D-EB43-9194-D8BE87AD2A9C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5DCD56-3BA1-4241-BA04-227AF5E84CF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85750" marR="0" indent="-28575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Arial" panose="020B0604020202020204" pitchFamily="34" charset="0"/>
              <a:buChar char="•"/>
              <a:tabLst/>
              <a:defRPr sz="1800"/>
            </a:lvl3pPr>
            <a:lvl4pPr marL="322725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None/>
              <a:tabLst/>
              <a:defRPr sz="1800"/>
            </a:lvl4pPr>
            <a:lvl5pPr marL="574725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None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964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8C4A143-42F1-CD4D-A024-23DD4025078D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5811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9200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143A7B2-C35C-E346-A08D-155760DB7296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0F4DA1-36A1-044B-B30F-C1320DE01F4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85750" marR="0" indent="-28575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Arial" panose="020B0604020202020204" pitchFamily="34" charset="0"/>
              <a:buChar char="•"/>
              <a:tabLst/>
              <a:defRPr sz="1800"/>
            </a:lvl3pPr>
            <a:lvl4pPr marL="322725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None/>
              <a:tabLst/>
              <a:defRPr sz="1800"/>
            </a:lvl4pPr>
            <a:lvl5pPr marL="574725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None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83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5" y="567101"/>
            <a:ext cx="5479200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9D4035-E8E0-EC44-ACB1-6F0D0408F62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85750" marR="0" indent="-28575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Arial" panose="020B0604020202020204" pitchFamily="34" charset="0"/>
              <a:buChar char="•"/>
              <a:tabLst/>
              <a:defRPr sz="1800"/>
            </a:lvl3pPr>
            <a:lvl4pPr marL="322725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None/>
              <a:tabLst/>
              <a:defRPr sz="1800"/>
            </a:lvl4pPr>
            <a:lvl5pPr marL="574725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None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3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0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1A76B3F0-9F3C-DE45-BFE9-2ED2B8F83AF3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6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prstGeom prst="rect">
            <a:avLst/>
          </a:prstGeom>
          <a:solidFill>
            <a:schemeClr val="tx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D8B29AF-7C6A-5F4D-80AD-1814178AF230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Neutral gre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074F2-1090-0744-858A-D1BB34EE7CED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US" dirty="0"/>
              <a:t>to edit Master title style</a:t>
            </a:r>
            <a:endParaRPr lang="en-GB" dirty="0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918575" y="6342063"/>
            <a:ext cx="2743200" cy="173037"/>
          </a:xfrm>
        </p:spPr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36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Conten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E2DA8-8964-4745-ACD2-3F214ED7311A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5457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FB79B9C-4BB8-F94D-A304-79486E9E65B1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05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250" y="525600"/>
            <a:ext cx="11129022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Large quote or statement style</a:t>
            </a:r>
          </a:p>
          <a:p>
            <a:pPr lvl="1"/>
            <a:r>
              <a:rPr lang="en-US" dirty="0"/>
              <a:t>Supporting content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DBE5F007-28FD-B845-A833-24BC97E499D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0720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074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1351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762ADA9-0755-1F48-8532-9AFBBB73FAAF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6904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14" r:id="rId9"/>
    <p:sldLayoutId id="2147483715" r:id="rId10"/>
    <p:sldLayoutId id="2147483731" r:id="rId11"/>
    <p:sldLayoutId id="2147483716" r:id="rId12"/>
    <p:sldLayoutId id="2147483732" r:id="rId13"/>
    <p:sldLayoutId id="2147483733" r:id="rId14"/>
    <p:sldLayoutId id="2147483717" r:id="rId15"/>
    <p:sldLayoutId id="2147483734" r:id="rId16"/>
    <p:sldLayoutId id="2147483735" r:id="rId17"/>
    <p:sldLayoutId id="2147483751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1200"/>
        </a:spcAft>
        <a:buFont typeface="Arial" charset="0"/>
        <a:defRPr sz="20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.AppleSystemUIFont" charset="0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indent="-2700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indent="-233925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90000"/>
        <a:buFont typeface="Arial" panose="020B0604020202020204" pitchFamily="34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indent="-197925" algn="l" rtl="0" eaLnBrk="1" fontAlgn="base" hangingPunct="1">
        <a:lnSpc>
          <a:spcPct val="113000"/>
        </a:lnSpc>
        <a:spcBef>
          <a:spcPct val="0"/>
        </a:spcBef>
        <a:spcAft>
          <a:spcPts val="1500"/>
        </a:spcAft>
        <a:buSzPct val="75000"/>
        <a:buFont typeface="Arial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4893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1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6C934B7-3B58-BB48-B505-F2B1E8AB1EFB}" type="slidenum">
              <a:rPr lang="en-GB" altLang="en-US" noProof="1" dirty="0" smtClean="0"/>
              <a:pPr/>
              <a:t>‹#›</a:t>
            </a:fld>
            <a:endParaRPr lang="en-GB" altLang="en-US" noProof="1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55C1521-FBB9-464A-AFBF-991AE64E8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18" r:id="rId9"/>
    <p:sldLayoutId id="2147483719" r:id="rId10"/>
    <p:sldLayoutId id="2147483745" r:id="rId11"/>
    <p:sldLayoutId id="2147483720" r:id="rId12"/>
    <p:sldLayoutId id="2147483746" r:id="rId13"/>
    <p:sldLayoutId id="2147483747" r:id="rId14"/>
    <p:sldLayoutId id="2147483721" r:id="rId15"/>
    <p:sldLayoutId id="2147483748" r:id="rId16"/>
    <p:sldLayoutId id="2147483750" r:id="rId17"/>
    <p:sldLayoutId id="2147483749" r:id="rId18"/>
    <p:sldLayoutId id="2147483752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fontAlgn="base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marL="0" marR="0" indent="0" algn="l" defTabSz="914400" rtl="0" eaLnBrk="1" fontAlgn="base" latinLnBrk="0" hangingPunct="1">
        <a:lnSpc>
          <a:spcPct val="106000"/>
        </a:lnSpc>
        <a:spcBef>
          <a:spcPct val="0"/>
        </a:spcBef>
        <a:spcAft>
          <a:spcPts val="1200"/>
        </a:spcAft>
        <a:buClrTx/>
        <a:buSzTx/>
        <a:buFont typeface="Arial" charset="0"/>
        <a:buNone/>
        <a:tabLst/>
        <a:defRPr sz="20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marL="0" marR="0" indent="0" algn="l" defTabSz="914400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85750" marR="0" indent="-285750" algn="l" defTabSz="914400" rtl="0" eaLnBrk="1" fontAlgn="base" latinLnBrk="0" hangingPunct="1">
        <a:lnSpc>
          <a:spcPct val="113000"/>
        </a:lnSpc>
        <a:spcBef>
          <a:spcPct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marR="0" indent="-233925" algn="l" defTabSz="914400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Pct val="90000"/>
        <a:buFont typeface="Arial" panose="020B0604020202020204" pitchFamily="34" charset="0"/>
        <a:buChar char="•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860475" marR="0" indent="-285750" algn="l" defTabSz="914400" rtl="0" eaLnBrk="1" fontAlgn="base" latinLnBrk="0" hangingPunct="1">
        <a:lnSpc>
          <a:spcPct val="113000"/>
        </a:lnSpc>
        <a:spcBef>
          <a:spcPct val="0"/>
        </a:spcBef>
        <a:spcAft>
          <a:spcPts val="1500"/>
        </a:spcAft>
        <a:buClrTx/>
        <a:buSzPct val="75000"/>
        <a:buFont typeface="Arial" panose="020B0604020202020204" pitchFamily="34" charset="0"/>
        <a:buChar char="•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34988" y="2545239"/>
            <a:ext cx="9001125" cy="500062"/>
          </a:xfrm>
        </p:spPr>
        <p:txBody>
          <a:bodyPr/>
          <a:lstStyle/>
          <a:p>
            <a:r>
              <a:rPr lang="en-US" sz="3600" b="1" dirty="0" err="1"/>
              <a:t>eHealth</a:t>
            </a:r>
            <a:r>
              <a:rPr lang="en-US" sz="3600" b="1" dirty="0"/>
              <a:t> </a:t>
            </a:r>
            <a:r>
              <a:rPr lang="en-US" sz="3600" b="1" dirty="0" err="1"/>
              <a:t>IoT</a:t>
            </a:r>
            <a:r>
              <a:rPr lang="en-US" sz="3600" b="1" dirty="0"/>
              <a:t> Solution</a:t>
            </a:r>
            <a:br>
              <a:rPr lang="en-US" sz="3600" dirty="0"/>
            </a:br>
            <a:r>
              <a:rPr lang="en-US" sz="2000" dirty="0" err="1"/>
              <a:t>Afrimed</a:t>
            </a:r>
            <a:r>
              <a:rPr lang="en-US" sz="2000" dirty="0"/>
              <a:t> Medical Center, The Gambia</a:t>
            </a:r>
            <a:br>
              <a:rPr lang="en-US" sz="20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1400" dirty="0"/>
              <a:t>Bakary Njie</a:t>
            </a:r>
            <a:br>
              <a:rPr lang="en-US" sz="1400" dirty="0"/>
            </a:br>
            <a:r>
              <a:rPr lang="en-US" sz="1400" dirty="0"/>
              <a:t>Chair/President</a:t>
            </a:r>
            <a:br>
              <a:rPr lang="en-US" sz="1400" dirty="0"/>
            </a:br>
            <a:br>
              <a:rPr lang="en-US" sz="1400" dirty="0"/>
            </a:br>
            <a:r>
              <a:rPr lang="en-US" sz="1200" dirty="0"/>
              <a:t>sankalanka78@yahoo.com</a:t>
            </a:r>
            <a:br>
              <a:rPr lang="en-US" sz="4800" dirty="0">
                <a:solidFill>
                  <a:schemeClr val="tx1"/>
                </a:solidFill>
                <a:ea typeface="+mj-lt"/>
                <a:cs typeface="+mj-lt"/>
              </a:rPr>
            </a:br>
            <a:br>
              <a:rPr lang="en-US" sz="4800" dirty="0">
                <a:solidFill>
                  <a:schemeClr val="tx1"/>
                </a:solidFill>
                <a:ea typeface="+mj-lt"/>
                <a:cs typeface="+mj-lt"/>
              </a:rPr>
            </a:br>
            <a:endParaRPr lang="en-US" sz="2400" dirty="0"/>
          </a:p>
        </p:txBody>
      </p:sp>
      <p:pic>
        <p:nvPicPr>
          <p:cNvPr id="1026" name="Picture 2" descr="Gambia Chap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105400"/>
            <a:ext cx="2160639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7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2133600"/>
            <a:ext cx="9067800" cy="91121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To automate patient Data Collection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To Ease Electronic data Transmission for storage and retrieval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1792" y="838200"/>
            <a:ext cx="11127883" cy="768224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Objectives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eHealth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uk-UA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066800" y="3962400"/>
            <a:ext cx="5715734" cy="93692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400" spc="20" dirty="0">
                <a:solidFill>
                  <a:srgbClr val="EEF2E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Project Timeline</a:t>
            </a:r>
          </a:p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20" normalizeH="0" noProof="0" dirty="0">
                <a:ln>
                  <a:noFill/>
                </a:ln>
                <a:solidFill>
                  <a:srgbClr val="EEF2E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</a:t>
            </a:r>
            <a:r>
              <a:rPr kumimoji="0" lang="en-US" sz="2400" i="0" u="none" strike="noStrike" kern="1200" cap="none" spc="20" normalizeH="0" baseline="30000" noProof="0" dirty="0">
                <a:ln>
                  <a:noFill/>
                </a:ln>
                <a:solidFill>
                  <a:srgbClr val="EEF2E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</a:t>
            </a:r>
            <a:r>
              <a:rPr kumimoji="0" lang="en-US" sz="2400" i="0" u="none" strike="noStrike" kern="1200" cap="none" spc="20" normalizeH="0" noProof="0" dirty="0">
                <a:ln>
                  <a:noFill/>
                </a:ln>
                <a:solidFill>
                  <a:srgbClr val="EEF2E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September to 16</a:t>
            </a:r>
            <a:r>
              <a:rPr kumimoji="0" lang="en-US" sz="2400" i="0" u="none" strike="noStrike" kern="1200" cap="none" spc="20" normalizeH="0" baseline="30000" noProof="0" dirty="0">
                <a:ln>
                  <a:noFill/>
                </a:ln>
                <a:solidFill>
                  <a:srgbClr val="EEF2E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</a:t>
            </a:r>
            <a:r>
              <a:rPr kumimoji="0" lang="en-US" sz="2400" i="0" u="none" strike="noStrike" kern="1200" cap="none" spc="20" normalizeH="0" noProof="0" dirty="0">
                <a:ln>
                  <a:noFill/>
                </a:ln>
                <a:solidFill>
                  <a:srgbClr val="EEF2E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October</a:t>
            </a:r>
            <a:endParaRPr kumimoji="0" lang="en-US" sz="2400" i="0" u="none" strike="noStrike" kern="1200" cap="none" spc="20" normalizeH="0" baseline="0" noProof="0" dirty="0">
              <a:ln>
                <a:noFill/>
              </a:ln>
              <a:solidFill>
                <a:srgbClr val="EEF2E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5715734" cy="363689"/>
          </a:xfrm>
        </p:spPr>
        <p:txBody>
          <a:bodyPr/>
          <a:lstStyle/>
          <a:p>
            <a:r>
              <a:rPr lang="en-US" dirty="0"/>
              <a:t>$ 2,000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892" y="609600"/>
            <a:ext cx="11127883" cy="768224"/>
          </a:xfrm>
        </p:spPr>
        <p:txBody>
          <a:bodyPr/>
          <a:lstStyle/>
          <a:p>
            <a:r>
              <a:rPr lang="en-US" dirty="0"/>
              <a:t>Cost of the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3</a:t>
            </a:fld>
            <a:endParaRPr lang="uk-UA" altLang="en-US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685800" y="2209800"/>
            <a:ext cx="5715734" cy="458426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spc="20">
                <a:solidFill>
                  <a:srgbClr val="EEF2EC"/>
                </a:solidFill>
                <a:latin typeface="+mn-lt"/>
                <a:ea typeface="+mj-ea"/>
                <a:cs typeface="+mj-cs"/>
              </a:rPr>
              <a:t>Devises Use</a:t>
            </a:r>
            <a:endParaRPr lang="en-US" sz="2400" spc="20" dirty="0">
              <a:solidFill>
                <a:srgbClr val="EEF2EC"/>
              </a:solidFill>
              <a:latin typeface="+mn-lt"/>
              <a:ea typeface="+mj-ea"/>
              <a:cs typeface="+mj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20" dirty="0" err="1">
                <a:solidFill>
                  <a:srgbClr val="EEF2EC"/>
                </a:solidFill>
                <a:latin typeface="+mn-lt"/>
                <a:ea typeface="+mj-ea"/>
                <a:cs typeface="+mj-cs"/>
              </a:rPr>
              <a:t>Mysignals</a:t>
            </a:r>
            <a:r>
              <a:rPr lang="en-US" sz="2400" spc="20" dirty="0">
                <a:solidFill>
                  <a:srgbClr val="EEF2EC"/>
                </a:solidFill>
                <a:latin typeface="+mn-lt"/>
                <a:ea typeface="+mj-ea"/>
                <a:cs typeface="+mj-cs"/>
              </a:rPr>
              <a:t> Pregnancy Monitoring Development Kit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20" normalizeH="0" baseline="0" noProof="0" dirty="0" err="1">
                <a:ln>
                  <a:noFill/>
                </a:ln>
                <a:solidFill>
                  <a:srgbClr val="EEF2E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Mysignals</a:t>
            </a:r>
            <a:r>
              <a:rPr kumimoji="0" lang="en-US" sz="2400" b="0" i="0" u="none" strike="noStrike" kern="1200" cap="none" spc="20" normalizeH="0" baseline="0" noProof="0" dirty="0">
                <a:ln>
                  <a:noFill/>
                </a:ln>
                <a:solidFill>
                  <a:srgbClr val="EEF2E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HW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20" dirty="0">
                <a:solidFill>
                  <a:srgbClr val="EEF2EC"/>
                </a:solidFill>
                <a:latin typeface="+mn-lt"/>
                <a:ea typeface="+mj-ea"/>
                <a:cs typeface="+mj-cs"/>
              </a:rPr>
              <a:t>Arduino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20" normalizeH="0" baseline="0" noProof="0" dirty="0">
                <a:ln>
                  <a:noFill/>
                </a:ln>
                <a:solidFill>
                  <a:srgbClr val="EEF2E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Blood pressure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20" dirty="0">
                <a:solidFill>
                  <a:srgbClr val="EEF2EC"/>
                </a:solidFill>
                <a:latin typeface="+mn-lt"/>
                <a:ea typeface="+mj-ea"/>
                <a:cs typeface="+mj-cs"/>
              </a:rPr>
              <a:t>Body Scale 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20" normalizeH="0" baseline="0" noProof="0" dirty="0">
                <a:ln>
                  <a:noFill/>
                </a:ln>
                <a:solidFill>
                  <a:srgbClr val="EEF2E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SPO2 pulse Oxygen in Blood Sensor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20" dirty="0">
                <a:solidFill>
                  <a:srgbClr val="EEF2EC"/>
                </a:solidFill>
                <a:latin typeface="+mn-lt"/>
                <a:ea typeface="+mj-ea"/>
                <a:cs typeface="+mj-cs"/>
              </a:rPr>
              <a:t>Temperature Sensor</a:t>
            </a:r>
            <a:endParaRPr kumimoji="0" lang="en-US" sz="2400" b="0" i="0" u="none" strike="noStrike" kern="1200" cap="none" spc="20" normalizeH="0" baseline="0" noProof="0" dirty="0">
              <a:ln>
                <a:noFill/>
              </a:ln>
              <a:solidFill>
                <a:srgbClr val="EEF2EC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" name="Google Shape;83;p17">
            <a:extLst>
              <a:ext uri="{FF2B5EF4-FFF2-40B4-BE49-F238E27FC236}">
                <a16:creationId xmlns:a16="http://schemas.microsoft.com/office/drawing/2014/main" id="{819FAC55-3E91-464D-8A6D-B33AC98C4F6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6392" r="7467" b="21094"/>
          <a:stretch/>
        </p:blipFill>
        <p:spPr>
          <a:xfrm>
            <a:off x="5790466" y="1408341"/>
            <a:ext cx="5715734" cy="454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17">
            <a:extLst>
              <a:ext uri="{FF2B5EF4-FFF2-40B4-BE49-F238E27FC236}">
                <a16:creationId xmlns:a16="http://schemas.microsoft.com/office/drawing/2014/main" id="{6C3F3340-33BE-45F6-B17F-14A110413B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2250241"/>
            <a:ext cx="1091601" cy="81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6;p17">
            <a:extLst>
              <a:ext uri="{FF2B5EF4-FFF2-40B4-BE49-F238E27FC236}">
                <a16:creationId xmlns:a16="http://schemas.microsoft.com/office/drawing/2014/main" id="{822C49B4-4930-4537-8DD1-8BD0FF63A28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4599" y="5051618"/>
            <a:ext cx="1091601" cy="81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4;p17">
            <a:extLst>
              <a:ext uri="{FF2B5EF4-FFF2-40B4-BE49-F238E27FC236}">
                <a16:creationId xmlns:a16="http://schemas.microsoft.com/office/drawing/2014/main" id="{DEC2DB66-8776-4A97-A00C-E4CAF1B3C0C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33392">
            <a:off x="5941944" y="3001055"/>
            <a:ext cx="1160451" cy="10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5;p17">
            <a:extLst>
              <a:ext uri="{FF2B5EF4-FFF2-40B4-BE49-F238E27FC236}">
                <a16:creationId xmlns:a16="http://schemas.microsoft.com/office/drawing/2014/main" id="{E30A178A-16D5-402C-916A-3034314693B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22535" y="4880831"/>
            <a:ext cx="998651" cy="99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892" y="1073024"/>
            <a:ext cx="7848108" cy="5675080"/>
          </a:xfrm>
        </p:spPr>
        <p:txBody>
          <a:bodyPr/>
          <a:lstStyle/>
          <a:p>
            <a:r>
              <a:rPr lang="en-US" dirty="0"/>
              <a:t>Staff use IoT devises to administer and collect Biometric Data of Patients: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Blood Pressure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Body weight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Oxygen Level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Body Temperature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/>
              <a:t>    Demonstration session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 </a:t>
            </a:r>
            <a:r>
              <a:rPr lang="en-US" dirty="0" err="1"/>
              <a:t>Africmed</a:t>
            </a:r>
            <a:r>
              <a:rPr lang="en-US" dirty="0"/>
              <a:t> Medical Center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 University of The Gambia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892" y="304800"/>
            <a:ext cx="11127883" cy="768224"/>
          </a:xfrm>
        </p:spPr>
        <p:txBody>
          <a:bodyPr/>
          <a:lstStyle/>
          <a:p>
            <a:r>
              <a:rPr lang="en-US" dirty="0"/>
              <a:t>Project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4</a:t>
            </a:fld>
            <a:endParaRPr lang="uk-UA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DB1ED-203A-4159-BE4D-A1CA4CCFF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099" y="4105936"/>
            <a:ext cx="4381502" cy="2442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576801-778B-4329-83B6-07FCA557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099" y="1530307"/>
            <a:ext cx="4381502" cy="2442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799" y="1752600"/>
            <a:ext cx="6248401" cy="2027735"/>
          </a:xfrm>
        </p:spPr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err="1"/>
              <a:t>eHealth</a:t>
            </a:r>
            <a:r>
              <a:rPr lang="en-US" dirty="0"/>
              <a:t> Solution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Real time Data Collection, storage and Retrieval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Time Saving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 Staff focus more other Health care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11127883" cy="768224"/>
          </a:xfrm>
        </p:spPr>
        <p:txBody>
          <a:bodyPr/>
          <a:lstStyle/>
          <a:p>
            <a:r>
              <a:rPr lang="en-US" dirty="0"/>
              <a:t>Project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5</a:t>
            </a:fld>
            <a:endParaRPr lang="uk-UA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7DF2D-A718-4631-B9CD-6C56A48FB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05275"/>
            <a:ext cx="5715000" cy="2409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A1B662-920C-4431-B389-F01F2D850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9" y="389078"/>
            <a:ext cx="4860701" cy="6126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892" y="1828800"/>
            <a:ext cx="10896108" cy="2556534"/>
          </a:xfrm>
        </p:spPr>
        <p:txBody>
          <a:bodyPr/>
          <a:lstStyle/>
          <a:p>
            <a:r>
              <a:rPr lang="en-US" dirty="0"/>
              <a:t>Potential deployment of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err="1"/>
              <a:t>eHealth</a:t>
            </a:r>
            <a:r>
              <a:rPr lang="en-US" dirty="0"/>
              <a:t> into Gambia Health Sector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Ease of Real time data collection, Storage and Retrieval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 Improve efficiency of staff time and energy at service delivery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892" y="533400"/>
            <a:ext cx="11127883" cy="768224"/>
          </a:xfrm>
        </p:spPr>
        <p:txBody>
          <a:bodyPr/>
          <a:lstStyle/>
          <a:p>
            <a:r>
              <a:rPr lang="en-US" dirty="0"/>
              <a:t>Lesson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6</a:t>
            </a:fld>
            <a:endParaRPr lang="uk-UA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891" y="2133600"/>
            <a:ext cx="8384683" cy="202773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   Amie </a:t>
            </a:r>
            <a:r>
              <a:rPr lang="en-US" dirty="0" err="1"/>
              <a:t>Njie</a:t>
            </a:r>
            <a:r>
              <a:rPr lang="en-US" dirty="0"/>
              <a:t>  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 </a:t>
            </a:r>
            <a:r>
              <a:rPr lang="en-US" dirty="0" err="1"/>
              <a:t>Sheriffo</a:t>
            </a:r>
            <a:r>
              <a:rPr lang="en-US" dirty="0"/>
              <a:t> </a:t>
            </a:r>
            <a:r>
              <a:rPr lang="en-US" dirty="0" err="1"/>
              <a:t>Ceesay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</a:t>
            </a:r>
            <a:r>
              <a:rPr lang="en-US" dirty="0" err="1"/>
              <a:t>Muhammed</a:t>
            </a:r>
            <a:r>
              <a:rPr lang="en-US" dirty="0"/>
              <a:t> </a:t>
            </a:r>
            <a:r>
              <a:rPr lang="en-US" dirty="0" err="1"/>
              <a:t>Baldeh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</a:t>
            </a:r>
            <a:r>
              <a:rPr lang="en-US" dirty="0" err="1"/>
              <a:t>Ousainou</a:t>
            </a:r>
            <a:r>
              <a:rPr lang="en-US" dirty="0"/>
              <a:t> </a:t>
            </a:r>
            <a:r>
              <a:rPr lang="en-US" dirty="0" err="1"/>
              <a:t>Jaiteh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892" y="762000"/>
            <a:ext cx="11127883" cy="768224"/>
          </a:xfrm>
        </p:spPr>
        <p:txBody>
          <a:bodyPr/>
          <a:lstStyle/>
          <a:p>
            <a:r>
              <a:rPr lang="en-US" dirty="0"/>
              <a:t>IoT eHealth </a:t>
            </a:r>
            <a:r>
              <a:rPr lang="en-US" dirty="0" err="1"/>
              <a:t>Chapterthon</a:t>
            </a:r>
            <a:r>
              <a:rPr lang="en-US" dirty="0"/>
              <a:t>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7</a:t>
            </a:fld>
            <a:endParaRPr lang="uk-UA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5E2F5-90FF-4D19-863B-8DBC71813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905000"/>
            <a:ext cx="678180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1791" y="1600200"/>
            <a:ext cx="11127883" cy="4584268"/>
          </a:xfrm>
        </p:spPr>
        <p:txBody>
          <a:bodyPr/>
          <a:lstStyle/>
          <a:p>
            <a:r>
              <a:rPr lang="en-US" dirty="0"/>
              <a:t>   </a:t>
            </a:r>
            <a:r>
              <a:rPr lang="en-US" dirty="0" err="1"/>
              <a:t>Afrimed</a:t>
            </a:r>
            <a:r>
              <a:rPr lang="en-US" dirty="0"/>
              <a:t> Medical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Nurses conduct periodic manual data collection of patient’s temperature and blood pressure.</a:t>
            </a:r>
          </a:p>
          <a:p>
            <a:endParaRPr lang="en-US" dirty="0"/>
          </a:p>
          <a:p>
            <a:r>
              <a:rPr lang="en-US" dirty="0"/>
              <a:t>  IoT eHealth implementation challenge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Low memory of </a:t>
            </a:r>
            <a:r>
              <a:rPr lang="en-US" dirty="0" err="1"/>
              <a:t>Arduino</a:t>
            </a:r>
            <a:r>
              <a:rPr lang="en-US" dirty="0"/>
              <a:t> device and can work with Only one device at a time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Time constraint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Data security (vendors, no appropriate frameworks National level)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1792" y="609600"/>
            <a:ext cx="11127883" cy="768224"/>
          </a:xfrm>
        </p:spPr>
        <p:txBody>
          <a:bodyPr/>
          <a:lstStyle/>
          <a:p>
            <a:r>
              <a:rPr lang="en-US" dirty="0"/>
              <a:t>Data Collection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8</a:t>
            </a:fld>
            <a:endParaRPr lang="uk-UA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34988" y="2545239"/>
            <a:ext cx="9001125" cy="500062"/>
          </a:xfrm>
        </p:spPr>
        <p:txBody>
          <a:bodyPr/>
          <a:lstStyle/>
          <a:p>
            <a:r>
              <a:rPr lang="en-US" sz="4800" dirty="0"/>
              <a:t>Thank You.</a:t>
            </a:r>
            <a:br>
              <a:rPr lang="en-US" sz="4800" dirty="0">
                <a:solidFill>
                  <a:schemeClr val="tx1"/>
                </a:solidFill>
                <a:ea typeface="+mj-lt"/>
                <a:cs typeface="+mj-lt"/>
              </a:rPr>
            </a:br>
            <a:br>
              <a:rPr lang="en-US" sz="4800" dirty="0">
                <a:solidFill>
                  <a:schemeClr val="tx1"/>
                </a:solidFill>
                <a:ea typeface="+mj-lt"/>
                <a:cs typeface="+mj-lt"/>
              </a:rPr>
            </a:br>
            <a:br>
              <a:rPr lang="en-US" sz="4800" dirty="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en-US" sz="2400" dirty="0"/>
              <a:t>For further information contact:</a:t>
            </a:r>
            <a:br>
              <a:rPr lang="en-US" sz="2400" dirty="0"/>
            </a:br>
            <a:br>
              <a:rPr lang="en-US" sz="2400" dirty="0"/>
            </a:br>
            <a:r>
              <a:rPr lang="en-US" sz="1200" dirty="0"/>
              <a:t>info@isoc.gm</a:t>
            </a:r>
            <a:br>
              <a:rPr lang="en-US" sz="1200" dirty="0"/>
            </a:br>
            <a:r>
              <a:rPr lang="en-US" sz="1200" dirty="0"/>
              <a:t>www.isoc.gm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Tango Building, </a:t>
            </a:r>
            <a:r>
              <a:rPr lang="en-US" sz="1200" dirty="0" err="1"/>
              <a:t>Fajara</a:t>
            </a:r>
            <a:r>
              <a:rPr lang="en-US" sz="1200" dirty="0"/>
              <a:t> M Section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42063"/>
            <a:ext cx="7031038" cy="1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dirty="0"/>
              <a:t>Presentation title – Client name</a:t>
            </a:r>
          </a:p>
        </p:txBody>
      </p:sp>
      <p:pic>
        <p:nvPicPr>
          <p:cNvPr id="4" name="Picture 2" descr="Gambia Chap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113" y="5663995"/>
            <a:ext cx="2160639" cy="60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SOC - Blu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_Master" id="{E1C3BF5B-F329-3440-B89E-ABCA51DBDB1D}" vid="{98E4DA8B-5140-2441-9840-86C050E950C7}"/>
    </a:ext>
  </a:extLst>
</a:theme>
</file>

<file path=ppt/theme/theme2.xml><?xml version="1.0" encoding="utf-8"?>
<a:theme xmlns:a="http://schemas.openxmlformats.org/drawingml/2006/main" name="ISOC - Green template">
  <a:themeElements>
    <a:clrScheme name="01-ISOC-Green">
      <a:dk1>
        <a:srgbClr val="0C1C2C"/>
      </a:dk1>
      <a:lt1>
        <a:srgbClr val="EEF2EC"/>
      </a:lt1>
      <a:dk2>
        <a:srgbClr val="40B2A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Master" id="{E1C3BF5B-F329-3440-B89E-ABCA51DBDB1D}" vid="{B7DC9516-5FA2-C742-A7F3-16844B9BE7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29441</TotalTime>
  <Words>245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.AppleSystemUIFont</vt:lpstr>
      <vt:lpstr>Arial</vt:lpstr>
      <vt:lpstr>Calibri</vt:lpstr>
      <vt:lpstr>Hind Light</vt:lpstr>
      <vt:lpstr>Hind Medium</vt:lpstr>
      <vt:lpstr>Times New Roman</vt:lpstr>
      <vt:lpstr>ISOC - Blue template</vt:lpstr>
      <vt:lpstr>ISOC - Green template</vt:lpstr>
      <vt:lpstr>eHealth IoT Solution Afrimed Medical Center, The Gambia    Bakary Njie Chair/President  sankalanka78@yahoo.com  </vt:lpstr>
      <vt:lpstr>Objectives of IoT eHealth Solution</vt:lpstr>
      <vt:lpstr>Cost of the Project</vt:lpstr>
      <vt:lpstr>Project Implementation</vt:lpstr>
      <vt:lpstr>Project Solution</vt:lpstr>
      <vt:lpstr>Lesson Learned</vt:lpstr>
      <vt:lpstr>IoT eHealth Chapterthon Team</vt:lpstr>
      <vt:lpstr>Data Collection Challenge</vt:lpstr>
      <vt:lpstr>Thank You.   For further information contact:  info@isoc.gm www.isoc.gm  Tango Building, Fajara M Section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 Campaign</dc:title>
  <dc:creator>Skiprock Creative</dc:creator>
  <cp:lastModifiedBy>Bakary</cp:lastModifiedBy>
  <cp:revision>382</cp:revision>
  <cp:lastPrinted>2016-06-14T17:50:38Z</cp:lastPrinted>
  <dcterms:created xsi:type="dcterms:W3CDTF">2018-03-14T15:15:01Z</dcterms:created>
  <dcterms:modified xsi:type="dcterms:W3CDTF">2019-04-08T05:58:36Z</dcterms:modified>
</cp:coreProperties>
</file>