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image/x-emf" Extension="emf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notesMaster+xml" PartName="/ppt/notesMasters/notesMaster1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5" r:id="rId1"/>
  </p:sldMasterIdLst>
  <p:notesMasterIdLst>
    <p:notesMasterId r:id="rId20"/>
  </p:notesMasterIdLst>
  <p:handoutMasterIdLst>
    <p:handoutMasterId r:id="rId21"/>
  </p:handoutMasterIdLst>
  <p:sldIdLst>
    <p:sldId id="256" r:id="rId2"/>
    <p:sldId id="478" r:id="rId3"/>
    <p:sldId id="479" r:id="rId4"/>
    <p:sldId id="353" r:id="rId5"/>
    <p:sldId id="319" r:id="rId6"/>
    <p:sldId id="348" r:id="rId7"/>
    <p:sldId id="330" r:id="rId8"/>
    <p:sldId id="341" r:id="rId9"/>
    <p:sldId id="458" r:id="rId10"/>
    <p:sldId id="346" r:id="rId11"/>
    <p:sldId id="304" r:id="rId12"/>
    <p:sldId id="472" r:id="rId13"/>
    <p:sldId id="465" r:id="rId14"/>
    <p:sldId id="352" r:id="rId15"/>
    <p:sldId id="350" r:id="rId16"/>
    <p:sldId id="351" r:id="rId17"/>
    <p:sldId id="347" r:id="rId18"/>
    <p:sldId id="292" r:id="rId1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43E50"/>
    <a:srgbClr val="EEF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86"/>
    <p:restoredTop sz="69743"/>
  </p:normalViewPr>
  <p:slideViewPr>
    <p:cSldViewPr snapToGrid="0" snapToObjects="1">
      <p:cViewPr varScale="1">
        <p:scale>
          <a:sx n="77" d="100"/>
          <a:sy n="77" d="100"/>
        </p:scale>
        <p:origin x="217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4/8/19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08/04/2019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78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Shape 79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Calibri" charset="0"/>
              <a:ea typeface="ＭＳ Ｐゴシック" charset="-128"/>
              <a:sym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0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487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909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36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FB4F9BF6-D3B1-944E-933E-B1B31B3498E1}" type="slidenum">
              <a:rPr lang="en-GB" altLang="en-US">
                <a:latin typeface="Calibri" charset="0"/>
              </a:rPr>
              <a:pPr/>
              <a:t>14</a:t>
            </a:fld>
            <a:endParaRPr lang="en-GB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404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8394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F3CB9034-0D49-F446-8FC1-D9335DAEB492}" type="slidenum">
              <a:rPr lang="en-GB" altLang="en-US">
                <a:latin typeface="Calibri" charset="0"/>
              </a:rPr>
              <a:pPr/>
              <a:t>16</a:t>
            </a:fld>
            <a:endParaRPr lang="en-GB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1946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17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47472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F3CB9034-0D49-F446-8FC1-D9335DAEB492}" type="slidenum">
              <a:rPr lang="en-GB" altLang="en-US">
                <a:latin typeface="Calibri" charset="0"/>
              </a:rPr>
              <a:pPr/>
              <a:t>2</a:t>
            </a:fld>
            <a:endParaRPr lang="en-GB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561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F3CB9034-0D49-F446-8FC1-D9335DAEB492}" type="slidenum">
              <a:rPr lang="en-GB" altLang="en-US">
                <a:latin typeface="Calibri" charset="0"/>
              </a:rPr>
              <a:pPr/>
              <a:t>3</a:t>
            </a:fld>
            <a:endParaRPr lang="en-GB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402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660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70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/>
              <a:t>Industry is not adequately addressing fundamental security, privacy and life-safety issues.</a:t>
            </a:r>
            <a:endParaRPr lang="en-US" sz="2133" dirty="0">
              <a:ea typeface="ＭＳ Ｐゴシック" charset="0"/>
            </a:endParaRP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Many manufacturers are new to the networking and Internet arena, and lack experience.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There are STRONG competitive pressures for speed to market and cost reduction.</a:t>
            </a:r>
          </a:p>
          <a:p>
            <a:pPr marL="649801" lvl="2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Security and privacy cost money, require specialized skills, and slow down the development process.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The proliferation of devices, and corresponding interactions with other devices, increase the “surface” available for cyberattack.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Poorly secured devices affect the security of the Internet and other devices </a:t>
            </a:r>
            <a:r>
              <a:rPr lang="en-US" sz="2133" i="1" dirty="0">
                <a:ea typeface="ＭＳ Ｐゴシック" charset="0"/>
              </a:rPr>
              <a:t>globally</a:t>
            </a:r>
            <a:r>
              <a:rPr lang="en-US" sz="2133" dirty="0">
                <a:ea typeface="ＭＳ Ｐゴシック" charset="0"/>
              </a:rPr>
              <a:t>, not just </a:t>
            </a:r>
            <a:r>
              <a:rPr lang="en-US" sz="2133" i="1" dirty="0">
                <a:ea typeface="ＭＳ Ｐゴシック" charset="0"/>
              </a:rPr>
              <a:t>locally</a:t>
            </a:r>
            <a:r>
              <a:rPr lang="en-US" sz="2133" dirty="0">
                <a:ea typeface="ＭＳ Ｐゴシック" charset="0"/>
              </a:rPr>
              <a:t>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4/8/19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6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839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8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57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926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– Blue template">
    <p:bg>
      <p:bgPr>
        <a:blipFill dpi="0" rotWithShape="0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541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758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61E0F2E-4DC0-BB41-853A-E92710F05ADB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179485" y="1548400"/>
            <a:ext cx="5482290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9121D-7C21-7341-A3E1-FD588C3462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66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+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7203" cy="5758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256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+ large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83696" cy="6139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  <p:pic>
        <p:nvPicPr>
          <p:cNvPr id="14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65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+ graph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70728" cy="5250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29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40001" y="2081800"/>
            <a:ext cx="2656004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8"/>
          </p:nvPr>
        </p:nvSpPr>
        <p:spPr>
          <a:xfrm>
            <a:off x="3359178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6178356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20"/>
          </p:nvPr>
        </p:nvSpPr>
        <p:spPr>
          <a:xfrm>
            <a:off x="8997535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091BCFBB-AFFC-2C42-9CC9-3851C53B95FB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172800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66A486E9-52A7-5A4C-9EFE-3D3B32D399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38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 – Chart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6139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solidFill>
            <a:schemeClr val="accent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2834A66-9ED4-4C45-923A-E517812884FA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290183E4-A474-5B4E-830C-9C560F0D49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21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/statement – Putty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42400" y="525600"/>
            <a:ext cx="10508400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chemeClr val="tx1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18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– Text + content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C99EE331-8DF1-7E45-A095-B1B9B9DBB5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45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17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– Green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8482" y="3355853"/>
            <a:ext cx="7767687" cy="456728"/>
          </a:xfrm>
          <a:prstGeom prst="rect">
            <a:avLst/>
          </a:prstGeom>
        </p:spPr>
        <p:txBody>
          <a:bodyPr wrap="square" rIns="1728000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8482" y="2856637"/>
            <a:ext cx="7767687" cy="536750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9813" y="3046406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49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4B8AB820-61DF-364A-B4AF-D19149734C14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8C9DC817-9985-C24F-977F-B8F74A7655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75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– Text + graph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5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70000" marR="0" lvl="2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50" marR="0" lvl="3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50" marR="0" lvl="4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300D77-2D15-4642-A5AE-F1252D9065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10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Quote/statement – Green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3250" y="525600"/>
            <a:ext cx="11129022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8A562FF-9E0C-6A44-94FA-5EFAAB10579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31980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– Text + large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6143A7B2-C35C-E346-A08D-155760DB7296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70000" marR="0" lvl="2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50" marR="0" lvl="3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50" marR="0" lvl="4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CF4ED8-7984-8948-9280-57FC07CA6E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97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– Green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38626C2-145F-DB41-8654-1777F0E9F2FB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232522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urpl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39185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rang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B0B0632-44AB-E64F-9964-F97E8E40AC00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384C8644-FEF9-124A-AE17-1195678858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0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/statement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250" y="525600"/>
            <a:ext cx="11129022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Large quote or statement style</a:t>
            </a:r>
          </a:p>
          <a:p>
            <a:pPr lvl="1"/>
            <a:r>
              <a:rPr lang="en-US" dirty="0"/>
              <a:t>Supporting content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3239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03931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– Blue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03731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et involved – Blue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21658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48400"/>
            <a:ext cx="11122272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73103E-DD22-0142-B7D1-6AB05A349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14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211561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  <p:sldLayoutId id="2147483805" r:id="rId20"/>
    <p:sldLayoutId id="2147483806" r:id="rId21"/>
    <p:sldLayoutId id="2147483807" r:id="rId22"/>
    <p:sldLayoutId id="2147483808" r:id="rId23"/>
    <p:sldLayoutId id="2147483809" r:id="rId2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1200"/>
        </a:spcAft>
        <a:buFont typeface="Arial" charset="0"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.AppleSystemUIFont" charset="0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70000" indent="-27000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50" indent="-233925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9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772650" indent="-197925" algn="l" rtl="0" eaLnBrk="1" fontAlgn="base" hangingPunct="1">
        <a:lnSpc>
          <a:spcPct val="113000"/>
        </a:lnSpc>
        <a:spcBef>
          <a:spcPct val="0"/>
        </a:spcBef>
        <a:spcAft>
          <a:spcPts val="1500"/>
        </a:spcAft>
        <a:buSzPct val="75000"/>
        <a:buFont typeface="Arial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 ?><Relationships xmlns="http://schemas.openxmlformats.org/package/2006/relationships"><Relationship Id="rId3" Target="../media/image22.jpeg" Type="http://schemas.openxmlformats.org/officeDocument/2006/relationships/image"/><Relationship Id="rId2" Target="../notesSlides/notesSlide11.xml" Type="http://schemas.openxmlformats.org/officeDocument/2006/relationships/notesSlide"/><Relationship Id="rId1" Target="../slideLayouts/slideLayout20.xml" Type="http://schemas.openxmlformats.org/officeDocument/2006/relationships/slideLayout"/><Relationship Id="rId4" Target="../media/image4.emf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23.jpeg" Type="http://schemas.openxmlformats.org/officeDocument/2006/relationships/image"/><Relationship Id="rId2" Target="../notesSlides/notesSlide12.xml" Type="http://schemas.openxmlformats.org/officeDocument/2006/relationships/notesSlide"/><Relationship Id="rId1" Target="../slideLayouts/slideLayout20.xml" Type="http://schemas.openxmlformats.org/officeDocument/2006/relationships/slideLayout"/><Relationship Id="rId4" Target="../media/image4.emf" Type="http://schemas.openxmlformats.org/officeDocument/2006/relationships/image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 ?><Relationships xmlns="http://schemas.openxmlformats.org/package/2006/relationships"><Relationship Id="rId3" Target="../media/image15.jpe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9.xml" Type="http://schemas.openxmlformats.org/officeDocument/2006/relationships/slideLayout"/><Relationship Id="rId6" Target="../media/image16.jpeg" Type="http://schemas.openxmlformats.org/officeDocument/2006/relationships/image"/><Relationship Id="rId5" Target="https://www.gearbest.com/smart-watches/pp_800036.html" TargetMode="External" Type="http://schemas.openxmlformats.org/officeDocument/2006/relationships/hyperlink"/><Relationship Id="rId4" Target="https://www.theglimpse.com/interesting-facts-about-google-glass" TargetMode="External" Type="http://schemas.openxmlformats.org/officeDocument/2006/relationships/hyperlink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notesSlides/notesSlide7.xml" Type="http://schemas.openxmlformats.org/officeDocument/2006/relationships/notesSlide"/><Relationship Id="rId1" Target="../slideLayouts/slideLayout9.xml" Type="http://schemas.openxmlformats.org/officeDocument/2006/relationships/slideLayout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 ?><Relationships xmlns="http://schemas.openxmlformats.org/package/2006/relationships"><Relationship Id="rId3" Target="../media/image20.jpeg" Type="http://schemas.openxmlformats.org/officeDocument/2006/relationships/image"/><Relationship Id="rId2" Target="../notesSlides/notesSlide9.xml" Type="http://schemas.openxmlformats.org/officeDocument/2006/relationships/notesSlide"/><Relationship Id="rId1" Target="../slideLayouts/slideLayout20.xml" Type="http://schemas.openxmlformats.org/officeDocument/2006/relationships/slideLayout"/><Relationship Id="rId4" Target="../media/image4.emf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Security and privacy of smart-home</a:t>
            </a:r>
            <a:br>
              <a:rPr lang="en-US"/>
            </a:br>
            <a:r>
              <a:rPr lang="en-US"/>
              <a:t>devices and services</a:t>
            </a:r>
            <a:endParaRPr lang="en-US" altLang="en-US" dirty="0">
              <a:sym typeface="Arial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Trust by Design: The Internet of Things 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407C97-4BA0-D74C-B668-8C9F3B2BE1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Dr. </a:t>
            </a:r>
            <a:r>
              <a:rPr lang="en-US" dirty="0" err="1">
                <a:solidFill>
                  <a:schemeClr val="bg1"/>
                </a:solidFill>
              </a:rPr>
              <a:t>Dawit</a:t>
            </a:r>
            <a:r>
              <a:rPr lang="en-US">
                <a:solidFill>
                  <a:schemeClr val="bg1"/>
                </a:solidFill>
              </a:rPr>
              <a:t> Bekele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ISOC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1048A7-7355-2F40-8597-EFC9013FA0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1162113"/>
          </a:xfrm>
        </p:spPr>
        <p:txBody>
          <a:bodyPr/>
          <a:lstStyle/>
          <a:p>
            <a:r>
              <a:rPr lang="en-GB" sz="2800" dirty="0"/>
              <a:t>Chapters Workshop</a:t>
            </a:r>
          </a:p>
          <a:p>
            <a:r>
              <a:rPr lang="en-GB" sz="2800" dirty="0"/>
              <a:t>Addis Ababa, 2019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8BCBF9-E25E-1544-AA4B-99781BC59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 is responsible?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9BA41F-C0B9-8042-B33B-2631B0496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580" y="1385206"/>
            <a:ext cx="4019150" cy="3358233"/>
          </a:xfrm>
        </p:spPr>
        <p:txBody>
          <a:bodyPr/>
          <a:lstStyle/>
          <a:p>
            <a:pPr lvl="1"/>
            <a:r>
              <a:rPr lang="en-US" sz="2000" dirty="0"/>
              <a:t>Developers and users of </a:t>
            </a:r>
            <a:r>
              <a:rPr lang="en-US" sz="2000" dirty="0" err="1"/>
              <a:t>IoT</a:t>
            </a:r>
            <a:r>
              <a:rPr lang="en-US" sz="2000" dirty="0"/>
              <a:t> devices and systems have a collective obligation to ensure they do not expose others and the Internet itself to potential harm.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>
                <a:cs typeface="Hind Medium" panose="02000000000000000000" pitchFamily="2" charset="77"/>
              </a:rPr>
              <a:t>We need a collective approach, addressing security challenges on all fronts.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526C6-05DD-3240-8F36-944215504E2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934B7-3B58-BB48-B505-F2B1E8AB1EFB}" type="slidenum">
              <a:rPr lang="en-GB" altLang="en-US" noProof="1" smtClean="0"/>
              <a:pPr/>
              <a:t>10</a:t>
            </a:fld>
            <a:endParaRPr lang="en-GB" altLang="en-US" noProof="1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20A74A11-7464-0949-8094-BA12E9074F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9333" y="286795"/>
            <a:ext cx="7518036" cy="633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3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hape 89"/>
          <p:cNvSpPr>
            <a:spLocks noGrp="1"/>
          </p:cNvSpPr>
          <p:nvPr>
            <p:ph idx="1"/>
          </p:nvPr>
        </p:nvSpPr>
        <p:spPr>
          <a:xfrm>
            <a:off x="761999" y="1352841"/>
            <a:ext cx="10527739" cy="4557467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dirty="0"/>
              <a:t>We want manufacturers and suppliers of consumer </a:t>
            </a:r>
            <a:r>
              <a:rPr lang="en-US" sz="2800" dirty="0" err="1"/>
              <a:t>IoT</a:t>
            </a:r>
            <a:r>
              <a:rPr lang="en-US" sz="2800" dirty="0"/>
              <a:t> devices and services to adopt security and privacy guidelines</a:t>
            </a:r>
            <a:br>
              <a:rPr lang="en-US" sz="2800" dirty="0"/>
            </a:br>
            <a:r>
              <a:rPr lang="en-US" sz="2800" dirty="0"/>
              <a:t>to protect the Internet and consumers from cyber threats.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dirty="0"/>
              <a:t>We want to educate users on the importance of secure IoT devices and work with stakeholders involved in technology and security to better inform their communities on IoT.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2800" dirty="0"/>
              <a:t>There is a Role for everyone to play in Securing the Internet of Things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3CEC24-BE24-2749-99EA-CBED5456F4CA}"/>
              </a:ext>
            </a:extLst>
          </p:cNvPr>
          <p:cNvSpPr txBox="1"/>
          <p:nvPr/>
        </p:nvSpPr>
        <p:spPr>
          <a:xfrm>
            <a:off x="1315359" y="762001"/>
            <a:ext cx="102996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The Internet Society is working for a better Internet.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1502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F0F631-7D68-8E4A-9AAA-C269E940E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artisticBlur radius="9"/>
                    </a14:imgEffect>
                    <a14:imgEffect>
                      <a14:brightnessContrast bright="-3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" y="-11604"/>
            <a:ext cx="12192000" cy="6858001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BA49F8E-7D0C-3943-A38B-D4C549CD5C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hape 89">
            <a:extLst>
              <a:ext uri="{FF2B5EF4-FFF2-40B4-BE49-F238E27FC236}">
                <a16:creationId xmlns:a16="http://schemas.microsoft.com/office/drawing/2014/main" id="{0A3C0BB3-85CE-5B45-9EFA-A04BF42586D0}"/>
              </a:ext>
            </a:extLst>
          </p:cNvPr>
          <p:cNvSpPr txBox="1">
            <a:spLocks/>
          </p:cNvSpPr>
          <p:nvPr/>
        </p:nvSpPr>
        <p:spPr>
          <a:xfrm>
            <a:off x="0" y="457200"/>
            <a:ext cx="12192000" cy="20240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defRPr sz="2000" kern="1200" spc="2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Font typeface=".AppleSystemUIFont" charset="0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270000" indent="-270000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indent="-233925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SzPct val="90000"/>
              <a:buFont typeface="Arial" panose="020B0604020202020204" pitchFamily="34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indent="-197925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SzPct val="75000"/>
              <a:buFont typeface="Arial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ln w="3175">
                  <a:noFill/>
                </a:ln>
                <a:solidFill>
                  <a:schemeClr val="bg1"/>
                </a:solidFill>
              </a:rPr>
              <a:t>Role of Industry/Service Providers/Retail</a:t>
            </a:r>
          </a:p>
        </p:txBody>
      </p:sp>
      <p:sp>
        <p:nvSpPr>
          <p:cNvPr id="11" name="Shape 89">
            <a:extLst>
              <a:ext uri="{FF2B5EF4-FFF2-40B4-BE49-F238E27FC236}">
                <a16:creationId xmlns:a16="http://schemas.microsoft.com/office/drawing/2014/main" id="{9825D3B7-6B48-5F4F-AC34-97B2E74B53F7}"/>
              </a:ext>
            </a:extLst>
          </p:cNvPr>
          <p:cNvSpPr txBox="1">
            <a:spLocks/>
          </p:cNvSpPr>
          <p:nvPr/>
        </p:nvSpPr>
        <p:spPr>
          <a:xfrm>
            <a:off x="1514994" y="2173385"/>
            <a:ext cx="9305409" cy="39087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Aft>
                <a:spcPts val="44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Commit to Framework principles</a:t>
            </a:r>
          </a:p>
          <a:p>
            <a:pPr marL="457200" indent="-457200" algn="l">
              <a:spcAft>
                <a:spcPts val="44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Push back through supply chain</a:t>
            </a:r>
          </a:p>
          <a:p>
            <a:pPr marL="457200" indent="-457200" algn="l">
              <a:spcAft>
                <a:spcPts val="44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Curate offerings – only carry products that    ”clear the bar” </a:t>
            </a:r>
          </a:p>
        </p:txBody>
      </p:sp>
    </p:spTree>
    <p:extLst>
      <p:ext uri="{BB962C8B-B14F-4D97-AF65-F5344CB8AC3E}">
        <p14:creationId xmlns:p14="http://schemas.microsoft.com/office/powerpoint/2010/main" val="337870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F0F631-7D68-8E4A-9AAA-C269E940E1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66000"/>
                    </a14:imgEffect>
                  </a14:imgLayer>
                </a14:imgProps>
              </a:ext>
            </a:extLst>
          </a:blip>
          <a:srcRect b="148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BA49F8E-7D0C-3943-A38B-D4C549CD5C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hape 89">
            <a:extLst>
              <a:ext uri="{FF2B5EF4-FFF2-40B4-BE49-F238E27FC236}">
                <a16:creationId xmlns:a16="http://schemas.microsoft.com/office/drawing/2014/main" id="{0A3C0BB3-85CE-5B45-9EFA-A04BF42586D0}"/>
              </a:ext>
            </a:extLst>
          </p:cNvPr>
          <p:cNvSpPr txBox="1">
            <a:spLocks/>
          </p:cNvSpPr>
          <p:nvPr/>
        </p:nvSpPr>
        <p:spPr>
          <a:xfrm>
            <a:off x="0" y="457200"/>
            <a:ext cx="12192000" cy="20240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defRPr sz="2000" kern="1200" spc="2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Font typeface=".AppleSystemUIFont" charset="0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270000" indent="-270000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indent="-233925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SzPct val="90000"/>
              <a:buFont typeface="Arial" panose="020B0604020202020204" pitchFamily="34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indent="-197925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SzPct val="75000"/>
              <a:buFont typeface="Arial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ln w="3175">
                  <a:noFill/>
                </a:ln>
                <a:solidFill>
                  <a:schemeClr val="bg1"/>
                </a:solidFill>
              </a:rPr>
              <a:t>Role of Consumer Organizations</a:t>
            </a:r>
          </a:p>
        </p:txBody>
      </p:sp>
      <p:sp>
        <p:nvSpPr>
          <p:cNvPr id="11" name="Shape 89">
            <a:extLst>
              <a:ext uri="{FF2B5EF4-FFF2-40B4-BE49-F238E27FC236}">
                <a16:creationId xmlns:a16="http://schemas.microsoft.com/office/drawing/2014/main" id="{9825D3B7-6B48-5F4F-AC34-97B2E74B53F7}"/>
              </a:ext>
            </a:extLst>
          </p:cNvPr>
          <p:cNvSpPr txBox="1">
            <a:spLocks/>
          </p:cNvSpPr>
          <p:nvPr/>
        </p:nvSpPr>
        <p:spPr>
          <a:xfrm>
            <a:off x="1514995" y="1903345"/>
            <a:ext cx="8708298" cy="39087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Aft>
                <a:spcPts val="44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Prioritize security and privacy in reviews</a:t>
            </a:r>
          </a:p>
          <a:p>
            <a:pPr marL="457200" indent="-457200" algn="l">
              <a:spcAft>
                <a:spcPts val="44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Educate consumers to make smart choices</a:t>
            </a:r>
          </a:p>
          <a:p>
            <a:pPr marL="457200" indent="-457200" algn="l">
              <a:spcAft>
                <a:spcPts val="44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Announced partnership with Consumers International</a:t>
            </a:r>
          </a:p>
        </p:txBody>
      </p:sp>
    </p:spTree>
    <p:extLst>
      <p:ext uri="{BB962C8B-B14F-4D97-AF65-F5344CB8AC3E}">
        <p14:creationId xmlns:p14="http://schemas.microsoft.com/office/powerpoint/2010/main" val="87114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Security and Policy Makers</a:t>
            </a:r>
          </a:p>
        </p:txBody>
      </p:sp>
      <p:sp>
        <p:nvSpPr>
          <p:cNvPr id="3379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797DCA1E-7B6B-C042-B29C-7C66D2614AAE}" type="slidenum">
              <a:rPr lang="uk-UA" altLang="en-US" smtClean="0">
                <a:solidFill>
                  <a:schemeClr val="bg1"/>
                </a:solidFill>
              </a:rPr>
              <a:pPr/>
              <a:t>14</a:t>
            </a:fld>
            <a:endParaRPr lang="uk-UA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91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hape 8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Work with Policymakers</a:t>
            </a:r>
            <a:endParaRPr lang="en-US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CC80D29-DA25-844E-8548-5EBB88FFB81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219" name="Shape 89"/>
          <p:cNvSpPr>
            <a:spLocks noGrp="1"/>
          </p:cNvSpPr>
          <p:nvPr>
            <p:ph idx="21"/>
          </p:nvPr>
        </p:nvSpPr>
        <p:spPr>
          <a:xfrm>
            <a:off x="540001" y="1548400"/>
            <a:ext cx="5223126" cy="3220368"/>
          </a:xfrm>
        </p:spPr>
        <p:txBody>
          <a:bodyPr/>
          <a:lstStyle/>
          <a:p>
            <a:r>
              <a:rPr lang="en-US" sz="2400" dirty="0"/>
              <a:t>We want policymakers to create a policy environment that favors strong security and privacy features in </a:t>
            </a:r>
            <a:r>
              <a:rPr lang="en-US" sz="2400" dirty="0" err="1"/>
              <a:t>IoT</a:t>
            </a:r>
            <a:r>
              <a:rPr lang="en-US" sz="2400" dirty="0"/>
              <a:t> products and services.</a:t>
            </a:r>
          </a:p>
          <a:p>
            <a:r>
              <a:rPr lang="en-GB" sz="2400" dirty="0">
                <a:cs typeface="Hind Medium" panose="02000000000000000000" pitchFamily="2" charset="77"/>
              </a:rPr>
              <a:t>We need smart regulation that strengthens trust and enables innovation.</a:t>
            </a:r>
          </a:p>
          <a:p>
            <a:endParaRPr lang="en-GB" sz="2400" dirty="0">
              <a:cs typeface="Hind Medium" panose="02000000000000000000" pitchFamily="2" charset="77"/>
            </a:endParaRPr>
          </a:p>
          <a:p>
            <a:r>
              <a:rPr lang="en-GB" sz="2400" dirty="0">
                <a:cs typeface="Hind Medium" panose="02000000000000000000" pitchFamily="2" charset="77"/>
              </a:rPr>
              <a:t>ISOC can help in this process </a:t>
            </a:r>
          </a:p>
        </p:txBody>
      </p:sp>
      <p:sp>
        <p:nvSpPr>
          <p:cNvPr id="7" name="Shape 103"/>
          <p:cNvSpPr txBox="1">
            <a:spLocks/>
          </p:cNvSpPr>
          <p:nvPr/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defRPr sz="2100" kern="1200">
                <a:solidFill>
                  <a:srgbClr val="535353"/>
                </a:solidFill>
                <a:latin typeface="Arial Bold" charset="0"/>
                <a:ea typeface="ＭＳ Ｐゴシック" charset="-128"/>
                <a:cs typeface="Arial Bold" charset="0"/>
                <a:sym typeface="Arial Bold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90000"/>
              <a:buChar char="▪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90000"/>
              <a:buChar char="▪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  <a:sym typeface="Arial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04"/>
          <a:stretch/>
        </p:blipFill>
        <p:spPr>
          <a:xfrm>
            <a:off x="6184669" y="-1"/>
            <a:ext cx="600733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1774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Actions for Policymakers</a:t>
            </a:r>
            <a:endParaRPr lang="en-GB" alt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540976" y="1326650"/>
            <a:ext cx="10306191" cy="4793663"/>
          </a:xfrm>
        </p:spPr>
        <p:txBody>
          <a:bodyPr/>
          <a:lstStyle/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Strengthen accountability and stimulate security and privacy best practice adoption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Support industry adoption of the best practice principles from the IoT Trust framework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Support industry adoption of the best practice principles from the IoT Trust framework</a:t>
            </a:r>
          </a:p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Foster technology &amp; vendor neutral solutions</a:t>
            </a:r>
          </a:p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Make smart use of regulatory tools through well-defined responsibilities and clear consequences</a:t>
            </a:r>
          </a:p>
          <a:p>
            <a:pPr marL="457200" indent="-457200">
              <a:spcAft>
                <a:spcPts val="2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7111" name="Slide Number Placeholder 6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6729BF1E-B41C-0C4D-929B-9323A1E0694D}" type="slidenum">
              <a:rPr lang="uk-UA" altLang="en-US" smtClean="0"/>
              <a:pPr/>
              <a:t>16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4003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E7C82-505E-E842-B5E6-2AC9B9B3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Gathering: </a:t>
            </a:r>
            <a:r>
              <a:rPr lang="en-US" dirty="0" err="1"/>
              <a:t>IoT</a:t>
            </a:r>
            <a:r>
              <a:rPr lang="en-US" dirty="0"/>
              <a:t> in the African Region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9E26C-D319-3341-ABDE-B25B66830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03" y="1218616"/>
            <a:ext cx="11122272" cy="3220368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sz="2800" dirty="0"/>
              <a:t>We are working via ISOC Chapters and other partners in the region to gather information on </a:t>
            </a:r>
            <a:r>
              <a:rPr lang="en-US" sz="2800" dirty="0" err="1"/>
              <a:t>IoT</a:t>
            </a:r>
            <a:r>
              <a:rPr lang="en-US" sz="2800" dirty="0"/>
              <a:t> development, </a:t>
            </a:r>
            <a:r>
              <a:rPr lang="en-US" sz="2800" dirty="0" err="1"/>
              <a:t>IoT</a:t>
            </a:r>
            <a:r>
              <a:rPr lang="en-US" sz="2800" dirty="0"/>
              <a:t> related policies and use in the region</a:t>
            </a:r>
          </a:p>
          <a:p>
            <a:pPr marL="342900" indent="-342900">
              <a:buFontTx/>
              <a:buChar char="-"/>
            </a:pPr>
            <a:r>
              <a:rPr lang="en-US" sz="2800" dirty="0"/>
              <a:t>This info will help us coordinate efforts in </a:t>
            </a:r>
            <a:r>
              <a:rPr lang="en-US" sz="2800" dirty="0" err="1"/>
              <a:t>IoT</a:t>
            </a:r>
            <a:r>
              <a:rPr lang="en-US" sz="2800" dirty="0"/>
              <a:t> and know what types of </a:t>
            </a:r>
            <a:r>
              <a:rPr lang="en-US" sz="2800" dirty="0" err="1"/>
              <a:t>IoT</a:t>
            </a:r>
            <a:r>
              <a:rPr lang="en-US" sz="2800" dirty="0"/>
              <a:t> devices are being developed in the region and Policies that are working in our environment. </a:t>
            </a:r>
          </a:p>
          <a:p>
            <a:pPr marL="342900" indent="-342900">
              <a:buFontTx/>
              <a:buChar char="-"/>
            </a:pPr>
            <a:r>
              <a:rPr lang="en-US" sz="2800" dirty="0"/>
              <a:t>This will allow us to better advise policy makers, users and ISPs on </a:t>
            </a:r>
            <a:r>
              <a:rPr lang="en-US" sz="2800" dirty="0" err="1"/>
              <a:t>IoT</a:t>
            </a:r>
            <a:r>
              <a:rPr lang="en-US" sz="2800" dirty="0"/>
              <a:t> security</a:t>
            </a:r>
          </a:p>
          <a:p>
            <a:pPr marL="342900" indent="-342900">
              <a:buFontTx/>
              <a:buChar char="-"/>
            </a:pPr>
            <a:r>
              <a:rPr lang="en-US" sz="2800" dirty="0"/>
              <a:t>If you are aware of any </a:t>
            </a:r>
            <a:r>
              <a:rPr lang="en-US" sz="2800" dirty="0" err="1"/>
              <a:t>IoT</a:t>
            </a:r>
            <a:r>
              <a:rPr lang="en-US" sz="2800" dirty="0"/>
              <a:t> research/development </a:t>
            </a:r>
            <a:r>
              <a:rPr lang="en-US" sz="2800" dirty="0" err="1"/>
              <a:t>IoT</a:t>
            </a:r>
            <a:r>
              <a:rPr lang="en-US" sz="2800" dirty="0"/>
              <a:t> Policy development in the region, please let us know through our chapters or ISOC staff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52683F-99C4-764A-A374-64C2DEF14B5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17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234923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6B165D05-9BD7-AE46-A258-4545F192D2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8911" y="3874020"/>
            <a:ext cx="4097551" cy="902123"/>
          </a:xfrm>
        </p:spPr>
        <p:txBody>
          <a:bodyPr/>
          <a:lstStyle/>
          <a:p>
            <a:r>
              <a:rPr lang="en-US" sz="4000" i="1" dirty="0" err="1">
                <a:solidFill>
                  <a:schemeClr val="bg1"/>
                </a:solidFill>
              </a:rPr>
              <a:t>Bekele@isoc.org</a:t>
            </a:r>
            <a:endParaRPr lang="en-US" sz="4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is the Internet of Things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540976" y="1326650"/>
            <a:ext cx="6508217" cy="4793663"/>
          </a:xfrm>
        </p:spPr>
        <p:txBody>
          <a:bodyPr/>
          <a:lstStyle/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Internet of Things refers to new types of devices that are increasingly being connected to the Internet </a:t>
            </a:r>
          </a:p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Traditionally, the Internet was a network of computers, switches and routers all linked together to share knowledge and communicate</a:t>
            </a:r>
          </a:p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With the Internet of Things, day to day devices like televisions, refrigerators, lights, sensors and cameras are increasingly being connected to the Internet</a:t>
            </a:r>
          </a:p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spcAft>
                <a:spcPts val="2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7111" name="Slide Number Placeholder 6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6729BF1E-B41C-0C4D-929B-9323A1E0694D}" type="slidenum">
              <a:rPr lang="uk-UA" altLang="en-US" smtClean="0"/>
              <a:pPr/>
              <a:t>2</a:t>
            </a:fld>
            <a:endParaRPr lang="uk-UA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E22886-860F-1646-ADFF-CA3B8C119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946" y="567101"/>
            <a:ext cx="3901854" cy="26532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83C78AF-8D44-7D40-9EF4-16C48E80DED6}"/>
              </a:ext>
            </a:extLst>
          </p:cNvPr>
          <p:cNvSpPr txBox="1"/>
          <p:nvPr/>
        </p:nvSpPr>
        <p:spPr>
          <a:xfrm>
            <a:off x="8907862" y="3354149"/>
            <a:ext cx="1521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Google Glass</a:t>
            </a:r>
            <a:r>
              <a:rPr lang="en-US" baseline="30000" dirty="0"/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DCCF81-7148-134E-BC52-A1F8FB97ADE5}"/>
              </a:ext>
            </a:extLst>
          </p:cNvPr>
          <p:cNvSpPr txBox="1"/>
          <p:nvPr/>
        </p:nvSpPr>
        <p:spPr>
          <a:xfrm>
            <a:off x="936864" y="6488668"/>
            <a:ext cx="45640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baseline="30000" dirty="0">
                <a:hlinkClick r:id="rId4"/>
              </a:rPr>
              <a:t>1</a:t>
            </a:r>
            <a:r>
              <a:rPr lang="en-US" sz="1200" i="1" dirty="0">
                <a:hlinkClick r:id="rId4"/>
              </a:rPr>
              <a:t>https://www.theglimpse.com/interesting-facts-about-google-glass</a:t>
            </a:r>
            <a:br>
              <a:rPr lang="en-US" sz="1200" i="1" dirty="0"/>
            </a:br>
            <a:r>
              <a:rPr lang="en-US" sz="1200" i="1" baseline="30000" dirty="0"/>
              <a:t>2</a:t>
            </a:r>
            <a:r>
              <a:rPr lang="en-US" sz="1200" dirty="0">
                <a:hlinkClick r:id="rId5"/>
              </a:rPr>
              <a:t>https://www.gearbest.com/smart-watches/pp_800036.html</a:t>
            </a:r>
            <a:endParaRPr lang="en-US" sz="1200" i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536714-C366-8A47-AE61-4CACF1D0DE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9833" y="3857268"/>
            <a:ext cx="2533832" cy="23644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4E60BE-B76D-E548-A1F8-7F72060FB045}"/>
              </a:ext>
            </a:extLst>
          </p:cNvPr>
          <p:cNvSpPr txBox="1"/>
          <p:nvPr/>
        </p:nvSpPr>
        <p:spPr>
          <a:xfrm>
            <a:off x="8471043" y="6330434"/>
            <a:ext cx="148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Smartwatch</a:t>
            </a:r>
            <a:r>
              <a:rPr lang="en-US" baseline="30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2534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070704" y="392500"/>
            <a:ext cx="11121296" cy="537799"/>
          </a:xfrm>
        </p:spPr>
        <p:txBody>
          <a:bodyPr/>
          <a:lstStyle/>
          <a:p>
            <a:r>
              <a:rPr lang="en-GB" altLang="en-US" dirty="0"/>
              <a:t>Some examples of IoT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574226" y="930299"/>
            <a:ext cx="10306191" cy="4793663"/>
          </a:xfrm>
        </p:spPr>
        <p:txBody>
          <a:bodyPr/>
          <a:lstStyle/>
          <a:p>
            <a:pPr marL="612900" lvl="2" indent="-342900">
              <a:spcAft>
                <a:spcPts val="2600"/>
              </a:spcAft>
            </a:pPr>
            <a:r>
              <a:rPr lang="en-US" sz="2200" dirty="0"/>
              <a:t>Wearable Tech: like smart watches, smart shoes, smart glasses</a:t>
            </a:r>
          </a:p>
          <a:p>
            <a:pPr marL="612900" lvl="2" indent="-342900">
              <a:spcAft>
                <a:spcPts val="2600"/>
              </a:spcAft>
            </a:pPr>
            <a:r>
              <a:rPr lang="en-US" sz="2200" dirty="0"/>
              <a:t>Smart Cars: cars that can use the Internet to navigate or send information to other cars on the road</a:t>
            </a:r>
          </a:p>
          <a:p>
            <a:pPr marL="612900" lvl="2" indent="-342900">
              <a:spcAft>
                <a:spcPts val="2600"/>
              </a:spcAft>
            </a:pPr>
            <a:r>
              <a:rPr lang="en-US" sz="2200" dirty="0"/>
              <a:t>Smart Cities: use of IoT to improve traffic flows, measure water, measure electricity use, monitor and protect citizens</a:t>
            </a:r>
          </a:p>
          <a:p>
            <a:pPr marL="612900" lvl="2" indent="-342900">
              <a:spcAft>
                <a:spcPts val="2600"/>
              </a:spcAft>
            </a:pPr>
            <a:r>
              <a:rPr lang="en-US" sz="2200" dirty="0"/>
              <a:t>Smart manufacturing – use of IoT devices to improve the efficiency of manufacturing and cut costs</a:t>
            </a:r>
          </a:p>
          <a:p>
            <a:pPr marL="612900" lvl="2" indent="-342900">
              <a:spcAft>
                <a:spcPts val="2600"/>
              </a:spcAft>
            </a:pPr>
            <a:r>
              <a:rPr lang="en-US" sz="2200" dirty="0"/>
              <a:t>Research – use of IoT to measure air and water quality </a:t>
            </a:r>
          </a:p>
          <a:p>
            <a:pPr marL="342900" indent="-342900">
              <a:spcAft>
                <a:spcPts val="2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spcAft>
                <a:spcPts val="2600"/>
              </a:spcAft>
              <a:buFont typeface="Arial" panose="020B0604020202020204" pitchFamily="34" charset="0"/>
              <a:buChar char="•"/>
            </a:pPr>
            <a:endParaRPr lang="en-US" sz="2400" b="1" dirty="0"/>
          </a:p>
          <a:p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7111" name="Slide Number Placeholder 6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6729BF1E-B41C-0C4D-929B-9323A1E0694D}" type="slidenum">
              <a:rPr lang="uk-UA" altLang="en-US" smtClean="0"/>
              <a:pPr/>
              <a:t>3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3346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EA462B-7A4D-6B41-A619-48CE868003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F548D3-6070-744B-8B6A-00A8C20D59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Shape 89"/>
          <p:cNvSpPr>
            <a:spLocks noGrp="1"/>
          </p:cNvSpPr>
          <p:nvPr>
            <p:ph idx="4294967295"/>
          </p:nvPr>
        </p:nvSpPr>
        <p:spPr>
          <a:xfrm>
            <a:off x="533400" y="565150"/>
            <a:ext cx="7991475" cy="2863850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The number of IoT devices and systems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connected to the Internet will be more than</a:t>
            </a:r>
            <a:br>
              <a:rPr lang="en-US" dirty="0">
                <a:latin typeface="+mn-lt"/>
              </a:rPr>
            </a:br>
            <a:r>
              <a:rPr lang="en-US" sz="5400" dirty="0">
                <a:latin typeface="+mn-lt"/>
              </a:rPr>
              <a:t>5x the global population</a:t>
            </a:r>
            <a:br>
              <a:rPr lang="en-US" dirty="0">
                <a:latin typeface="+mn-lt"/>
              </a:rPr>
            </a:br>
            <a:r>
              <a:rPr lang="en-US" sz="3200" dirty="0">
                <a:latin typeface="+mn-lt"/>
              </a:rPr>
              <a:t>by 2022 </a:t>
            </a:r>
            <a:r>
              <a:rPr lang="en-US" sz="2800" dirty="0">
                <a:latin typeface="+mn-lt"/>
              </a:rPr>
              <a:t>(IHS). </a:t>
            </a:r>
          </a:p>
        </p:txBody>
      </p:sp>
    </p:spTree>
    <p:extLst>
      <p:ext uri="{BB962C8B-B14F-4D97-AF65-F5344CB8AC3E}">
        <p14:creationId xmlns:p14="http://schemas.microsoft.com/office/powerpoint/2010/main" val="3010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F0F631-7D68-8E4A-9AAA-C269E940E1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219" name="Shape 89"/>
          <p:cNvSpPr>
            <a:spLocks noGrp="1"/>
          </p:cNvSpPr>
          <p:nvPr>
            <p:ph idx="4294967295"/>
          </p:nvPr>
        </p:nvSpPr>
        <p:spPr>
          <a:xfrm>
            <a:off x="533400" y="659318"/>
            <a:ext cx="5224463" cy="2024063"/>
          </a:xfrm>
        </p:spPr>
        <p:txBody>
          <a:bodyPr/>
          <a:lstStyle/>
          <a:p>
            <a:pPr algn="l"/>
            <a:r>
              <a:rPr lang="en-US" sz="3200" dirty="0">
                <a:latin typeface="+mn-lt"/>
              </a:rPr>
              <a:t>As more and more devices are connected, privacy and security risks increase.</a:t>
            </a:r>
          </a:p>
        </p:txBody>
      </p:sp>
      <p:sp>
        <p:nvSpPr>
          <p:cNvPr id="5" name="Shape 89">
            <a:extLst>
              <a:ext uri="{FF2B5EF4-FFF2-40B4-BE49-F238E27FC236}">
                <a16:creationId xmlns:a16="http://schemas.microsoft.com/office/drawing/2014/main" id="{5000B656-4FE0-2C4C-A7F5-DC5289021B9D}"/>
              </a:ext>
            </a:extLst>
          </p:cNvPr>
          <p:cNvSpPr txBox="1">
            <a:spLocks/>
          </p:cNvSpPr>
          <p:nvPr/>
        </p:nvSpPr>
        <p:spPr>
          <a:xfrm>
            <a:off x="3784576" y="5828011"/>
            <a:ext cx="7854017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200" dirty="0"/>
              <a:t>And most consumers don’t even know it.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2BA49F8E-7D0C-3943-A38B-D4C549CD5C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84483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devices, new vulnerabilities</a:t>
            </a:r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6</a:t>
            </a:fld>
            <a:endParaRPr lang="uk-UA"/>
          </a:p>
        </p:txBody>
      </p:sp>
      <p:sp>
        <p:nvSpPr>
          <p:cNvPr id="7" name="Content Placeholder 6"/>
          <p:cNvSpPr>
            <a:spLocks noGrp="1"/>
          </p:cNvSpPr>
          <p:nvPr>
            <p:ph idx="21"/>
          </p:nvPr>
        </p:nvSpPr>
        <p:spPr>
          <a:xfrm>
            <a:off x="540000" y="2432655"/>
            <a:ext cx="5478179" cy="32203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Device Cost/Size/Functionality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Volume of identical devices (homogeneity)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Long service life (often extending far beyond supported lifetime)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or limited upgradability or patching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Physical security vulnerabilities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ym typeface="Wingding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ym typeface="Wingding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ym typeface="Wingding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79485" y="2432655"/>
            <a:ext cx="5175152" cy="32203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Limited user interfaces (UI)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Limited visibility into, or control over, internal workings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Embedded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Unintended 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BYOIoT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12448" y="1335063"/>
            <a:ext cx="1034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latin typeface="+mn-lt"/>
              </a:rPr>
              <a:t>The attributes of many IoT devices present new and unique security challenges compared to traditional computing systems. </a:t>
            </a:r>
          </a:p>
        </p:txBody>
      </p:sp>
    </p:spTree>
    <p:extLst>
      <p:ext uri="{BB962C8B-B14F-4D97-AF65-F5344CB8AC3E}">
        <p14:creationId xmlns:p14="http://schemas.microsoft.com/office/powerpoint/2010/main" val="380578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hape 8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type of risks? </a:t>
            </a:r>
            <a:endParaRPr lang="en-US" altLang="en-US" dirty="0"/>
          </a:p>
        </p:txBody>
      </p:sp>
      <p:sp>
        <p:nvSpPr>
          <p:cNvPr id="9219" name="Shape 89"/>
          <p:cNvSpPr>
            <a:spLocks noGrp="1"/>
          </p:cNvSpPr>
          <p:nvPr>
            <p:ph idx="1"/>
          </p:nvPr>
        </p:nvSpPr>
        <p:spPr>
          <a:xfrm>
            <a:off x="540000" y="1548399"/>
            <a:ext cx="4323402" cy="4450467"/>
          </a:xfrm>
        </p:spPr>
        <p:txBody>
          <a:bodyPr/>
          <a:lstStyle/>
          <a:p>
            <a:r>
              <a:rPr lang="en-US" dirty="0"/>
              <a:t>Unlocking doors, turning on cameras, shutting down critical systems and theft of personal property. </a:t>
            </a:r>
          </a:p>
          <a:p>
            <a:r>
              <a:rPr lang="en-US" dirty="0"/>
              <a:t>People’s safety or the safety of their family might even be at risk.</a:t>
            </a:r>
          </a:p>
          <a:p>
            <a:r>
              <a:rPr lang="en-US" dirty="0"/>
              <a:t>Large </a:t>
            </a:r>
            <a:r>
              <a:rPr lang="en-US" dirty="0" err="1"/>
              <a:t>IoT</a:t>
            </a:r>
            <a:r>
              <a:rPr lang="en-US" dirty="0"/>
              <a:t>-based attacks, such as the </a:t>
            </a:r>
            <a:r>
              <a:rPr lang="en-US" dirty="0" err="1"/>
              <a:t>Mirai</a:t>
            </a:r>
            <a:r>
              <a:rPr lang="en-US" dirty="0"/>
              <a:t> botnet in 2016, have crippled global access to high-profile Internet services for several hours. </a:t>
            </a:r>
          </a:p>
        </p:txBody>
      </p:sp>
      <p:sp>
        <p:nvSpPr>
          <p:cNvPr id="7" name="Shape 103"/>
          <p:cNvSpPr txBox="1">
            <a:spLocks/>
          </p:cNvSpPr>
          <p:nvPr/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defRPr sz="2100" kern="1200">
                <a:solidFill>
                  <a:srgbClr val="535353"/>
                </a:solidFill>
                <a:latin typeface="Arial Bold" charset="0"/>
                <a:ea typeface="ＭＳ Ｐゴシック" charset="-128"/>
                <a:cs typeface="Arial Bold" charset="0"/>
                <a:sym typeface="Arial Bold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90000"/>
              <a:buChar char="▪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90000"/>
              <a:buChar char="▪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  <a:sym typeface="Arial" charset="0"/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4406DC-B480-3649-9C12-C86347B27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753" y="0"/>
            <a:ext cx="70472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8696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A343E-4CC5-F845-B1B4-3DCE1B31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846" y="515552"/>
            <a:ext cx="10499840" cy="55728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 connected world offers the promise of convenience, efficiency and insight, but creates a platform for shared risk.</a:t>
            </a:r>
          </a:p>
          <a:p>
            <a:r>
              <a:rPr lang="en-US" dirty="0">
                <a:solidFill>
                  <a:schemeClr val="bg1"/>
                </a:solidFill>
              </a:rPr>
              <a:t>Many of today’s </a:t>
            </a:r>
            <a:r>
              <a:rPr lang="en-US" dirty="0" err="1">
                <a:solidFill>
                  <a:schemeClr val="bg1"/>
                </a:solidFill>
              </a:rPr>
              <a:t>IoT</a:t>
            </a:r>
            <a:r>
              <a:rPr lang="en-US" dirty="0">
                <a:solidFill>
                  <a:schemeClr val="bg1"/>
                </a:solidFill>
              </a:rPr>
              <a:t> devices are rushed to market with little consideration for basic security and privacy protections.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18A4D7-DEE3-9449-B142-53495702F48D}"/>
              </a:ext>
            </a:extLst>
          </p:cNvPr>
          <p:cNvSpPr txBox="1"/>
          <p:nvPr/>
        </p:nvSpPr>
        <p:spPr>
          <a:xfrm>
            <a:off x="1878670" y="355599"/>
            <a:ext cx="84721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</a:rPr>
              <a:t>The challenges we face</a:t>
            </a:r>
          </a:p>
        </p:txBody>
      </p:sp>
    </p:spTree>
    <p:extLst>
      <p:ext uri="{BB962C8B-B14F-4D97-AF65-F5344CB8AC3E}">
        <p14:creationId xmlns:p14="http://schemas.microsoft.com/office/powerpoint/2010/main" val="33160421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F0F631-7D68-8E4A-9AAA-C269E940E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3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1604"/>
            <a:ext cx="12192000" cy="6858001"/>
          </a:xfrm>
          <a:prstGeom prst="rect">
            <a:avLst/>
          </a:prstGeom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2BA49F8E-7D0C-3943-A38B-D4C549CD5C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hape 89">
            <a:extLst>
              <a:ext uri="{FF2B5EF4-FFF2-40B4-BE49-F238E27FC236}">
                <a16:creationId xmlns:a16="http://schemas.microsoft.com/office/drawing/2014/main" id="{0A3C0BB3-85CE-5B45-9EFA-A04BF42586D0}"/>
              </a:ext>
            </a:extLst>
          </p:cNvPr>
          <p:cNvSpPr txBox="1">
            <a:spLocks/>
          </p:cNvSpPr>
          <p:nvPr/>
        </p:nvSpPr>
        <p:spPr>
          <a:xfrm>
            <a:off x="3514248" y="457200"/>
            <a:ext cx="5224463" cy="20240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defRPr sz="2000" kern="1200" spc="2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Font typeface=".AppleSystemUIFont" charset="0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270000" indent="-270000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indent="-233925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SzPct val="90000"/>
              <a:buFont typeface="Arial" panose="020B0604020202020204" pitchFamily="34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indent="-197925" algn="l" rtl="0" eaLnBrk="1" fontAlgn="base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SzPct val="75000"/>
              <a:buFont typeface="Arial" charset="0"/>
              <a:buChar char="•"/>
              <a:defRPr sz="1800"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ln w="3175">
                  <a:noFill/>
                </a:ln>
                <a:solidFill>
                  <a:schemeClr val="bg1"/>
                </a:solidFill>
              </a:rPr>
              <a:t>Challenges</a:t>
            </a:r>
          </a:p>
        </p:txBody>
      </p:sp>
      <p:sp>
        <p:nvSpPr>
          <p:cNvPr id="11" name="Shape 89">
            <a:extLst>
              <a:ext uri="{FF2B5EF4-FFF2-40B4-BE49-F238E27FC236}">
                <a16:creationId xmlns:a16="http://schemas.microsoft.com/office/drawing/2014/main" id="{9825D3B7-6B48-5F4F-AC34-97B2E74B53F7}"/>
              </a:ext>
            </a:extLst>
          </p:cNvPr>
          <p:cNvSpPr txBox="1">
            <a:spLocks/>
          </p:cNvSpPr>
          <p:nvPr/>
        </p:nvSpPr>
        <p:spPr>
          <a:xfrm>
            <a:off x="515660" y="2884786"/>
            <a:ext cx="2545080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Cost/size</a:t>
            </a:r>
          </a:p>
        </p:txBody>
      </p:sp>
      <p:sp>
        <p:nvSpPr>
          <p:cNvPr id="12" name="Shape 89">
            <a:extLst>
              <a:ext uri="{FF2B5EF4-FFF2-40B4-BE49-F238E27FC236}">
                <a16:creationId xmlns:a16="http://schemas.microsoft.com/office/drawing/2014/main" id="{F02F6DB6-3068-1841-9BFA-DF8AACC9D307}"/>
              </a:ext>
            </a:extLst>
          </p:cNvPr>
          <p:cNvSpPr txBox="1">
            <a:spLocks/>
          </p:cNvSpPr>
          <p:nvPr/>
        </p:nvSpPr>
        <p:spPr>
          <a:xfrm>
            <a:off x="515660" y="4316112"/>
            <a:ext cx="4465317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Time to market</a:t>
            </a:r>
          </a:p>
        </p:txBody>
      </p:sp>
      <p:sp>
        <p:nvSpPr>
          <p:cNvPr id="13" name="Shape 89">
            <a:extLst>
              <a:ext uri="{FF2B5EF4-FFF2-40B4-BE49-F238E27FC236}">
                <a16:creationId xmlns:a16="http://schemas.microsoft.com/office/drawing/2014/main" id="{07362A0E-6DBB-B14F-AA14-BC879F5E7416}"/>
              </a:ext>
            </a:extLst>
          </p:cNvPr>
          <p:cNvSpPr txBox="1">
            <a:spLocks/>
          </p:cNvSpPr>
          <p:nvPr/>
        </p:nvSpPr>
        <p:spPr>
          <a:xfrm>
            <a:off x="515660" y="3600449"/>
            <a:ext cx="3596639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Functionality</a:t>
            </a:r>
          </a:p>
        </p:txBody>
      </p:sp>
      <p:sp>
        <p:nvSpPr>
          <p:cNvPr id="14" name="Shape 89">
            <a:extLst>
              <a:ext uri="{FF2B5EF4-FFF2-40B4-BE49-F238E27FC236}">
                <a16:creationId xmlns:a16="http://schemas.microsoft.com/office/drawing/2014/main" id="{6A66FAB7-84D8-974A-A1F9-1D25B6F55506}"/>
              </a:ext>
            </a:extLst>
          </p:cNvPr>
          <p:cNvSpPr txBox="1">
            <a:spLocks/>
          </p:cNvSpPr>
          <p:nvPr/>
        </p:nvSpPr>
        <p:spPr>
          <a:xfrm>
            <a:off x="515660" y="5031775"/>
            <a:ext cx="3703323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Future-proofing</a:t>
            </a:r>
          </a:p>
        </p:txBody>
      </p:sp>
      <p:sp>
        <p:nvSpPr>
          <p:cNvPr id="15" name="Shape 89">
            <a:extLst>
              <a:ext uri="{FF2B5EF4-FFF2-40B4-BE49-F238E27FC236}">
                <a16:creationId xmlns:a16="http://schemas.microsoft.com/office/drawing/2014/main" id="{1487E388-87CE-7249-9C46-E3D23BFD2F6A}"/>
              </a:ext>
            </a:extLst>
          </p:cNvPr>
          <p:cNvSpPr txBox="1">
            <a:spLocks/>
          </p:cNvSpPr>
          <p:nvPr/>
        </p:nvSpPr>
        <p:spPr>
          <a:xfrm>
            <a:off x="4608428" y="2884824"/>
            <a:ext cx="2545080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New uses</a:t>
            </a:r>
          </a:p>
        </p:txBody>
      </p:sp>
      <p:sp>
        <p:nvSpPr>
          <p:cNvPr id="16" name="Shape 89">
            <a:extLst>
              <a:ext uri="{FF2B5EF4-FFF2-40B4-BE49-F238E27FC236}">
                <a16:creationId xmlns:a16="http://schemas.microsoft.com/office/drawing/2014/main" id="{B5D83F32-2C24-AB4B-AF9A-D3B85B486DF1}"/>
              </a:ext>
            </a:extLst>
          </p:cNvPr>
          <p:cNvSpPr txBox="1">
            <a:spLocks/>
          </p:cNvSpPr>
          <p:nvPr/>
        </p:nvSpPr>
        <p:spPr>
          <a:xfrm>
            <a:off x="4622076" y="4316150"/>
            <a:ext cx="3689676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Naïve players</a:t>
            </a:r>
          </a:p>
        </p:txBody>
      </p:sp>
      <p:sp>
        <p:nvSpPr>
          <p:cNvPr id="17" name="Shape 89">
            <a:extLst>
              <a:ext uri="{FF2B5EF4-FFF2-40B4-BE49-F238E27FC236}">
                <a16:creationId xmlns:a16="http://schemas.microsoft.com/office/drawing/2014/main" id="{1C6949F7-9133-3842-ACD4-6C9EC4AF427F}"/>
              </a:ext>
            </a:extLst>
          </p:cNvPr>
          <p:cNvSpPr txBox="1">
            <a:spLocks/>
          </p:cNvSpPr>
          <p:nvPr/>
        </p:nvSpPr>
        <p:spPr>
          <a:xfrm>
            <a:off x="4608429" y="3600487"/>
            <a:ext cx="3596638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Massive volume</a:t>
            </a:r>
          </a:p>
        </p:txBody>
      </p:sp>
      <p:sp>
        <p:nvSpPr>
          <p:cNvPr id="18" name="Shape 89">
            <a:extLst>
              <a:ext uri="{FF2B5EF4-FFF2-40B4-BE49-F238E27FC236}">
                <a16:creationId xmlns:a16="http://schemas.microsoft.com/office/drawing/2014/main" id="{53D06D36-3F52-AF46-BC55-01FE44C8F468}"/>
              </a:ext>
            </a:extLst>
          </p:cNvPr>
          <p:cNvSpPr txBox="1">
            <a:spLocks/>
          </p:cNvSpPr>
          <p:nvPr/>
        </p:nvSpPr>
        <p:spPr>
          <a:xfrm>
            <a:off x="4608428" y="5031813"/>
            <a:ext cx="3703323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Limited insight</a:t>
            </a:r>
          </a:p>
        </p:txBody>
      </p:sp>
      <p:sp>
        <p:nvSpPr>
          <p:cNvPr id="19" name="Shape 89">
            <a:extLst>
              <a:ext uri="{FF2B5EF4-FFF2-40B4-BE49-F238E27FC236}">
                <a16:creationId xmlns:a16="http://schemas.microsoft.com/office/drawing/2014/main" id="{0DEDFA08-409C-6946-9519-99BF09440F14}"/>
              </a:ext>
            </a:extLst>
          </p:cNvPr>
          <p:cNvSpPr txBox="1">
            <a:spLocks/>
          </p:cNvSpPr>
          <p:nvPr/>
        </p:nvSpPr>
        <p:spPr>
          <a:xfrm>
            <a:off x="8640292" y="2872334"/>
            <a:ext cx="3798446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Cost/convenience</a:t>
            </a:r>
          </a:p>
        </p:txBody>
      </p:sp>
      <p:sp>
        <p:nvSpPr>
          <p:cNvPr id="20" name="Shape 89">
            <a:extLst>
              <a:ext uri="{FF2B5EF4-FFF2-40B4-BE49-F238E27FC236}">
                <a16:creationId xmlns:a16="http://schemas.microsoft.com/office/drawing/2014/main" id="{80116997-0054-FA49-B611-8B1A23D03FBA}"/>
              </a:ext>
            </a:extLst>
          </p:cNvPr>
          <p:cNvSpPr txBox="1">
            <a:spLocks/>
          </p:cNvSpPr>
          <p:nvPr/>
        </p:nvSpPr>
        <p:spPr>
          <a:xfrm>
            <a:off x="8640293" y="4303660"/>
            <a:ext cx="3806913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DIY approach</a:t>
            </a:r>
          </a:p>
        </p:txBody>
      </p:sp>
      <p:sp>
        <p:nvSpPr>
          <p:cNvPr id="21" name="Shape 89">
            <a:extLst>
              <a:ext uri="{FF2B5EF4-FFF2-40B4-BE49-F238E27FC236}">
                <a16:creationId xmlns:a16="http://schemas.microsoft.com/office/drawing/2014/main" id="{136AAA92-15A6-3343-A263-5EB4F1AB6604}"/>
              </a:ext>
            </a:extLst>
          </p:cNvPr>
          <p:cNvSpPr txBox="1">
            <a:spLocks/>
          </p:cNvSpPr>
          <p:nvPr/>
        </p:nvSpPr>
        <p:spPr>
          <a:xfrm>
            <a:off x="8640294" y="3587997"/>
            <a:ext cx="3940070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Naïve users</a:t>
            </a:r>
          </a:p>
        </p:txBody>
      </p:sp>
      <p:sp>
        <p:nvSpPr>
          <p:cNvPr id="22" name="Shape 89">
            <a:extLst>
              <a:ext uri="{FF2B5EF4-FFF2-40B4-BE49-F238E27FC236}">
                <a16:creationId xmlns:a16="http://schemas.microsoft.com/office/drawing/2014/main" id="{543AE1C8-DAB8-1843-BF12-C409923B1C5D}"/>
              </a:ext>
            </a:extLst>
          </p:cNvPr>
          <p:cNvSpPr txBox="1">
            <a:spLocks/>
          </p:cNvSpPr>
          <p:nvPr/>
        </p:nvSpPr>
        <p:spPr>
          <a:xfrm>
            <a:off x="8640293" y="5019323"/>
            <a:ext cx="3703323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/>
              <a:t>Flying “blind”</a:t>
            </a:r>
          </a:p>
        </p:txBody>
      </p:sp>
      <p:sp>
        <p:nvSpPr>
          <p:cNvPr id="24" name="Shape 89">
            <a:extLst>
              <a:ext uri="{FF2B5EF4-FFF2-40B4-BE49-F238E27FC236}">
                <a16:creationId xmlns:a16="http://schemas.microsoft.com/office/drawing/2014/main" id="{71FBBE9D-AF79-D74A-9BC9-D3A1AA8970CD}"/>
              </a:ext>
            </a:extLst>
          </p:cNvPr>
          <p:cNvSpPr txBox="1">
            <a:spLocks/>
          </p:cNvSpPr>
          <p:nvPr/>
        </p:nvSpPr>
        <p:spPr>
          <a:xfrm>
            <a:off x="522920" y="2137302"/>
            <a:ext cx="3170428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/>
              <a:t>Manufacturers</a:t>
            </a:r>
          </a:p>
        </p:txBody>
      </p:sp>
      <p:sp>
        <p:nvSpPr>
          <p:cNvPr id="25" name="Shape 89">
            <a:extLst>
              <a:ext uri="{FF2B5EF4-FFF2-40B4-BE49-F238E27FC236}">
                <a16:creationId xmlns:a16="http://schemas.microsoft.com/office/drawing/2014/main" id="{01EE9C08-B1CC-9B42-9B2F-768627E51ABF}"/>
              </a:ext>
            </a:extLst>
          </p:cNvPr>
          <p:cNvSpPr txBox="1">
            <a:spLocks/>
          </p:cNvSpPr>
          <p:nvPr/>
        </p:nvSpPr>
        <p:spPr>
          <a:xfrm>
            <a:off x="4615688" y="2137340"/>
            <a:ext cx="2545080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/>
              <a:t>Services</a:t>
            </a:r>
          </a:p>
        </p:txBody>
      </p:sp>
      <p:sp>
        <p:nvSpPr>
          <p:cNvPr id="26" name="Shape 89">
            <a:extLst>
              <a:ext uri="{FF2B5EF4-FFF2-40B4-BE49-F238E27FC236}">
                <a16:creationId xmlns:a16="http://schemas.microsoft.com/office/drawing/2014/main" id="{652501DD-B3DB-934F-A7CC-162D0AD71169}"/>
              </a:ext>
            </a:extLst>
          </p:cNvPr>
          <p:cNvSpPr txBox="1">
            <a:spLocks/>
          </p:cNvSpPr>
          <p:nvPr/>
        </p:nvSpPr>
        <p:spPr>
          <a:xfrm>
            <a:off x="8647552" y="2124850"/>
            <a:ext cx="3798446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/>
              <a:t>Consumers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E741252-CAC0-A849-8D7F-9D0A3494C475}"/>
              </a:ext>
            </a:extLst>
          </p:cNvPr>
          <p:cNvCxnSpPr>
            <a:cxnSpLocks/>
          </p:cNvCxnSpPr>
          <p:nvPr/>
        </p:nvCxnSpPr>
        <p:spPr>
          <a:xfrm flipV="1">
            <a:off x="8647552" y="2814278"/>
            <a:ext cx="3294239" cy="2839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537C1F0-EC17-2F4E-A416-507D56C48F57}"/>
              </a:ext>
            </a:extLst>
          </p:cNvPr>
          <p:cNvCxnSpPr>
            <a:cxnSpLocks/>
          </p:cNvCxnSpPr>
          <p:nvPr/>
        </p:nvCxnSpPr>
        <p:spPr>
          <a:xfrm flipV="1">
            <a:off x="533400" y="2814278"/>
            <a:ext cx="3294239" cy="2839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E025A76-9AF9-AC47-BAE8-4D923B07DBCE}"/>
              </a:ext>
            </a:extLst>
          </p:cNvPr>
          <p:cNvCxnSpPr>
            <a:cxnSpLocks/>
          </p:cNvCxnSpPr>
          <p:nvPr/>
        </p:nvCxnSpPr>
        <p:spPr>
          <a:xfrm flipV="1">
            <a:off x="4615688" y="2811439"/>
            <a:ext cx="3294239" cy="2839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0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SOC - Blue template">
  <a:themeElements>
    <a:clrScheme name="01-ISOC-Blue">
      <a:dk1>
        <a:srgbClr val="0C1C2C"/>
      </a:dk1>
      <a:lt1>
        <a:srgbClr val="EEF2EC"/>
      </a:lt1>
      <a:dk2>
        <a:srgbClr val="3A82E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_Master" id="{E1C3BF5B-F329-3440-B89E-ABCA51DBDB1D}" vid="{98E4DA8B-5140-2441-9840-86C050E950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11653</TotalTime>
  <Words>889</Words>
  <Application>Microsoft Macintosh PowerPoint</Application>
  <PresentationFormat>Widescreen</PresentationFormat>
  <Paragraphs>140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ＭＳ Ｐゴシック</vt:lpstr>
      <vt:lpstr>.AppleSystemUIFont</vt:lpstr>
      <vt:lpstr>Arial</vt:lpstr>
      <vt:lpstr>Arial Bold</vt:lpstr>
      <vt:lpstr>Calibri</vt:lpstr>
      <vt:lpstr>Hind Light</vt:lpstr>
      <vt:lpstr>Hind Medium</vt:lpstr>
      <vt:lpstr>Wingdings</vt:lpstr>
      <vt:lpstr>ISOC - Blue template</vt:lpstr>
      <vt:lpstr>Trust by Design: The Internet of Things </vt:lpstr>
      <vt:lpstr>What is the Internet of Things</vt:lpstr>
      <vt:lpstr>Some examples of IoT</vt:lpstr>
      <vt:lpstr>PowerPoint Presentation</vt:lpstr>
      <vt:lpstr>PowerPoint Presentation</vt:lpstr>
      <vt:lpstr>New devices, new vulnerabilities</vt:lpstr>
      <vt:lpstr>What type of risks? </vt:lpstr>
      <vt:lpstr>PowerPoint Presentation</vt:lpstr>
      <vt:lpstr>PowerPoint Presentation</vt:lpstr>
      <vt:lpstr>Who is responsible?</vt:lpstr>
      <vt:lpstr>PowerPoint Presentation</vt:lpstr>
      <vt:lpstr>PowerPoint Presentation</vt:lpstr>
      <vt:lpstr>PowerPoint Presentation</vt:lpstr>
      <vt:lpstr>IoT Security and Policy Makers</vt:lpstr>
      <vt:lpstr>Work with Policymakers</vt:lpstr>
      <vt:lpstr>Actions for Policymakers</vt:lpstr>
      <vt:lpstr>Data Gathering: IoT in the African Region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Internet is for Everyone</dc:title>
  <dc:creator>Beth Gombala</dc:creator>
  <cp:lastModifiedBy>Kevin Chege</cp:lastModifiedBy>
  <cp:revision>255</cp:revision>
  <cp:lastPrinted>2018-06-11T05:35:58Z</cp:lastPrinted>
  <dcterms:created xsi:type="dcterms:W3CDTF">2016-11-07T16:04:39Z</dcterms:created>
  <dcterms:modified xsi:type="dcterms:W3CDTF">2019-04-08T06:37:22Z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1034195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S8.2.2</vt:lpwstr>
  </property>
</Properties>
</file>