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1"/>
  </p:sldMasterIdLst>
  <p:notesMasterIdLst>
    <p:notesMasterId r:id="rId39"/>
  </p:notesMasterIdLst>
  <p:handoutMasterIdLst>
    <p:handoutMasterId r:id="rId40"/>
  </p:handoutMasterIdLst>
  <p:sldIdLst>
    <p:sldId id="310" r:id="rId2"/>
    <p:sldId id="276" r:id="rId3"/>
    <p:sldId id="345" r:id="rId4"/>
    <p:sldId id="293" r:id="rId5"/>
    <p:sldId id="344" r:id="rId6"/>
    <p:sldId id="311" r:id="rId7"/>
    <p:sldId id="312" r:id="rId8"/>
    <p:sldId id="313" r:id="rId9"/>
    <p:sldId id="315" r:id="rId10"/>
    <p:sldId id="322" r:id="rId11"/>
    <p:sldId id="316" r:id="rId12"/>
    <p:sldId id="319" r:id="rId13"/>
    <p:sldId id="320" r:id="rId14"/>
    <p:sldId id="321" r:id="rId15"/>
    <p:sldId id="301" r:id="rId16"/>
    <p:sldId id="323" r:id="rId17"/>
    <p:sldId id="324" r:id="rId18"/>
    <p:sldId id="362" r:id="rId19"/>
    <p:sldId id="325" r:id="rId20"/>
    <p:sldId id="327" r:id="rId21"/>
    <p:sldId id="346" r:id="rId22"/>
    <p:sldId id="347" r:id="rId23"/>
    <p:sldId id="348" r:id="rId24"/>
    <p:sldId id="349" r:id="rId25"/>
    <p:sldId id="350" r:id="rId26"/>
    <p:sldId id="351" r:id="rId27"/>
    <p:sldId id="352" r:id="rId28"/>
    <p:sldId id="353" r:id="rId29"/>
    <p:sldId id="354" r:id="rId30"/>
    <p:sldId id="355" r:id="rId31"/>
    <p:sldId id="356" r:id="rId32"/>
    <p:sldId id="357" r:id="rId33"/>
    <p:sldId id="358" r:id="rId34"/>
    <p:sldId id="359" r:id="rId35"/>
    <p:sldId id="360" r:id="rId36"/>
    <p:sldId id="363" r:id="rId37"/>
    <p:sldId id="361" r:id="rId38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43E50"/>
    <a:srgbClr val="EEF2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56"/>
    <p:restoredTop sz="85948"/>
  </p:normalViewPr>
  <p:slideViewPr>
    <p:cSldViewPr snapToGrid="0" snapToObjects="1">
      <p:cViewPr>
        <p:scale>
          <a:sx n="100" d="100"/>
          <a:sy n="100" d="100"/>
        </p:scale>
        <p:origin x="1448" y="5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8" d="100"/>
        <a:sy n="88" d="100"/>
      </p:scale>
      <p:origin x="0" y="0"/>
    </p:cViewPr>
  </p:sorterViewPr>
  <p:notesViewPr>
    <p:cSldViewPr snapToGrid="0" snapToObjects="1">
      <p:cViewPr varScale="1">
        <p:scale>
          <a:sx n="160" d="100"/>
          <a:sy n="160" d="100"/>
        </p:scale>
        <p:origin x="470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handoutMaster" Target="handoutMasters/handoutMaster1.xml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Relationship Id="rId45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98BAE-C84A-694A-898B-5CF88760D6F5}" type="datetimeFigureOut">
              <a:rPr lang="en-US" smtClean="0"/>
              <a:t>11/9/17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F491E-6BDF-894F-89D9-4BED6DF379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002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E74FA06C-4A8C-0E48-B922-007B77153C27}" type="datetimeFigureOut">
              <a:rPr lang="en-GB" altLang="en-US"/>
              <a:pPr/>
              <a:t>09/11/2017</a:t>
            </a:fld>
            <a:endParaRPr lang="en-GB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B620D7F3-EDE1-C147-A04A-D4416A638280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206635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0D7F3-EDE1-C147-A04A-D4416A638280}" type="slidenum">
              <a:rPr lang="en-GB" altLang="en-US" smtClean="0"/>
              <a:pPr/>
              <a:t>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796651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45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56323" name="Shape 45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ts val="400"/>
              </a:spcBef>
            </a:pPr>
            <a:endParaRPr lang="en-US" altLang="en-US" sz="1200" dirty="0">
              <a:solidFill>
                <a:srgbClr val="000000"/>
              </a:solidFill>
              <a:latin typeface="Arial Bold" charset="0"/>
              <a:ea typeface="ＭＳ Ｐゴシック" charset="-128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635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45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56323" name="Shape 45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ts val="400"/>
              </a:spcBef>
            </a:pPr>
            <a:endParaRPr lang="en-US" altLang="en-US" sz="1200" dirty="0">
              <a:solidFill>
                <a:srgbClr val="000000"/>
              </a:solidFill>
              <a:latin typeface="Arial Bold" charset="0"/>
              <a:ea typeface="ＭＳ Ｐゴシック" charset="-128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1142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45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56323" name="Shape 45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ts val="400"/>
              </a:spcBef>
            </a:pPr>
            <a:endParaRPr lang="en-US" altLang="en-US" sz="1200" dirty="0">
              <a:solidFill>
                <a:srgbClr val="000000"/>
              </a:solidFill>
              <a:latin typeface="Arial Bold" charset="0"/>
              <a:ea typeface="ＭＳ Ｐゴシック" charset="-128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6471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45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56323" name="Shape 45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ts val="400"/>
              </a:spcBef>
            </a:pPr>
            <a:endParaRPr lang="en-US" altLang="en-US" sz="1200" dirty="0">
              <a:solidFill>
                <a:srgbClr val="000000"/>
              </a:solidFill>
              <a:latin typeface="Arial Bold" charset="0"/>
              <a:ea typeface="ＭＳ Ｐゴシック" charset="-128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2182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45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56323" name="Shape 45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ts val="400"/>
              </a:spcBef>
            </a:pPr>
            <a:endParaRPr lang="en-US" altLang="en-US" sz="1200" dirty="0">
              <a:solidFill>
                <a:srgbClr val="000000"/>
              </a:solidFill>
              <a:latin typeface="Arial Bold" charset="0"/>
              <a:ea typeface="ＭＳ Ｐゴシック" charset="-128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3224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0D7F3-EDE1-C147-A04A-D4416A638280}" type="slidenum">
              <a:rPr lang="en-GB" altLang="en-US" smtClean="0"/>
              <a:pPr/>
              <a:t>18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6194892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0D7F3-EDE1-C147-A04A-D4416A638280}" type="slidenum">
              <a:rPr lang="en-GB" altLang="en-US" smtClean="0"/>
              <a:pPr/>
              <a:t>20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172183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0D7F3-EDE1-C147-A04A-D4416A638280}" type="slidenum">
              <a:rPr lang="en-GB" altLang="en-US" smtClean="0"/>
              <a:pPr/>
              <a:t>36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5741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45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56323" name="Shape 45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ts val="400"/>
              </a:spcBef>
            </a:pPr>
            <a:endParaRPr lang="en-US" altLang="en-US" sz="1200" dirty="0">
              <a:solidFill>
                <a:srgbClr val="000000"/>
              </a:solidFill>
              <a:latin typeface="Arial Bold" charset="0"/>
              <a:ea typeface="ＭＳ Ｐゴシック" charset="-128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425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0D7F3-EDE1-C147-A04A-D4416A638280}" type="slidenum">
              <a:rPr lang="en-GB" altLang="en-US" smtClean="0"/>
              <a:pPr/>
              <a:t>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004515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45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56323" name="Shape 45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ts val="400"/>
              </a:spcBef>
            </a:pPr>
            <a:endParaRPr lang="en-US" altLang="en-US" sz="1200" dirty="0">
              <a:solidFill>
                <a:srgbClr val="000000"/>
              </a:solidFill>
              <a:latin typeface="Arial Bold" charset="0"/>
              <a:ea typeface="ＭＳ Ｐゴシック" charset="-128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620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45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56323" name="Shape 45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ts val="400"/>
              </a:spcBef>
            </a:pPr>
            <a:endParaRPr lang="en-US" altLang="en-US" sz="1200" dirty="0">
              <a:solidFill>
                <a:srgbClr val="000000"/>
              </a:solidFill>
              <a:latin typeface="Arial Bold" charset="0"/>
              <a:ea typeface="ＭＳ Ｐゴシック" charset="-128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460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45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56323" name="Shape 45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ts val="400"/>
              </a:spcBef>
            </a:pPr>
            <a:endParaRPr lang="en-US" altLang="en-US" sz="1200" dirty="0">
              <a:solidFill>
                <a:srgbClr val="000000"/>
              </a:solidFill>
              <a:latin typeface="Arial Bold" charset="0"/>
              <a:ea typeface="ＭＳ Ｐゴシック" charset="-128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663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45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56323" name="Shape 45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ts val="400"/>
              </a:spcBef>
            </a:pPr>
            <a:endParaRPr lang="en-US" altLang="en-US" sz="1200" dirty="0">
              <a:solidFill>
                <a:srgbClr val="000000"/>
              </a:solidFill>
              <a:latin typeface="Arial Bold" charset="0"/>
              <a:ea typeface="ＭＳ Ｐゴシック" charset="-128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750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45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56323" name="Shape 45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ts val="400"/>
              </a:spcBef>
            </a:pPr>
            <a:endParaRPr lang="en-US" altLang="en-US" sz="1200" dirty="0">
              <a:solidFill>
                <a:srgbClr val="000000"/>
              </a:solidFill>
              <a:latin typeface="Arial Bold" charset="0"/>
              <a:ea typeface="ＭＳ Ｐゴシック" charset="-128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552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45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56323" name="Shape 45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ts val="400"/>
              </a:spcBef>
            </a:pPr>
            <a:endParaRPr lang="en-US" altLang="en-US" sz="1200" dirty="0">
              <a:solidFill>
                <a:srgbClr val="000000"/>
              </a:solidFill>
              <a:latin typeface="Arial Bold" charset="0"/>
              <a:ea typeface="ＭＳ Ｐゴシック" charset="-128"/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042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em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e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em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emf"/><Relationship Id="rId3" Type="http://schemas.openxmlformats.org/officeDocument/2006/relationships/image" Target="../media/image7.emf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Relationship Id="rId3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Relationship Id="rId3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emf"/><Relationship Id="rId3" Type="http://schemas.openxmlformats.org/officeDocument/2006/relationships/image" Target="../media/image7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emf"/><Relationship Id="rId3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Relationship Id="rId3" Type="http://schemas.openxmlformats.org/officeDocument/2006/relationships/image" Target="../media/image4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eg"/><Relationship Id="rId3" Type="http://schemas.openxmlformats.org/officeDocument/2006/relationships/image" Target="../media/image4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– Green template">
    <p:bg>
      <p:bgPr>
        <a:blipFill dpi="0" rotWithShape="0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10358439" y="6246815"/>
            <a:ext cx="1519237" cy="12311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r>
              <a:rPr lang="en-GB" altLang="en-US" sz="800" dirty="0">
                <a:solidFill>
                  <a:srgbClr val="EEF2EC"/>
                </a:solidFill>
              </a:rPr>
              <a:t>Internet Society © 1992–2016</a:t>
            </a:r>
          </a:p>
        </p:txBody>
      </p:sp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29813" y="2970213"/>
            <a:ext cx="172878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3355853"/>
            <a:ext cx="11109600" cy="456728"/>
          </a:xfrm>
          <a:prstGeom prst="rect">
            <a:avLst/>
          </a:prstGeom>
        </p:spPr>
        <p:txBody>
          <a:bodyPr wrap="square" rIns="1728000">
            <a:spAutoFit/>
          </a:bodyPr>
          <a:lstStyle>
            <a:lvl1pPr>
              <a:defRPr lang="en-GB" sz="28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856637"/>
            <a:ext cx="11109600" cy="536750"/>
          </a:xfrm>
        </p:spPr>
        <p:txBody>
          <a:bodyPr/>
          <a:lstStyle>
            <a:lvl1pPr algn="l">
              <a:lnSpc>
                <a:spcPct val="109000"/>
              </a:lnSpc>
              <a:defRPr sz="3200">
                <a:solidFill>
                  <a:srgbClr val="EEF2EC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2" y="5605546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40002" y="573969"/>
            <a:ext cx="4097551" cy="270074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  <a:latin typeface="+mn-lt"/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133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only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7" y="567102"/>
            <a:ext cx="11120695" cy="48936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FF8D7C12-E787-174C-812A-EC3C0082FBB9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1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>
            <a:spLocks noGrp="1"/>
          </p:cNvSpPr>
          <p:nvPr>
            <p:ph idx="21"/>
          </p:nvPr>
        </p:nvSpPr>
        <p:spPr>
          <a:xfrm>
            <a:off x="540001" y="1548400"/>
            <a:ext cx="5478179" cy="3220368"/>
          </a:xfrm>
          <a:prstGeom prst="rect">
            <a:avLst/>
          </a:prstGeom>
        </p:spPr>
        <p:txBody>
          <a:bodyPr/>
          <a:lstStyle>
            <a:lvl1pPr marL="0" marR="0" indent="0" algn="l" defTabSz="914377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b="0" i="0">
                <a:latin typeface="Hind Medium" charset="0"/>
                <a:ea typeface="Hind Medium" charset="0"/>
                <a:cs typeface="Hind Medium" charset="0"/>
              </a:defRPr>
            </a:lvl1pPr>
            <a:lvl2pPr marL="0" marR="0" indent="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sz="1800"/>
            </a:lvl2pPr>
            <a:lvl3pPr marL="269993" marR="0" indent="-269993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.AppleSystemUIFont" charset="0"/>
              <a:buChar char="—"/>
              <a:tabLst/>
              <a:defRPr sz="1800"/>
            </a:lvl3pPr>
            <a:lvl4pPr marL="556637" marR="0" indent="-233919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sz="1800"/>
            </a:lvl4pPr>
            <a:lvl5pPr marL="772631" marR="0" indent="-19792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sz="1800"/>
            </a:lvl5pPr>
          </a:lstStyle>
          <a:p>
            <a:pPr marL="0" marR="0" lvl="0" indent="0" algn="l" defTabSz="914377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Hind Light"/>
                <a:ea typeface="Hind Medium" charset="0"/>
                <a:cs typeface="Hind Medium" charset="0"/>
              </a:rPr>
              <a:t>Click to edit Master text styles</a:t>
            </a:r>
          </a:p>
          <a:p>
            <a:pPr marL="0" marR="0" lvl="1" indent="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Second level</a:t>
            </a:r>
          </a:p>
          <a:p>
            <a:pPr marL="269993" marR="0" lvl="2" indent="-269993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.AppleSystemUIFont" charset="0"/>
              <a:buChar char="—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Third level</a:t>
            </a:r>
          </a:p>
          <a:p>
            <a:pPr marL="556637" marR="0" lvl="3" indent="-233919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Fourth level</a:t>
            </a:r>
          </a:p>
          <a:p>
            <a:pPr marL="772631" marR="0" lvl="4" indent="-19792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Fifth level</a:t>
            </a:r>
            <a:endParaRPr kumimoji="0" lang="en-GB" sz="1800" b="0" i="0" u="none" strike="noStrike" kern="1200" cap="none" spc="20" normalizeH="0" baseline="0" noProof="0" dirty="0">
              <a:ln>
                <a:noFill/>
              </a:ln>
              <a:solidFill>
                <a:srgbClr val="0C1C2C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22"/>
          </p:nvPr>
        </p:nvSpPr>
        <p:spPr>
          <a:xfrm>
            <a:off x="6179485" y="1548400"/>
            <a:ext cx="5478179" cy="3220368"/>
          </a:xfrm>
          <a:prstGeom prst="rect">
            <a:avLst/>
          </a:prstGeom>
        </p:spPr>
        <p:txBody>
          <a:bodyPr/>
          <a:lstStyle>
            <a:lvl1pPr marL="0" marR="0" indent="0" algn="l" defTabSz="914377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b="0" i="0">
                <a:latin typeface="Hind Medium" charset="0"/>
                <a:ea typeface="Hind Medium" charset="0"/>
                <a:cs typeface="Hind Medium" charset="0"/>
              </a:defRPr>
            </a:lvl1pPr>
            <a:lvl2pPr marL="0" marR="0" indent="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sz="1800"/>
            </a:lvl2pPr>
            <a:lvl3pPr marL="269993" marR="0" indent="-269993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.AppleSystemUIFont" charset="0"/>
              <a:buChar char="—"/>
              <a:tabLst/>
              <a:defRPr sz="1800"/>
            </a:lvl3pPr>
            <a:lvl4pPr marL="556637" marR="0" indent="-233919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sz="1800"/>
            </a:lvl4pPr>
            <a:lvl5pPr marL="772631" marR="0" indent="-19792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sz="1800"/>
            </a:lvl5pPr>
          </a:lstStyle>
          <a:p>
            <a:pPr marL="0" marR="0" lvl="0" indent="0" algn="l" defTabSz="914377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Hind Light"/>
                <a:ea typeface="Hind Medium" charset="0"/>
                <a:cs typeface="Hind Medium" charset="0"/>
              </a:rPr>
              <a:t>Click to edit Master text styles</a:t>
            </a:r>
          </a:p>
          <a:p>
            <a:pPr marL="0" marR="0" lvl="1" indent="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Second level</a:t>
            </a:r>
          </a:p>
          <a:p>
            <a:pPr marL="269993" marR="0" lvl="2" indent="-269993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.AppleSystemUIFont" charset="0"/>
              <a:buChar char="—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Third level</a:t>
            </a:r>
          </a:p>
          <a:p>
            <a:pPr marL="556637" marR="0" lvl="3" indent="-233919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Fourth level</a:t>
            </a:r>
          </a:p>
          <a:p>
            <a:pPr marL="772631" marR="0" lvl="4" indent="-19792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Fifth level</a:t>
            </a:r>
            <a:endParaRPr kumimoji="0" lang="en-GB" sz="1800" b="0" i="0" u="none" strike="noStrike" kern="1200" cap="none" spc="20" normalizeH="0" baseline="0" noProof="0" dirty="0">
              <a:ln>
                <a:noFill/>
              </a:ln>
              <a:solidFill>
                <a:srgbClr val="0C1C2C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87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+ image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6175375" y="522288"/>
            <a:ext cx="5486400" cy="55816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8" y="567102"/>
            <a:ext cx="5476775" cy="489365"/>
          </a:xfrm>
        </p:spPr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286357" y="661062"/>
            <a:ext cx="5375915" cy="38792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F9D797C3-5F1D-EB43-9194-D8BE87AD2A9C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1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ontent Placeholder 2"/>
          <p:cNvSpPr>
            <a:spLocks noGrp="1"/>
          </p:cNvSpPr>
          <p:nvPr>
            <p:ph idx="21"/>
          </p:nvPr>
        </p:nvSpPr>
        <p:spPr>
          <a:xfrm>
            <a:off x="540001" y="1548400"/>
            <a:ext cx="5478179" cy="3220368"/>
          </a:xfrm>
          <a:prstGeom prst="rect">
            <a:avLst/>
          </a:prstGeom>
        </p:spPr>
        <p:txBody>
          <a:bodyPr/>
          <a:lstStyle>
            <a:lvl1pPr marL="0" marR="0" indent="0" algn="l" defTabSz="914377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b="0" i="0">
                <a:latin typeface="Hind Medium" charset="0"/>
                <a:ea typeface="Hind Medium" charset="0"/>
                <a:cs typeface="Hind Medium" charset="0"/>
              </a:defRPr>
            </a:lvl1pPr>
            <a:lvl2pPr marL="0" marR="0" indent="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sz="1800"/>
            </a:lvl2pPr>
            <a:lvl3pPr marL="269993" marR="0" indent="-269993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.AppleSystemUIFont" charset="0"/>
              <a:buChar char="—"/>
              <a:tabLst/>
              <a:defRPr sz="1800"/>
            </a:lvl3pPr>
            <a:lvl4pPr marL="556637" marR="0" indent="-233919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sz="1800"/>
            </a:lvl4pPr>
            <a:lvl5pPr marL="772631" marR="0" indent="-19792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sz="1800"/>
            </a:lvl5pPr>
          </a:lstStyle>
          <a:p>
            <a:pPr marL="0" marR="0" lvl="0" indent="0" algn="l" defTabSz="914377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Hind Light"/>
                <a:ea typeface="Hind Medium" charset="0"/>
                <a:cs typeface="Hind Medium" charset="0"/>
              </a:rPr>
              <a:t>Click to edit Master text styles</a:t>
            </a:r>
          </a:p>
          <a:p>
            <a:pPr marL="0" marR="0" lvl="1" indent="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Second level</a:t>
            </a:r>
          </a:p>
          <a:p>
            <a:pPr marL="269993" marR="0" lvl="2" indent="-269993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.AppleSystemUIFont" charset="0"/>
              <a:buChar char="—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Third level</a:t>
            </a:r>
          </a:p>
          <a:p>
            <a:pPr marL="556637" marR="0" lvl="3" indent="-233919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Fourth level</a:t>
            </a:r>
          </a:p>
          <a:p>
            <a:pPr marL="772631" marR="0" lvl="4" indent="-19792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Fifth level</a:t>
            </a:r>
            <a:endParaRPr kumimoji="0" lang="en-GB" sz="1800" b="0" i="0" u="none" strike="noStrike" kern="1200" cap="none" spc="20" normalizeH="0" baseline="0" noProof="0" dirty="0">
              <a:ln>
                <a:noFill/>
              </a:ln>
              <a:solidFill>
                <a:srgbClr val="0C1C2C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645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+ large image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6168857" y="2"/>
            <a:ext cx="6023145" cy="6857999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2"/>
            <a:ext cx="5479200" cy="489365"/>
          </a:xfrm>
        </p:spPr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286357" y="661062"/>
            <a:ext cx="5375915" cy="38792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000">
                <a:solidFill>
                  <a:srgbClr val="FFFFFF"/>
                </a:solidFill>
              </a:defRPr>
            </a:lvl1pPr>
            <a:lvl2pPr>
              <a:lnSpc>
                <a:spcPct val="100000"/>
              </a:lnSpc>
              <a:defRPr sz="10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fld id="{6143A7B2-C35C-E346-A08D-155760DB7296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1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ontent Placeholder 2"/>
          <p:cNvSpPr>
            <a:spLocks noGrp="1"/>
          </p:cNvSpPr>
          <p:nvPr>
            <p:ph idx="22"/>
          </p:nvPr>
        </p:nvSpPr>
        <p:spPr>
          <a:xfrm>
            <a:off x="540001" y="1548400"/>
            <a:ext cx="5478179" cy="3220368"/>
          </a:xfrm>
          <a:prstGeom prst="rect">
            <a:avLst/>
          </a:prstGeom>
        </p:spPr>
        <p:txBody>
          <a:bodyPr/>
          <a:lstStyle>
            <a:lvl1pPr marL="0" marR="0" indent="0" algn="l" defTabSz="914377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b="0" i="0">
                <a:latin typeface="Hind Medium" charset="0"/>
                <a:ea typeface="Hind Medium" charset="0"/>
                <a:cs typeface="Hind Medium" charset="0"/>
              </a:defRPr>
            </a:lvl1pPr>
            <a:lvl2pPr marL="0" marR="0" indent="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sz="1800"/>
            </a:lvl2pPr>
            <a:lvl3pPr marL="269993" marR="0" indent="-269993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.AppleSystemUIFont" charset="0"/>
              <a:buChar char="—"/>
              <a:tabLst/>
              <a:defRPr sz="1800"/>
            </a:lvl3pPr>
            <a:lvl4pPr marL="556637" marR="0" indent="-233919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sz="1800"/>
            </a:lvl4pPr>
            <a:lvl5pPr marL="772631" marR="0" indent="-19792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sz="1800"/>
            </a:lvl5pPr>
          </a:lstStyle>
          <a:p>
            <a:pPr marL="0" marR="0" lvl="0" indent="0" algn="l" defTabSz="914377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Hind Light"/>
                <a:ea typeface="Hind Medium" charset="0"/>
                <a:cs typeface="Hind Medium" charset="0"/>
              </a:rPr>
              <a:t>Click to edit Master text styles</a:t>
            </a:r>
          </a:p>
          <a:p>
            <a:pPr marL="0" marR="0" lvl="1" indent="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Second level</a:t>
            </a:r>
          </a:p>
          <a:p>
            <a:pPr marL="269993" marR="0" lvl="2" indent="-269993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.AppleSystemUIFont" charset="0"/>
              <a:buChar char="—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Third level</a:t>
            </a:r>
          </a:p>
          <a:p>
            <a:pPr marL="556637" marR="0" lvl="3" indent="-233919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Fourth level</a:t>
            </a:r>
          </a:p>
          <a:p>
            <a:pPr marL="772631" marR="0" lvl="4" indent="-19792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Fifth level</a:t>
            </a:r>
            <a:endParaRPr kumimoji="0" lang="en-GB" sz="1800" b="0" i="0" u="none" strike="noStrike" kern="1200" cap="none" spc="20" normalizeH="0" baseline="0" noProof="0" dirty="0">
              <a:ln>
                <a:noFill/>
              </a:ln>
              <a:solidFill>
                <a:srgbClr val="0C1C2C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832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+ graph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169026" y="0"/>
            <a:ext cx="602297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5" y="567102"/>
            <a:ext cx="5479200" cy="489365"/>
          </a:xfrm>
        </p:spPr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6286356" y="662400"/>
            <a:ext cx="5517717" cy="544698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  <a:lvl2pPr>
              <a:defRPr sz="1000" b="0" i="0">
                <a:latin typeface="Hind Medium" charset="0"/>
                <a:ea typeface="Hind Medium" charset="0"/>
                <a:cs typeface="Hind Medium" charset="0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tabLst/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1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>
            <a:spLocks noGrp="1"/>
          </p:cNvSpPr>
          <p:nvPr>
            <p:ph idx="21"/>
          </p:nvPr>
        </p:nvSpPr>
        <p:spPr>
          <a:xfrm>
            <a:off x="540001" y="1548400"/>
            <a:ext cx="5478179" cy="3220368"/>
          </a:xfrm>
          <a:prstGeom prst="rect">
            <a:avLst/>
          </a:prstGeom>
        </p:spPr>
        <p:txBody>
          <a:bodyPr/>
          <a:lstStyle>
            <a:lvl1pPr marL="0" marR="0" indent="0" algn="l" defTabSz="914377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b="0" i="0">
                <a:latin typeface="Hind Medium" charset="0"/>
                <a:ea typeface="Hind Medium" charset="0"/>
                <a:cs typeface="Hind Medium" charset="0"/>
              </a:defRPr>
            </a:lvl1pPr>
            <a:lvl2pPr marL="0" marR="0" indent="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sz="1800"/>
            </a:lvl2pPr>
            <a:lvl3pPr marL="269993" marR="0" indent="-269993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.AppleSystemUIFont" charset="0"/>
              <a:buChar char="—"/>
              <a:tabLst/>
              <a:defRPr sz="1800"/>
            </a:lvl3pPr>
            <a:lvl4pPr marL="556637" marR="0" indent="-233919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sz="1800"/>
            </a:lvl4pPr>
            <a:lvl5pPr marL="772631" marR="0" indent="-19792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sz="1800"/>
            </a:lvl5pPr>
          </a:lstStyle>
          <a:p>
            <a:pPr marL="0" marR="0" lvl="0" indent="0" algn="l" defTabSz="914377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Hind Light"/>
                <a:ea typeface="Hind Medium" charset="0"/>
                <a:cs typeface="Hind Medium" charset="0"/>
              </a:rPr>
              <a:t>Click to edit Master text styles</a:t>
            </a:r>
          </a:p>
          <a:p>
            <a:pPr marL="0" marR="0" lvl="1" indent="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Second level</a:t>
            </a:r>
          </a:p>
          <a:p>
            <a:pPr marL="269993" marR="0" lvl="2" indent="-269993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.AppleSystemUIFont" charset="0"/>
              <a:buChar char="—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Third level</a:t>
            </a:r>
          </a:p>
          <a:p>
            <a:pPr marL="556637" marR="0" lvl="3" indent="-233919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Fourth level</a:t>
            </a:r>
          </a:p>
          <a:p>
            <a:pPr marL="772631" marR="0" lvl="4" indent="-19792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Fifth level</a:t>
            </a:r>
            <a:endParaRPr kumimoji="0" lang="en-GB" sz="1800" b="0" i="0" u="none" strike="noStrike" kern="1200" cap="none" spc="20" normalizeH="0" baseline="0" noProof="0" dirty="0">
              <a:ln>
                <a:noFill/>
              </a:ln>
              <a:solidFill>
                <a:srgbClr val="0C1C2C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37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– Chart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48936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533250" y="1774405"/>
            <a:ext cx="2662877" cy="3666146"/>
          </a:xfrm>
          <a:prstGeom prst="rect">
            <a:avLst/>
          </a:prstGeo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355299" y="1774405"/>
            <a:ext cx="2662877" cy="3666146"/>
          </a:xfrm>
          <a:prstGeom prst="rect">
            <a:avLst/>
          </a:prstGeo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177348" y="1774405"/>
            <a:ext cx="2662877" cy="3666146"/>
          </a:xfrm>
          <a:prstGeom prst="rect">
            <a:avLst/>
          </a:prstGeom>
          <a:solidFill>
            <a:schemeClr val="tx2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rgbClr val="FFFFFF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>
                <a:solidFill>
                  <a:srgbClr val="FFFFFF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8999396" y="1774405"/>
            <a:ext cx="2662877" cy="3666146"/>
          </a:xfrm>
          <a:prstGeom prst="rect">
            <a:avLst/>
          </a:prstGeo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9D8B29AF-7C6A-5F4D-80AD-1814178AF230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1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90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– Neutral gree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842400" y="525600"/>
            <a:ext cx="10508400" cy="55728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10000"/>
              </a:lnSpc>
              <a:spcAft>
                <a:spcPts val="2000"/>
              </a:spcAft>
              <a:defRPr sz="3600" b="0" i="0" spc="51" baseline="0">
                <a:solidFill>
                  <a:schemeClr val="tx1"/>
                </a:solidFill>
                <a:latin typeface="+mn-lt"/>
                <a:ea typeface="Hind Medium" charset="0"/>
                <a:cs typeface="Hind Medium" charset="0"/>
              </a:defRPr>
            </a:lvl1pPr>
            <a:lvl2pPr algn="ctr">
              <a:lnSpc>
                <a:spcPct val="110000"/>
              </a:lnSpc>
              <a:defRPr b="0" i="0">
                <a:solidFill>
                  <a:schemeClr val="tx1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>
              <a:spcAft>
                <a:spcPts val="1500"/>
              </a:spcAft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60074F2-1090-0744-858A-D1BB34EE7CED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1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290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–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1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33250" y="952107"/>
            <a:ext cx="11129023" cy="4845378"/>
          </a:xfrm>
        </p:spPr>
        <p:txBody>
          <a:bodyPr rIns="0" anchor="ctr">
            <a:noAutofit/>
          </a:bodyPr>
          <a:lstStyle>
            <a:lvl1pPr algn="ctr">
              <a:lnSpc>
                <a:spcPct val="104000"/>
              </a:lnSpc>
              <a:defRPr sz="4800" spc="2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</a:t>
            </a:r>
            <a:r>
              <a:rPr lang="en-US" dirty="0"/>
              <a:t>to edit Master title style</a:t>
            </a:r>
            <a:endParaRPr lang="en-GB" dirty="0"/>
          </a:p>
        </p:txBody>
      </p:sp>
      <p:sp>
        <p:nvSpPr>
          <p:cNvPr id="12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918575" y="6342065"/>
            <a:ext cx="2743200" cy="173037"/>
          </a:xfrm>
        </p:spPr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528BDF42-62B5-874D-A7F5-A52B65B377A4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7361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– Content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1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48936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06E2DA8-8964-4745-ACD2-3F214ED7311A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54579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1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20"/>
            <a:ext cx="5715735" cy="391517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GB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1" y="2461260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9F35CCC7-CB4F-5542-883B-77CD96CEB14D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12036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range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1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20"/>
            <a:ext cx="5715735" cy="391517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1" y="2461260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6B0B0632-44AB-E64F-9964-F97E8E40AC00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78719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20"/>
            <a:ext cx="5715735" cy="391517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1" y="2461260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5FBE988-4F8A-A847-85FA-7FDCA1891FAC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1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367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/statement – Green templat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1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533250" y="525600"/>
            <a:ext cx="11129023" cy="55728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10000"/>
              </a:lnSpc>
              <a:spcAft>
                <a:spcPts val="2000"/>
              </a:spcAft>
              <a:defRPr sz="3600" b="0" i="0" spc="51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algn="ctr">
              <a:lnSpc>
                <a:spcPct val="110000"/>
              </a:lnSpc>
              <a:defRPr b="0" i="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>
              <a:spcAft>
                <a:spcPts val="1500"/>
              </a:spcAft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38A562FF-9E0C-6A44-94FA-5EFAAB105799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3498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Quote/statem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1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250" y="952107"/>
            <a:ext cx="11129023" cy="4845378"/>
          </a:xfrm>
        </p:spPr>
        <p:txBody>
          <a:bodyPr rIns="0" anchor="ctr">
            <a:noAutofit/>
          </a:bodyPr>
          <a:lstStyle>
            <a:lvl1pPr algn="ctr">
              <a:lnSpc>
                <a:spcPct val="104000"/>
              </a:lnSpc>
              <a:defRPr sz="4800" spc="2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</a:t>
            </a:r>
            <a:r>
              <a:rPr lang="en-US" dirty="0"/>
              <a:t>to edit Master title style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9AAABE4F-E323-754C-9DC3-2E4BB4EF58F9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83250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– Green template">
    <p:bg>
      <p:bgPr>
        <a:blipFill dpi="0" rotWithShape="0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1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65"/>
          <p:cNvSpPr txBox="1">
            <a:spLocks/>
          </p:cNvSpPr>
          <p:nvPr userDrawn="1"/>
        </p:nvSpPr>
        <p:spPr>
          <a:xfrm>
            <a:off x="61737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sz="1000" dirty="0"/>
              <a:t>Visit us at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sz="1000" dirty="0"/>
              <a:t>www.internetsociety.org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1000" dirty="0"/>
              <a:t>Follow us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1000" dirty="0"/>
              <a:t>@internetsociety</a:t>
            </a:r>
          </a:p>
        </p:txBody>
      </p:sp>
      <p:sp>
        <p:nvSpPr>
          <p:cNvPr id="5" name="Text Placeholder 7"/>
          <p:cNvSpPr txBox="1">
            <a:spLocks/>
          </p:cNvSpPr>
          <p:nvPr userDrawn="1"/>
        </p:nvSpPr>
        <p:spPr>
          <a:xfrm>
            <a:off x="8056564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sz="1000" dirty="0"/>
              <a:t>Galerie Jean-Malbuisson 15, </a:t>
            </a:r>
            <a:br>
              <a:rPr lang="en-GB" sz="1000" dirty="0"/>
            </a:br>
            <a:r>
              <a:rPr lang="en-GB" sz="1000" dirty="0"/>
              <a:t>CH-1204 Geneva, </a:t>
            </a:r>
            <a:br>
              <a:rPr lang="en-GB" sz="1000" dirty="0"/>
            </a:br>
            <a:r>
              <a:rPr lang="en-GB" sz="1000" dirty="0"/>
              <a:t>Switzerland.</a:t>
            </a:r>
            <a:br>
              <a:rPr lang="en-GB" sz="1000" dirty="0"/>
            </a:br>
            <a:r>
              <a:rPr lang="en-GB" sz="1000" dirty="0"/>
              <a:t>+41 22 807 1444</a:t>
            </a:r>
          </a:p>
          <a:p>
            <a:pPr fontAlgn="auto">
              <a:spcAft>
                <a:spcPts val="0"/>
              </a:spcAft>
              <a:defRPr/>
            </a:pPr>
            <a:endParaRPr lang="en-GB" sz="1000" dirty="0"/>
          </a:p>
          <a:p>
            <a:pPr fontAlgn="auto">
              <a:spcAft>
                <a:spcPts val="0"/>
              </a:spcAft>
              <a:defRPr/>
            </a:pPr>
            <a:endParaRPr lang="en-GB" sz="1000" dirty="0"/>
          </a:p>
        </p:txBody>
      </p:sp>
      <p:sp>
        <p:nvSpPr>
          <p:cNvPr id="6" name="Text Placeholder 8"/>
          <p:cNvSpPr txBox="1">
            <a:spLocks/>
          </p:cNvSpPr>
          <p:nvPr userDrawn="1"/>
        </p:nvSpPr>
        <p:spPr>
          <a:xfrm>
            <a:off x="99329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de-DE" sz="1000" dirty="0"/>
              <a:t>1775 Wiehle Avenue, </a:t>
            </a:r>
            <a:br>
              <a:rPr lang="de-DE" sz="1000" dirty="0"/>
            </a:br>
            <a:r>
              <a:rPr lang="de-DE" sz="1000" dirty="0"/>
              <a:t>Suite 201, Reston, VA </a:t>
            </a:r>
            <a:br>
              <a:rPr lang="de-DE" sz="1000" dirty="0"/>
            </a:br>
            <a:r>
              <a:rPr lang="de-DE" sz="1000" dirty="0"/>
              <a:t>20190-5108 USA. </a:t>
            </a:r>
            <a:br>
              <a:rPr lang="de-DE" sz="1000" dirty="0"/>
            </a:br>
            <a:r>
              <a:rPr lang="de-DE" sz="1000" dirty="0"/>
              <a:t>+1 703 439 2120</a:t>
            </a:r>
          </a:p>
          <a:p>
            <a:pPr fontAlgn="auto">
              <a:spcAft>
                <a:spcPts val="0"/>
              </a:spcAft>
              <a:defRPr/>
            </a:pPr>
            <a:endParaRPr lang="de-DE" sz="1000" dirty="0"/>
          </a:p>
          <a:p>
            <a:pPr fontAlgn="auto">
              <a:spcAft>
                <a:spcPts val="0"/>
              </a:spcAft>
              <a:defRPr/>
            </a:pPr>
            <a:endParaRPr lang="en-GB" sz="1000" dirty="0"/>
          </a:p>
        </p:txBody>
      </p:sp>
      <p:sp>
        <p:nvSpPr>
          <p:cNvPr id="7" name="Title 4"/>
          <p:cNvSpPr txBox="1">
            <a:spLocks/>
          </p:cNvSpPr>
          <p:nvPr userDrawn="1"/>
        </p:nvSpPr>
        <p:spPr>
          <a:xfrm>
            <a:off x="540000" y="2281239"/>
            <a:ext cx="9001125" cy="100642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sz="6000" dirty="0"/>
              <a:t>Thank you.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2" y="4351782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938626C2-145F-DB41-8654-1777F0E9F2FB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11453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et involved – Green template">
    <p:bg>
      <p:bgPr>
        <a:blipFill dpi="0" rotWithShape="0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1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65"/>
          <p:cNvSpPr txBox="1">
            <a:spLocks/>
          </p:cNvSpPr>
          <p:nvPr userDrawn="1"/>
        </p:nvSpPr>
        <p:spPr>
          <a:xfrm>
            <a:off x="61737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sz="1000" dirty="0"/>
              <a:t>Visit us at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sz="1000" dirty="0"/>
              <a:t>www.internetsociety.org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1000" dirty="0"/>
              <a:t>Follow us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1000" dirty="0"/>
              <a:t>@internetsociety</a:t>
            </a:r>
          </a:p>
        </p:txBody>
      </p:sp>
      <p:sp>
        <p:nvSpPr>
          <p:cNvPr id="5" name="Text Placeholder 7"/>
          <p:cNvSpPr txBox="1">
            <a:spLocks/>
          </p:cNvSpPr>
          <p:nvPr userDrawn="1"/>
        </p:nvSpPr>
        <p:spPr>
          <a:xfrm>
            <a:off x="8056564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sz="1000" dirty="0"/>
              <a:t>Galerie Jean-Malbuisson 15, </a:t>
            </a:r>
            <a:br>
              <a:rPr lang="en-GB" sz="1000" dirty="0"/>
            </a:br>
            <a:r>
              <a:rPr lang="en-GB" sz="1000" dirty="0"/>
              <a:t>CH-1204 Geneva, </a:t>
            </a:r>
            <a:br>
              <a:rPr lang="en-GB" sz="1000" dirty="0"/>
            </a:br>
            <a:r>
              <a:rPr lang="en-GB" sz="1000" dirty="0"/>
              <a:t>Switzerland.</a:t>
            </a:r>
            <a:br>
              <a:rPr lang="en-GB" sz="1000" dirty="0"/>
            </a:br>
            <a:r>
              <a:rPr lang="en-GB" sz="1000" dirty="0"/>
              <a:t>+41 22 807 1444</a:t>
            </a:r>
          </a:p>
          <a:p>
            <a:pPr fontAlgn="auto">
              <a:spcAft>
                <a:spcPts val="0"/>
              </a:spcAft>
              <a:defRPr/>
            </a:pPr>
            <a:endParaRPr lang="en-GB" sz="1000" dirty="0"/>
          </a:p>
          <a:p>
            <a:pPr fontAlgn="auto">
              <a:spcAft>
                <a:spcPts val="0"/>
              </a:spcAft>
              <a:defRPr/>
            </a:pPr>
            <a:endParaRPr lang="en-GB" sz="1000" dirty="0"/>
          </a:p>
        </p:txBody>
      </p:sp>
      <p:sp>
        <p:nvSpPr>
          <p:cNvPr id="6" name="Text Placeholder 8"/>
          <p:cNvSpPr txBox="1">
            <a:spLocks/>
          </p:cNvSpPr>
          <p:nvPr userDrawn="1"/>
        </p:nvSpPr>
        <p:spPr>
          <a:xfrm>
            <a:off x="99329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de-DE" sz="1000" dirty="0"/>
              <a:t>1775 Wiehle Avenue, </a:t>
            </a:r>
            <a:br>
              <a:rPr lang="de-DE" sz="1000" dirty="0"/>
            </a:br>
            <a:r>
              <a:rPr lang="de-DE" sz="1000" dirty="0"/>
              <a:t>Suite 201, Reston, VA </a:t>
            </a:r>
            <a:br>
              <a:rPr lang="de-DE" sz="1000" dirty="0"/>
            </a:br>
            <a:r>
              <a:rPr lang="de-DE" sz="1000" dirty="0"/>
              <a:t>20190-5108 USA. </a:t>
            </a:r>
            <a:br>
              <a:rPr lang="de-DE" sz="1000" dirty="0"/>
            </a:br>
            <a:r>
              <a:rPr lang="de-DE" sz="1000" dirty="0"/>
              <a:t>+1 703 439 2120</a:t>
            </a:r>
          </a:p>
          <a:p>
            <a:pPr fontAlgn="auto">
              <a:spcAft>
                <a:spcPts val="0"/>
              </a:spcAft>
              <a:defRPr/>
            </a:pPr>
            <a:endParaRPr lang="de-DE" sz="1000" dirty="0"/>
          </a:p>
          <a:p>
            <a:pPr fontAlgn="auto">
              <a:spcAft>
                <a:spcPts val="0"/>
              </a:spcAft>
              <a:defRPr/>
            </a:pPr>
            <a:endParaRPr lang="en-GB" sz="1000" dirty="0"/>
          </a:p>
        </p:txBody>
      </p:sp>
      <p:sp>
        <p:nvSpPr>
          <p:cNvPr id="7" name="Title 4"/>
          <p:cNvSpPr txBox="1">
            <a:spLocks/>
          </p:cNvSpPr>
          <p:nvPr userDrawn="1"/>
        </p:nvSpPr>
        <p:spPr>
          <a:xfrm>
            <a:off x="540000" y="2281239"/>
            <a:ext cx="9001125" cy="100642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sz="6000" dirty="0"/>
              <a:t>Get involved.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2" y="4351782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C54E8D6B-F017-D744-B01E-3BF4A1060F5E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61638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– Text only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48936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E6D84CED-884A-CE4A-BD8A-D28B96D1098D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1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21"/>
          </p:nvPr>
        </p:nvSpPr>
        <p:spPr>
          <a:xfrm>
            <a:off x="540978" y="1408700"/>
            <a:ext cx="11121775" cy="3220368"/>
          </a:xfrm>
          <a:prstGeom prst="rect">
            <a:avLst/>
          </a:prstGeom>
        </p:spPr>
        <p:txBody>
          <a:bodyPr/>
          <a:lstStyle>
            <a:lvl1pPr marL="0" marR="0" indent="0" algn="l" defTabSz="914377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b="0" i="0">
                <a:latin typeface="Hind Medium" charset="0"/>
                <a:ea typeface="Hind Medium" charset="0"/>
                <a:cs typeface="Hind Medium" charset="0"/>
              </a:defRPr>
            </a:lvl1pPr>
            <a:lvl2pPr marL="0" marR="0" indent="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sz="1800"/>
            </a:lvl2pPr>
            <a:lvl3pPr marL="269993" marR="0" indent="-269993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.AppleSystemUIFont" charset="0"/>
              <a:buChar char="—"/>
              <a:tabLst/>
              <a:defRPr sz="1800"/>
            </a:lvl3pPr>
            <a:lvl4pPr marL="556637" marR="0" indent="-233919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sz="1800"/>
            </a:lvl4pPr>
            <a:lvl5pPr marL="772631" marR="0" indent="-19792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sz="1800"/>
            </a:lvl5pPr>
          </a:lstStyle>
          <a:p>
            <a:pPr marL="0" marR="0" lvl="0" indent="0" algn="l" defTabSz="914377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Hind Light"/>
                <a:ea typeface="Hind Medium" charset="0"/>
                <a:cs typeface="Hind Medium" charset="0"/>
              </a:rPr>
              <a:t>Click to edit Master text styles</a:t>
            </a:r>
          </a:p>
          <a:p>
            <a:pPr marL="0" marR="0" lvl="1" indent="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Second level</a:t>
            </a:r>
          </a:p>
          <a:p>
            <a:pPr marL="269993" marR="0" lvl="2" indent="-269993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.AppleSystemUIFont" charset="0"/>
              <a:buChar char="—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Third level</a:t>
            </a:r>
          </a:p>
          <a:p>
            <a:pPr marL="556637" marR="0" lvl="3" indent="-233919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Fourth level</a:t>
            </a:r>
          </a:p>
          <a:p>
            <a:pPr marL="772631" marR="0" lvl="4" indent="-19792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Fifth level</a:t>
            </a:r>
            <a:endParaRPr kumimoji="0" lang="en-GB" sz="1800" b="0" i="0" u="none" strike="noStrike" kern="1200" cap="none" spc="20" normalizeH="0" baseline="0" noProof="0" dirty="0">
              <a:ln>
                <a:noFill/>
              </a:ln>
              <a:solidFill>
                <a:srgbClr val="0C1C2C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44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1339" y="566739"/>
            <a:ext cx="11109600" cy="4893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GB" noProof="1"/>
              <a:t>Click to edit Master title style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8918575" y="6342065"/>
            <a:ext cx="2743200" cy="17303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66C934B7-3B58-BB48-B505-F2B1E8AB1EFB}" type="slidenum">
              <a:rPr lang="en-GB" altLang="en-US" noProof="1" dirty="0" smtClean="0"/>
              <a:pPr/>
              <a:t>‹#›</a:t>
            </a:fld>
            <a:endParaRPr lang="en-GB" altLang="en-US" noProof="1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539751" y="1408700"/>
            <a:ext cx="11109600" cy="35988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0" marR="0" lvl="0" indent="0" algn="l" defTabSz="914377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Hind Light"/>
                <a:ea typeface="Hind Medium" charset="0"/>
                <a:cs typeface="Hind Medium" charset="0"/>
              </a:rPr>
              <a:t>Click to edit Master text styles</a:t>
            </a:r>
          </a:p>
          <a:p>
            <a:pPr marL="0" marR="0" lvl="1" indent="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Second level</a:t>
            </a:r>
          </a:p>
          <a:p>
            <a:pPr marL="269993" marR="0" lvl="2" indent="-269993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.AppleSystemUIFont" charset="0"/>
              <a:buChar char="—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Third level</a:t>
            </a:r>
          </a:p>
          <a:p>
            <a:pPr marL="556637" marR="0" lvl="3" indent="-233919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Fourth level</a:t>
            </a:r>
          </a:p>
          <a:p>
            <a:pPr marL="772631" marR="0" lvl="4" indent="-197920" algn="l" defTabSz="914377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Fifth level</a:t>
            </a:r>
            <a:endParaRPr kumimoji="0" lang="en-GB" sz="1800" b="0" i="0" u="none" strike="noStrike" kern="1200" cap="none" spc="20" normalizeH="0" baseline="0" noProof="0" dirty="0">
              <a:ln>
                <a:noFill/>
              </a:ln>
              <a:solidFill>
                <a:srgbClr val="0C1C2C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18" r:id="rId9"/>
    <p:sldLayoutId id="2147483719" r:id="rId10"/>
    <p:sldLayoutId id="2147483745" r:id="rId11"/>
    <p:sldLayoutId id="2147483720" r:id="rId12"/>
    <p:sldLayoutId id="2147483746" r:id="rId13"/>
    <p:sldLayoutId id="2147483721" r:id="rId14"/>
    <p:sldLayoutId id="2147483748" r:id="rId15"/>
    <p:sldLayoutId id="2147483750" r:id="rId16"/>
    <p:sldLayoutId id="2147483749" r:id="rId1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  <p:txStyles>
    <p:titleStyle>
      <a:lvl1pPr algn="l" rtl="0" fontAlgn="base">
        <a:lnSpc>
          <a:spcPct val="106000"/>
        </a:lnSpc>
        <a:spcBef>
          <a:spcPct val="0"/>
        </a:spcBef>
        <a:spcAft>
          <a:spcPct val="0"/>
        </a:spcAft>
        <a:defRPr sz="3000" kern="1200" spc="20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2pPr>
      <a:lvl3pPr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3pPr>
      <a:lvl4pPr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4pPr>
      <a:lvl5pPr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5pPr>
      <a:lvl6pPr marL="457189"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6pPr>
      <a:lvl7pPr marL="914377"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7pPr>
      <a:lvl8pPr marL="1371566"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8pPr>
      <a:lvl9pPr marL="1828754"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9pPr>
    </p:titleStyle>
    <p:bodyStyle>
      <a:lvl1pPr marL="0" marR="0" indent="0" algn="l" defTabSz="914377" rtl="0" eaLnBrk="1" fontAlgn="base" latinLnBrk="0" hangingPunct="1">
        <a:lnSpc>
          <a:spcPct val="106000"/>
        </a:lnSpc>
        <a:spcBef>
          <a:spcPct val="0"/>
        </a:spcBef>
        <a:spcAft>
          <a:spcPts val="1200"/>
        </a:spcAft>
        <a:buClrTx/>
        <a:buSzTx/>
        <a:buFont typeface="Arial" charset="0"/>
        <a:buNone/>
        <a:tabLst/>
        <a:defRPr sz="2000" kern="1200" spc="20">
          <a:solidFill>
            <a:schemeClr val="tx1"/>
          </a:solidFill>
          <a:latin typeface="Hind Medium" charset="0"/>
          <a:ea typeface="Hind Medium" charset="0"/>
          <a:cs typeface="Hind Medium" charset="0"/>
        </a:defRPr>
      </a:lvl1pPr>
      <a:lvl2pPr marL="0" marR="0" indent="0" algn="l" defTabSz="914377" rtl="0" eaLnBrk="1" fontAlgn="base" latinLnBrk="0" hangingPunct="1">
        <a:lnSpc>
          <a:spcPct val="113000"/>
        </a:lnSpc>
        <a:spcBef>
          <a:spcPct val="0"/>
        </a:spcBef>
        <a:spcAft>
          <a:spcPct val="0"/>
        </a:spcAft>
        <a:buClrTx/>
        <a:buSzTx/>
        <a:buFont typeface=".AppleSystemUIFont" charset="0"/>
        <a:buNone/>
        <a:tabLst/>
        <a:defRPr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269993" marR="0" indent="-269993" algn="l" defTabSz="914377" rtl="0" eaLnBrk="1" fontAlgn="base" latinLnBrk="0" hangingPunct="1">
        <a:lnSpc>
          <a:spcPct val="113000"/>
        </a:lnSpc>
        <a:spcBef>
          <a:spcPct val="0"/>
        </a:spcBef>
        <a:spcAft>
          <a:spcPts val="0"/>
        </a:spcAft>
        <a:buClrTx/>
        <a:buSzPct val="72000"/>
        <a:buFont typeface=".AppleSystemUIFont" charset="0"/>
        <a:buChar char="—"/>
        <a:tabLst/>
        <a:defRPr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556637" marR="0" indent="-233919" algn="l" defTabSz="914377" rtl="0" eaLnBrk="1" fontAlgn="base" latinLnBrk="0" hangingPunct="1">
        <a:lnSpc>
          <a:spcPct val="113000"/>
        </a:lnSpc>
        <a:spcBef>
          <a:spcPct val="0"/>
        </a:spcBef>
        <a:spcAft>
          <a:spcPct val="0"/>
        </a:spcAft>
        <a:buClrTx/>
        <a:buSzPct val="90000"/>
        <a:buFont typeface=".AppleSystemUIFont" charset="0"/>
        <a:buChar char="–"/>
        <a:tabLst/>
        <a:defRPr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772631" marR="0" indent="-197920" algn="l" defTabSz="914377" rtl="0" eaLnBrk="1" fontAlgn="base" latinLnBrk="0" hangingPunct="1">
        <a:lnSpc>
          <a:spcPct val="113000"/>
        </a:lnSpc>
        <a:spcBef>
          <a:spcPct val="0"/>
        </a:spcBef>
        <a:spcAft>
          <a:spcPts val="1500"/>
        </a:spcAft>
        <a:buClrTx/>
        <a:buSzPct val="75000"/>
        <a:buFont typeface="Arial" charset="0"/>
        <a:buChar char="•"/>
        <a:tabLst/>
        <a:defRPr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Relationship Id="rId11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1</a:t>
            </a:fld>
            <a:endParaRPr lang="uk-UA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829" y="-44450"/>
            <a:ext cx="5429696" cy="6844019"/>
          </a:xfrm>
          <a:ln w="19050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0290175" y="6243916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#Indigenet2017</a:t>
            </a:r>
          </a:p>
        </p:txBody>
      </p:sp>
    </p:spTree>
    <p:extLst>
      <p:ext uri="{BB962C8B-B14F-4D97-AF65-F5344CB8AC3E}">
        <p14:creationId xmlns:p14="http://schemas.microsoft.com/office/powerpoint/2010/main" val="209118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2B9AA71-D2B5-446A-B9A2-9A38DD8AC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5676" y="3041201"/>
            <a:ext cx="11121296" cy="775597"/>
          </a:xfrm>
        </p:spPr>
        <p:txBody>
          <a:bodyPr/>
          <a:lstStyle/>
          <a:p>
            <a:r>
              <a:rPr lang="en-US" sz="4800" b="1" smtClean="0"/>
              <a:t>Lunch!</a:t>
            </a:r>
            <a:endParaRPr lang="en-US" sz="4800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F6C4EFB9-D030-48DE-A31B-FC88F37C83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6E2DA8-8964-4745-ACD2-3F214ED7311A}" type="slidenum">
              <a:rPr lang="uk-UA" altLang="en-US" smtClean="0"/>
              <a:pPr/>
              <a:t>10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63005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hape 440"/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1558580"/>
          </a:xfrm>
        </p:spPr>
        <p:txBody>
          <a:bodyPr/>
          <a:lstStyle/>
          <a:p>
            <a:r>
              <a:rPr lang="en-US" altLang="en-US" sz="4800" b="1" dirty="0"/>
              <a:t>Flash Presentation:</a:t>
            </a:r>
            <a:br>
              <a:rPr lang="en-US" altLang="en-US" sz="4800" b="1" dirty="0"/>
            </a:br>
            <a:r>
              <a:rPr lang="en-US" altLang="en-US" sz="4800" b="1" dirty="0" smtClean="0"/>
              <a:t>IP Addressing</a:t>
            </a:r>
            <a:endParaRPr lang="en-US" altLang="en-US" sz="4800" dirty="0"/>
          </a:p>
        </p:txBody>
      </p:sp>
      <p:sp>
        <p:nvSpPr>
          <p:cNvPr id="9" name="Shape 478"/>
          <p:cNvSpPr>
            <a:spLocks noGrp="1"/>
          </p:cNvSpPr>
          <p:nvPr>
            <p:ph idx="21"/>
          </p:nvPr>
        </p:nvSpPr>
        <p:spPr>
          <a:xfrm>
            <a:off x="540977" y="2895600"/>
            <a:ext cx="11120799" cy="3686445"/>
          </a:xfrm>
        </p:spPr>
        <p:txBody>
          <a:bodyPr/>
          <a:lstStyle/>
          <a:p>
            <a:r>
              <a:rPr lang="en-US" sz="2800" b="1" dirty="0" smtClean="0">
                <a:latin typeface="+mn-lt"/>
              </a:rPr>
              <a:t>Richard </a:t>
            </a:r>
            <a:r>
              <a:rPr lang="en-US" sz="2800" b="1" dirty="0" err="1">
                <a:latin typeface="+mn-lt"/>
              </a:rPr>
              <a:t>Jimmerson</a:t>
            </a:r>
            <a:r>
              <a:rPr lang="en-US" sz="2800" dirty="0">
                <a:latin typeface="+mn-lt"/>
              </a:rPr>
              <a:t>, </a:t>
            </a:r>
            <a:r>
              <a:rPr lang="en-US" sz="2800" i="1" dirty="0" smtClean="0">
                <a:latin typeface="+mn-lt"/>
              </a:rPr>
              <a:t>ARIN</a:t>
            </a:r>
            <a:endParaRPr lang="en-US" sz="2800" i="1" dirty="0">
              <a:latin typeface="+mn-lt"/>
            </a:endParaRPr>
          </a:p>
        </p:txBody>
      </p:sp>
      <p:sp>
        <p:nvSpPr>
          <p:cNvPr id="10" name="Slide Number Placeholder 2"/>
          <p:cNvSpPr txBox="1">
            <a:spLocks/>
          </p:cNvSpPr>
          <p:nvPr/>
        </p:nvSpPr>
        <p:spPr>
          <a:xfrm>
            <a:off x="8918575" y="6342064"/>
            <a:ext cx="2743200" cy="1730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9pPr>
          </a:lstStyle>
          <a:p>
            <a:pPr algn="r"/>
            <a:r>
              <a:rPr lang="en-US" altLang="en-US" sz="1000" dirty="0">
                <a:solidFill>
                  <a:schemeClr val="bg1"/>
                </a:solidFill>
                <a:latin typeface="+mn-lt"/>
              </a:rPr>
              <a:t>8</a:t>
            </a:r>
            <a:endParaRPr lang="uk-UA" altLang="en-US" sz="1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98772" y="243104"/>
            <a:ext cx="4180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+mn-lt"/>
              </a:rPr>
              <a:t>© 2016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Nyani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Quarmyne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/ Internet Society CC BY-NC-SA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90175" y="6243916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#Indigenet2017</a:t>
            </a:r>
          </a:p>
        </p:txBody>
      </p:sp>
    </p:spTree>
    <p:extLst>
      <p:ext uri="{BB962C8B-B14F-4D97-AF65-F5344CB8AC3E}">
        <p14:creationId xmlns:p14="http://schemas.microsoft.com/office/powerpoint/2010/main" val="188713825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hape 440"/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altLang="en-US" sz="4800" b="1" dirty="0"/>
              <a:t>Community Networks Business Models</a:t>
            </a:r>
            <a:endParaRPr lang="en-US" altLang="en-US" sz="4800" dirty="0"/>
          </a:p>
        </p:txBody>
      </p:sp>
      <p:sp>
        <p:nvSpPr>
          <p:cNvPr id="9" name="Shape 478"/>
          <p:cNvSpPr>
            <a:spLocks noGrp="1"/>
          </p:cNvSpPr>
          <p:nvPr>
            <p:ph idx="21"/>
          </p:nvPr>
        </p:nvSpPr>
        <p:spPr>
          <a:xfrm>
            <a:off x="540976" y="1857652"/>
            <a:ext cx="11120799" cy="4288117"/>
          </a:xfrm>
        </p:spPr>
        <p:txBody>
          <a:bodyPr/>
          <a:lstStyle/>
          <a:p>
            <a:r>
              <a:rPr lang="en-US" sz="2800" b="1" dirty="0" smtClean="0">
                <a:latin typeface="+mn-lt"/>
              </a:rPr>
              <a:t>Rob McMahon (Moderator)</a:t>
            </a:r>
            <a:r>
              <a:rPr lang="en-US" sz="2800" dirty="0" smtClean="0">
                <a:latin typeface="+mn-lt"/>
              </a:rPr>
              <a:t>, </a:t>
            </a:r>
            <a:r>
              <a:rPr lang="en-US" sz="2800" i="1" dirty="0">
                <a:latin typeface="+mn-lt"/>
              </a:rPr>
              <a:t>University of Alberta</a:t>
            </a:r>
          </a:p>
          <a:p>
            <a:r>
              <a:rPr lang="en-US" sz="2800" b="1" dirty="0">
                <a:latin typeface="+mn-lt"/>
              </a:rPr>
              <a:t>Matthew </a:t>
            </a:r>
            <a:r>
              <a:rPr lang="en-US" sz="2800" b="1" dirty="0" err="1">
                <a:latin typeface="+mn-lt"/>
              </a:rPr>
              <a:t>Rantanen</a:t>
            </a:r>
            <a:r>
              <a:rPr lang="en-US" sz="2800" dirty="0">
                <a:latin typeface="+mn-lt"/>
              </a:rPr>
              <a:t>, </a:t>
            </a:r>
            <a:r>
              <a:rPr lang="en-US" sz="2800" i="1" dirty="0">
                <a:latin typeface="+mn-lt"/>
              </a:rPr>
              <a:t>Southern California Tribal Chairmen's Association </a:t>
            </a:r>
          </a:p>
          <a:p>
            <a:r>
              <a:rPr lang="en-US" sz="2800" b="1" dirty="0">
                <a:latin typeface="+mn-lt"/>
              </a:rPr>
              <a:t>Nico Pace</a:t>
            </a:r>
            <a:r>
              <a:rPr lang="en-US" sz="2800" dirty="0">
                <a:latin typeface="+mn-lt"/>
              </a:rPr>
              <a:t>, </a:t>
            </a:r>
            <a:r>
              <a:rPr lang="en-US" sz="2800" i="1" dirty="0">
                <a:latin typeface="+mn-lt"/>
              </a:rPr>
              <a:t>Alter </a:t>
            </a:r>
            <a:r>
              <a:rPr lang="en-US" sz="2800" i="1" dirty="0" smtClean="0">
                <a:latin typeface="+mn-lt"/>
              </a:rPr>
              <a:t>Mundi</a:t>
            </a:r>
          </a:p>
          <a:p>
            <a:r>
              <a:rPr lang="en-US" sz="2800" b="1" dirty="0" smtClean="0">
                <a:latin typeface="+mn-lt"/>
              </a:rPr>
              <a:t>Lope Trujillo</a:t>
            </a:r>
            <a:r>
              <a:rPr lang="en-US" sz="2800" dirty="0" smtClean="0">
                <a:latin typeface="+mn-lt"/>
              </a:rPr>
              <a:t>, </a:t>
            </a:r>
            <a:r>
              <a:rPr lang="en-US" sz="2800" i="1" dirty="0" smtClean="0">
                <a:latin typeface="+mn-lt"/>
              </a:rPr>
              <a:t>La Loma Projects</a:t>
            </a:r>
            <a:endParaRPr lang="en-US" sz="2800" i="1" dirty="0">
              <a:latin typeface="+mn-lt"/>
            </a:endParaRPr>
          </a:p>
          <a:p>
            <a:r>
              <a:rPr lang="en-US" sz="2800" b="1" dirty="0" smtClean="0">
                <a:latin typeface="+mn-lt"/>
              </a:rPr>
              <a:t>Claudia </a:t>
            </a:r>
            <a:r>
              <a:rPr lang="en-US" sz="2800" b="1" dirty="0" err="1">
                <a:latin typeface="+mn-lt"/>
              </a:rPr>
              <a:t>Lezama</a:t>
            </a:r>
            <a:r>
              <a:rPr lang="en-US" sz="2800" dirty="0">
                <a:latin typeface="+mn-lt"/>
              </a:rPr>
              <a:t>, </a:t>
            </a:r>
            <a:r>
              <a:rPr lang="en-US" sz="2800" i="1" dirty="0" smtClean="0">
                <a:latin typeface="+mn-lt"/>
              </a:rPr>
              <a:t>La Loma Projects</a:t>
            </a:r>
            <a:endParaRPr lang="en-US" sz="2800" i="1" dirty="0">
              <a:latin typeface="+mn-lt"/>
            </a:endParaRPr>
          </a:p>
          <a:p>
            <a:r>
              <a:rPr lang="en-US" sz="2800" b="1" dirty="0">
                <a:latin typeface="+mn-lt"/>
              </a:rPr>
              <a:t>Luis Reyes</a:t>
            </a:r>
            <a:r>
              <a:rPr lang="en-US" sz="2800" dirty="0">
                <a:latin typeface="+mn-lt"/>
              </a:rPr>
              <a:t>, </a:t>
            </a:r>
            <a:r>
              <a:rPr lang="en-US" sz="2800" i="1" dirty="0">
                <a:latin typeface="+mn-lt"/>
              </a:rPr>
              <a:t>Kit Carson Electric </a:t>
            </a:r>
            <a:r>
              <a:rPr lang="en-US" sz="2800" i="1" dirty="0" smtClean="0">
                <a:latin typeface="+mn-lt"/>
              </a:rPr>
              <a:t>Coop</a:t>
            </a:r>
            <a:endParaRPr lang="en-US" sz="2800" i="1" dirty="0">
              <a:latin typeface="+mn-lt"/>
            </a:endParaRPr>
          </a:p>
          <a:p>
            <a:r>
              <a:rPr lang="en-US" sz="2800" b="1" dirty="0" smtClean="0">
                <a:latin typeface="+mn-lt"/>
              </a:rPr>
              <a:t>Margaret Campos</a:t>
            </a:r>
            <a:r>
              <a:rPr lang="en-US" sz="2800" dirty="0" smtClean="0">
                <a:latin typeface="+mn-lt"/>
              </a:rPr>
              <a:t>, </a:t>
            </a:r>
            <a:r>
              <a:rPr lang="en-US" sz="2800" i="1" dirty="0">
                <a:latin typeface="+mn-lt"/>
              </a:rPr>
              <a:t>REDI </a:t>
            </a:r>
            <a:r>
              <a:rPr lang="en-US" sz="2800" i="1" dirty="0" smtClean="0">
                <a:latin typeface="+mn-lt"/>
              </a:rPr>
              <a:t>Net</a:t>
            </a:r>
            <a:endParaRPr lang="en-US" altLang="en-US" sz="2800" i="1" dirty="0">
              <a:latin typeface="+mn-lt"/>
              <a:cs typeface="Helvetica" charset="0"/>
              <a:sym typeface="Arial" charset="0"/>
            </a:endParaRPr>
          </a:p>
        </p:txBody>
      </p:sp>
      <p:sp>
        <p:nvSpPr>
          <p:cNvPr id="10" name="Slide Number Placeholder 2"/>
          <p:cNvSpPr txBox="1">
            <a:spLocks/>
          </p:cNvSpPr>
          <p:nvPr/>
        </p:nvSpPr>
        <p:spPr>
          <a:xfrm>
            <a:off x="8918575" y="6342064"/>
            <a:ext cx="2743200" cy="1730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9pPr>
          </a:lstStyle>
          <a:p>
            <a:pPr algn="r"/>
            <a:r>
              <a:rPr lang="en-US" altLang="en-US" sz="1000" dirty="0">
                <a:solidFill>
                  <a:schemeClr val="bg1"/>
                </a:solidFill>
                <a:latin typeface="+mn-lt"/>
              </a:rPr>
              <a:t>8</a:t>
            </a:r>
            <a:endParaRPr lang="uk-UA" altLang="en-US" sz="1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98772" y="243104"/>
            <a:ext cx="4180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+mn-lt"/>
              </a:rPr>
              <a:t>© 2016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Nyani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Quarmyne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/ Internet Society CC BY-NC-SA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90175" y="6243916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#Indigenet2017</a:t>
            </a:r>
          </a:p>
        </p:txBody>
      </p:sp>
    </p:spTree>
    <p:extLst>
      <p:ext uri="{BB962C8B-B14F-4D97-AF65-F5344CB8AC3E}">
        <p14:creationId xmlns:p14="http://schemas.microsoft.com/office/powerpoint/2010/main" val="204775421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hape 440"/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altLang="en-US" sz="4800" b="1" dirty="0"/>
              <a:t>Advocating for Community Networks</a:t>
            </a:r>
            <a:endParaRPr lang="en-US" altLang="en-US" sz="4800" dirty="0"/>
          </a:p>
        </p:txBody>
      </p:sp>
      <p:sp>
        <p:nvSpPr>
          <p:cNvPr id="9" name="Shape 478"/>
          <p:cNvSpPr>
            <a:spLocks noGrp="1"/>
          </p:cNvSpPr>
          <p:nvPr>
            <p:ph idx="21"/>
          </p:nvPr>
        </p:nvSpPr>
        <p:spPr>
          <a:xfrm>
            <a:off x="540977" y="1648682"/>
            <a:ext cx="11120799" cy="4933363"/>
          </a:xfrm>
        </p:spPr>
        <p:txBody>
          <a:bodyPr/>
          <a:lstStyle/>
          <a:p>
            <a:r>
              <a:rPr lang="en-US" sz="2800" b="1" dirty="0" smtClean="0">
                <a:latin typeface="+mn-lt"/>
              </a:rPr>
              <a:t>Christian O’Flaherty (Moderator)</a:t>
            </a:r>
            <a:r>
              <a:rPr lang="en-US" sz="2800" dirty="0" smtClean="0">
                <a:latin typeface="+mn-lt"/>
              </a:rPr>
              <a:t>, </a:t>
            </a:r>
            <a:r>
              <a:rPr lang="en-US" sz="2800" i="1" dirty="0" smtClean="0">
                <a:latin typeface="+mn-lt"/>
              </a:rPr>
              <a:t>Internet Society</a:t>
            </a:r>
            <a:endParaRPr lang="en-US" sz="2800" i="1" dirty="0">
              <a:latin typeface="+mn-lt"/>
            </a:endParaRPr>
          </a:p>
          <a:p>
            <a:r>
              <a:rPr lang="en-US" sz="2800" b="1" dirty="0">
                <a:latin typeface="+mn-lt"/>
              </a:rPr>
              <a:t>Madeline Redfern</a:t>
            </a:r>
            <a:r>
              <a:rPr lang="en-US" sz="2800" dirty="0">
                <a:latin typeface="+mn-lt"/>
              </a:rPr>
              <a:t>, </a:t>
            </a:r>
            <a:r>
              <a:rPr lang="en-US" sz="2800" i="1" dirty="0">
                <a:latin typeface="+mn-lt"/>
              </a:rPr>
              <a:t>City of Iqaluit </a:t>
            </a:r>
          </a:p>
          <a:p>
            <a:r>
              <a:rPr lang="en-US" sz="2800" b="1" dirty="0">
                <a:latin typeface="+mn-lt"/>
              </a:rPr>
              <a:t>Elizabeth Belding</a:t>
            </a:r>
            <a:r>
              <a:rPr lang="en-US" sz="2800" dirty="0">
                <a:latin typeface="+mn-lt"/>
              </a:rPr>
              <a:t>, </a:t>
            </a:r>
            <a:r>
              <a:rPr lang="en-US" sz="2800" i="1" dirty="0">
                <a:latin typeface="+mn-lt"/>
              </a:rPr>
              <a:t>UC Santa Barbara </a:t>
            </a:r>
          </a:p>
          <a:p>
            <a:r>
              <a:rPr lang="en-US" sz="2800" b="1" dirty="0" smtClean="0">
                <a:latin typeface="+mn-lt"/>
              </a:rPr>
              <a:t>Maria </a:t>
            </a:r>
            <a:r>
              <a:rPr lang="en-US" sz="2800" b="1" dirty="0">
                <a:latin typeface="+mn-lt"/>
              </a:rPr>
              <a:t>A</a:t>
            </a:r>
            <a:r>
              <a:rPr lang="en-US" sz="2800" b="1" dirty="0" smtClean="0">
                <a:latin typeface="+mn-lt"/>
              </a:rPr>
              <a:t>lvarez</a:t>
            </a:r>
            <a:r>
              <a:rPr lang="en-US" sz="2800" dirty="0" smtClean="0">
                <a:latin typeface="+mn-lt"/>
              </a:rPr>
              <a:t>, </a:t>
            </a:r>
            <a:r>
              <a:rPr lang="en-US" sz="2800" i="1" dirty="0" err="1">
                <a:latin typeface="+mn-lt"/>
              </a:rPr>
              <a:t>Redes</a:t>
            </a:r>
            <a:r>
              <a:rPr lang="en-US" sz="2800" i="1" dirty="0">
                <a:latin typeface="+mn-lt"/>
              </a:rPr>
              <a:t> </a:t>
            </a:r>
            <a:r>
              <a:rPr lang="en-US" sz="2800" i="1" dirty="0" smtClean="0">
                <a:latin typeface="+mn-lt"/>
              </a:rPr>
              <a:t>A.C.</a:t>
            </a:r>
            <a:endParaRPr lang="en-US" sz="2800" i="1" dirty="0">
              <a:latin typeface="+mn-lt"/>
            </a:endParaRPr>
          </a:p>
          <a:p>
            <a:r>
              <a:rPr lang="en-US" sz="2800" b="1" dirty="0" smtClean="0">
                <a:latin typeface="+mn-lt"/>
              </a:rPr>
              <a:t>Kimball </a:t>
            </a:r>
            <a:r>
              <a:rPr lang="en-US" sz="2800" b="1" dirty="0" err="1">
                <a:latin typeface="+mn-lt"/>
              </a:rPr>
              <a:t>Sekaquaptewa</a:t>
            </a:r>
            <a:r>
              <a:rPr lang="en-US" sz="2800" dirty="0">
                <a:latin typeface="+mn-lt"/>
              </a:rPr>
              <a:t>, </a:t>
            </a:r>
            <a:r>
              <a:rPr lang="en-US" sz="2800" i="1" dirty="0" smtClean="0">
                <a:latin typeface="+mn-lt"/>
              </a:rPr>
              <a:t>AMERIND Critical Infrastructure</a:t>
            </a:r>
            <a:endParaRPr lang="en-US" altLang="en-US" sz="2800" i="1" dirty="0">
              <a:latin typeface="+mn-lt"/>
              <a:cs typeface="Helvetica" charset="0"/>
              <a:sym typeface="Arial" charset="0"/>
            </a:endParaRPr>
          </a:p>
        </p:txBody>
      </p:sp>
      <p:sp>
        <p:nvSpPr>
          <p:cNvPr id="10" name="Slide Number Placeholder 2"/>
          <p:cNvSpPr txBox="1">
            <a:spLocks/>
          </p:cNvSpPr>
          <p:nvPr/>
        </p:nvSpPr>
        <p:spPr>
          <a:xfrm>
            <a:off x="8918575" y="6342064"/>
            <a:ext cx="2743200" cy="1730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9pPr>
          </a:lstStyle>
          <a:p>
            <a:pPr algn="r"/>
            <a:r>
              <a:rPr lang="en-US" altLang="en-US" sz="1000" dirty="0">
                <a:solidFill>
                  <a:schemeClr val="bg1"/>
                </a:solidFill>
                <a:latin typeface="+mn-lt"/>
              </a:rPr>
              <a:t>8</a:t>
            </a:r>
            <a:endParaRPr lang="uk-UA" altLang="en-US" sz="1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98772" y="243104"/>
            <a:ext cx="4180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+mn-lt"/>
              </a:rPr>
              <a:t>© 2016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Nyani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Quarmyne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/ Internet Society CC BY-NC-SA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90175" y="6243916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#Indigenet2017</a:t>
            </a:r>
          </a:p>
        </p:txBody>
      </p:sp>
    </p:spTree>
    <p:extLst>
      <p:ext uri="{BB962C8B-B14F-4D97-AF65-F5344CB8AC3E}">
        <p14:creationId xmlns:p14="http://schemas.microsoft.com/office/powerpoint/2010/main" val="14037262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hape 440"/>
          <p:cNvSpPr>
            <a:spLocks noGrp="1"/>
          </p:cNvSpPr>
          <p:nvPr>
            <p:ph type="title"/>
          </p:nvPr>
        </p:nvSpPr>
        <p:spPr>
          <a:xfrm>
            <a:off x="3715976" y="3041201"/>
            <a:ext cx="11121296" cy="775597"/>
          </a:xfrm>
        </p:spPr>
        <p:txBody>
          <a:bodyPr/>
          <a:lstStyle/>
          <a:p>
            <a:r>
              <a:rPr lang="en-US" altLang="en-US" sz="4800" b="1" dirty="0"/>
              <a:t>Networking Break</a:t>
            </a:r>
            <a:endParaRPr lang="en-US" altLang="en-US" sz="4800" dirty="0"/>
          </a:p>
        </p:txBody>
      </p:sp>
      <p:sp>
        <p:nvSpPr>
          <p:cNvPr id="10" name="Slide Number Placeholder 2"/>
          <p:cNvSpPr txBox="1">
            <a:spLocks/>
          </p:cNvSpPr>
          <p:nvPr/>
        </p:nvSpPr>
        <p:spPr>
          <a:xfrm>
            <a:off x="8918575" y="6342064"/>
            <a:ext cx="2743200" cy="1730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9pPr>
          </a:lstStyle>
          <a:p>
            <a:pPr algn="r"/>
            <a:r>
              <a:rPr lang="en-US" altLang="en-US" sz="1000" dirty="0">
                <a:solidFill>
                  <a:schemeClr val="bg1"/>
                </a:solidFill>
                <a:latin typeface="+mn-lt"/>
              </a:rPr>
              <a:t>8</a:t>
            </a:r>
            <a:endParaRPr lang="uk-UA" altLang="en-US" sz="1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98772" y="243104"/>
            <a:ext cx="4180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+mn-lt"/>
              </a:rPr>
              <a:t>© 2016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Nyani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Quarmyne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/ Internet Society CC BY-NC-SA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90175" y="6243916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#Indigenet2017</a:t>
            </a:r>
          </a:p>
        </p:txBody>
      </p:sp>
    </p:spTree>
    <p:extLst>
      <p:ext uri="{BB962C8B-B14F-4D97-AF65-F5344CB8AC3E}">
        <p14:creationId xmlns:p14="http://schemas.microsoft.com/office/powerpoint/2010/main" val="144963688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hape 440"/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altLang="en-US" sz="4800" b="1" dirty="0"/>
              <a:t>Personal Story</a:t>
            </a:r>
          </a:p>
        </p:txBody>
      </p:sp>
      <p:sp>
        <p:nvSpPr>
          <p:cNvPr id="10" name="Slide Number Placeholder 2"/>
          <p:cNvSpPr txBox="1">
            <a:spLocks/>
          </p:cNvSpPr>
          <p:nvPr/>
        </p:nvSpPr>
        <p:spPr>
          <a:xfrm>
            <a:off x="8918575" y="6342064"/>
            <a:ext cx="2743200" cy="1730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9pPr>
          </a:lstStyle>
          <a:p>
            <a:pPr algn="r"/>
            <a:r>
              <a:rPr lang="en-US" altLang="en-US" sz="1000" dirty="0">
                <a:solidFill>
                  <a:schemeClr val="bg1"/>
                </a:solidFill>
                <a:latin typeface="+mn-lt"/>
              </a:rPr>
              <a:t>8</a:t>
            </a:r>
            <a:endParaRPr lang="uk-UA" altLang="en-US" sz="1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98772" y="243104"/>
            <a:ext cx="4180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+mn-lt"/>
              </a:rPr>
              <a:t>© 2016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Nyani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Quarmyne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/ Internet Society CC BY-NC-SA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90175" y="6243916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#Indigenet2017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21"/>
          </p:nvPr>
        </p:nvSpPr>
        <p:spPr>
          <a:xfrm>
            <a:off x="540978" y="2082800"/>
            <a:ext cx="11121775" cy="2546268"/>
          </a:xfrm>
        </p:spPr>
        <p:txBody>
          <a:bodyPr/>
          <a:lstStyle/>
          <a:p>
            <a:r>
              <a:rPr lang="en-US" sz="2800" b="1" dirty="0">
                <a:latin typeface="+mn-lt"/>
              </a:rPr>
              <a:t>Connecting Artic Communities</a:t>
            </a:r>
          </a:p>
          <a:p>
            <a:r>
              <a:rPr lang="en-US" sz="2800" b="1" dirty="0">
                <a:latin typeface="+mn-lt"/>
              </a:rPr>
              <a:t>Madeline Redfern</a:t>
            </a:r>
            <a:r>
              <a:rPr lang="en-US" sz="2800" dirty="0">
                <a:latin typeface="+mn-lt"/>
              </a:rPr>
              <a:t>, </a:t>
            </a:r>
            <a:r>
              <a:rPr lang="en-US" sz="2800" i="1" dirty="0">
                <a:latin typeface="+mn-lt"/>
              </a:rPr>
              <a:t>City Iqaluit</a:t>
            </a:r>
          </a:p>
        </p:txBody>
      </p:sp>
    </p:spTree>
    <p:extLst>
      <p:ext uri="{BB962C8B-B14F-4D97-AF65-F5344CB8AC3E}">
        <p14:creationId xmlns:p14="http://schemas.microsoft.com/office/powerpoint/2010/main" val="130161651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964A07-51B8-4A40-B127-D5731BFC3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76" y="579802"/>
            <a:ext cx="11121296" cy="775597"/>
          </a:xfrm>
        </p:spPr>
        <p:txBody>
          <a:bodyPr/>
          <a:lstStyle/>
          <a:p>
            <a:r>
              <a:rPr lang="en-US" sz="4800" b="1" dirty="0"/>
              <a:t>Table Level Discussion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447A57AF-1CCC-466E-9A73-1EA89AE99EE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06E2DA8-8964-4745-ACD2-3F214ED7311A}" type="slidenum">
              <a:rPr lang="uk-UA" altLang="en-US" smtClean="0"/>
              <a:pPr/>
              <a:t>16</a:t>
            </a:fld>
            <a:endParaRPr lang="uk-UA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68144C0-379A-4CC2-BED5-ADFF55DE2914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40978" y="1955800"/>
            <a:ext cx="11121775" cy="2673268"/>
          </a:xfrm>
        </p:spPr>
        <p:txBody>
          <a:bodyPr/>
          <a:lstStyle/>
          <a:p>
            <a:r>
              <a:rPr lang="en-US" sz="2800" b="1" dirty="0">
                <a:latin typeface="+mn-lt"/>
              </a:rPr>
              <a:t>Reporting Back to Plenary</a:t>
            </a:r>
          </a:p>
        </p:txBody>
      </p:sp>
    </p:spTree>
    <p:extLst>
      <p:ext uri="{BB962C8B-B14F-4D97-AF65-F5344CB8AC3E}">
        <p14:creationId xmlns:p14="http://schemas.microsoft.com/office/powerpoint/2010/main" val="1590224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54D274F-4306-48B7-86CB-78405D257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sz="4800" b="1" dirty="0"/>
              <a:t>Plenary Discussion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4BA635D0-0917-4EAC-B7BE-66706BCF9B2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17</a:t>
            </a:fld>
            <a:endParaRPr lang="uk-UA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E68C1AD-A1BF-4F51-A208-326AF826579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40978" y="2146300"/>
            <a:ext cx="11121775" cy="2482768"/>
          </a:xfrm>
        </p:spPr>
        <p:txBody>
          <a:bodyPr/>
          <a:lstStyle/>
          <a:p>
            <a:pPr marL="457200" indent="-457200">
              <a:buFont typeface="Arial"/>
              <a:buChar char="•"/>
            </a:pPr>
            <a:r>
              <a:rPr lang="en-US" sz="2800" b="1" dirty="0">
                <a:latin typeface="+mn-lt"/>
              </a:rPr>
              <a:t>Thoughts on Day </a:t>
            </a:r>
            <a:r>
              <a:rPr lang="en-US" sz="2800" b="1" dirty="0" smtClean="0">
                <a:latin typeface="+mn-lt"/>
              </a:rPr>
              <a:t>1</a:t>
            </a:r>
          </a:p>
          <a:p>
            <a:pPr marL="457200" indent="-457200">
              <a:buFont typeface="Arial"/>
              <a:buChar char="•"/>
            </a:pPr>
            <a:r>
              <a:rPr lang="en-US" sz="2800" b="1" dirty="0" smtClean="0">
                <a:latin typeface="+mn-lt"/>
              </a:rPr>
              <a:t>Looking </a:t>
            </a:r>
            <a:r>
              <a:rPr lang="en-US" sz="2800" b="1" dirty="0">
                <a:latin typeface="+mn-lt"/>
              </a:rPr>
              <a:t>Forward to Day 2</a:t>
            </a:r>
          </a:p>
        </p:txBody>
      </p:sp>
    </p:spTree>
    <p:extLst>
      <p:ext uri="{BB962C8B-B14F-4D97-AF65-F5344CB8AC3E}">
        <p14:creationId xmlns:p14="http://schemas.microsoft.com/office/powerpoint/2010/main" val="53147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18</a:t>
            </a:fld>
            <a:endParaRPr lang="uk-UA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290175" y="6243916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#Indigenet2017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76" y="1505856"/>
            <a:ext cx="2081634" cy="1317490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165" y="1583946"/>
            <a:ext cx="1942517" cy="123465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253" y="3401052"/>
            <a:ext cx="2459099" cy="155639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92" y="3401052"/>
            <a:ext cx="2249092" cy="13985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953" y="1589492"/>
            <a:ext cx="2156851" cy="134689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310" y="3401052"/>
            <a:ext cx="2100494" cy="131501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197" y="3406001"/>
            <a:ext cx="2145533" cy="13555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058" y="1505856"/>
            <a:ext cx="2289672" cy="1431045"/>
          </a:xfrm>
          <a:prstGeom prst="rect">
            <a:avLst/>
          </a:prstGeom>
        </p:spPr>
      </p:pic>
      <p:sp>
        <p:nvSpPr>
          <p:cNvPr id="16" name="Shape 440"/>
          <p:cNvSpPr txBox="1">
            <a:spLocks/>
          </p:cNvSpPr>
          <p:nvPr/>
        </p:nvSpPr>
        <p:spPr>
          <a:xfrm>
            <a:off x="540976" y="567102"/>
            <a:ext cx="5199424" cy="77559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3000" kern="1200" spc="20">
                <a:solidFill>
                  <a:schemeClr val="tx2"/>
                </a:solidFill>
                <a:latin typeface="+mj-lt"/>
                <a:ea typeface="ＭＳ Ｐゴシック" charset="-128"/>
                <a:cs typeface="+mj-cs"/>
              </a:defRPr>
            </a:lvl1pPr>
            <a:lvl2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2pPr>
            <a:lvl3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3pPr>
            <a:lvl4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4pPr>
            <a:lvl5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5pPr>
            <a:lvl6pPr marL="457189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6pPr>
            <a:lvl7pPr marL="914377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7pPr>
            <a:lvl8pPr marL="1371566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8pPr>
            <a:lvl9pPr marL="1828754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9pPr>
          </a:lstStyle>
          <a:p>
            <a:r>
              <a:rPr lang="en-US" altLang="en-US" sz="4800" smtClean="0"/>
              <a:t>Summit partners </a:t>
            </a:r>
            <a:endParaRPr lang="en-US" altLang="en-US" dirty="0"/>
          </a:p>
        </p:txBody>
      </p:sp>
      <p:sp>
        <p:nvSpPr>
          <p:cNvPr id="17" name="Shape 440"/>
          <p:cNvSpPr txBox="1">
            <a:spLocks/>
          </p:cNvSpPr>
          <p:nvPr/>
        </p:nvSpPr>
        <p:spPr>
          <a:xfrm>
            <a:off x="6281376" y="567102"/>
            <a:ext cx="5199424" cy="77559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3000" kern="1200" spc="20">
                <a:solidFill>
                  <a:schemeClr val="tx2"/>
                </a:solidFill>
                <a:latin typeface="+mj-lt"/>
                <a:ea typeface="ＭＳ Ｐゴシック" charset="-128"/>
                <a:cs typeface="+mj-cs"/>
              </a:defRPr>
            </a:lvl1pPr>
            <a:lvl2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2pPr>
            <a:lvl3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3pPr>
            <a:lvl4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4pPr>
            <a:lvl5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5pPr>
            <a:lvl6pPr marL="457189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6pPr>
            <a:lvl7pPr marL="914377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7pPr>
            <a:lvl8pPr marL="1371566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8pPr>
            <a:lvl9pPr marL="1828754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9pPr>
          </a:lstStyle>
          <a:p>
            <a:r>
              <a:rPr lang="en-US" altLang="en-US" sz="4800" dirty="0" smtClean="0"/>
              <a:t>Summit sponsors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286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35350B-3234-4F37-BE69-F605EAAB5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0676" y="3041201"/>
            <a:ext cx="11121296" cy="775597"/>
          </a:xfrm>
        </p:spPr>
        <p:txBody>
          <a:bodyPr/>
          <a:lstStyle/>
          <a:p>
            <a:r>
              <a:rPr lang="en-US" sz="4800" b="1" dirty="0"/>
              <a:t>Reception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150A923E-0FAD-4DB3-BBDA-3ABC13A128D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19</a:t>
            </a:fld>
            <a:endParaRPr lang="uk-UA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91100" y="4114800"/>
            <a:ext cx="1609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>
                <a:latin typeface="+mn-lt"/>
              </a:rPr>
              <a:t>Amaya Patio </a:t>
            </a:r>
            <a:endParaRPr lang="en-US" sz="20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811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hape 440"/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altLang="en-US" sz="4800" dirty="0"/>
              <a:t>Housekeeping </a:t>
            </a:r>
            <a:endParaRPr lang="en-US" altLang="en-US" dirty="0"/>
          </a:p>
        </p:txBody>
      </p:sp>
      <p:sp>
        <p:nvSpPr>
          <p:cNvPr id="9" name="Shape 478"/>
          <p:cNvSpPr>
            <a:spLocks noGrp="1"/>
          </p:cNvSpPr>
          <p:nvPr>
            <p:ph idx="21"/>
          </p:nvPr>
        </p:nvSpPr>
        <p:spPr>
          <a:xfrm>
            <a:off x="540977" y="1803400"/>
            <a:ext cx="11120799" cy="4386764"/>
          </a:xfrm>
        </p:spPr>
        <p:txBody>
          <a:bodyPr/>
          <a:lstStyle/>
          <a:p>
            <a:pPr>
              <a:buClr>
                <a:schemeClr val="tx2"/>
              </a:buClr>
            </a:pPr>
            <a:r>
              <a:rPr lang="en-US" altLang="en-US" sz="2800" b="1" dirty="0" err="1" smtClean="0">
                <a:latin typeface="+mn-lt"/>
                <a:sym typeface="Arial" charset="0"/>
              </a:rPr>
              <a:t>WiFi</a:t>
            </a:r>
            <a:r>
              <a:rPr lang="en-US" altLang="en-US" sz="2800" dirty="0">
                <a:latin typeface="+mn-lt"/>
                <a:sym typeface="Arial" charset="0"/>
              </a:rPr>
              <a:t>: </a:t>
            </a:r>
            <a:r>
              <a:rPr lang="en-US" altLang="en-US" sz="2800" dirty="0" err="1">
                <a:latin typeface="+mn-lt"/>
                <a:sym typeface="Arial" charset="0"/>
              </a:rPr>
              <a:t>HotelSF-</a:t>
            </a:r>
            <a:r>
              <a:rPr lang="en-US" altLang="en-US" sz="2800" dirty="0" err="1" smtClean="0">
                <a:latin typeface="+mn-lt"/>
                <a:sym typeface="Arial" charset="0"/>
              </a:rPr>
              <a:t>FreeWiFi</a:t>
            </a:r>
            <a:endParaRPr lang="en-US" altLang="en-US" sz="2800" dirty="0">
              <a:latin typeface="+mn-lt"/>
              <a:sym typeface="Arial" charset="0"/>
            </a:endParaRPr>
          </a:p>
          <a:p>
            <a:pPr>
              <a:buClr>
                <a:schemeClr val="tx2"/>
              </a:buClr>
            </a:pPr>
            <a:r>
              <a:rPr lang="en-US" sz="2800" b="1" dirty="0">
                <a:latin typeface="+mn-lt"/>
                <a:sym typeface="Arial" charset="0"/>
              </a:rPr>
              <a:t>Hashtag</a:t>
            </a:r>
            <a:r>
              <a:rPr lang="en-US" sz="2800" dirty="0">
                <a:latin typeface="+mn-lt"/>
                <a:sym typeface="Arial" charset="0"/>
              </a:rPr>
              <a:t>: #</a:t>
            </a:r>
            <a:r>
              <a:rPr lang="en-US" sz="2800" dirty="0" smtClean="0">
                <a:latin typeface="+mn-lt"/>
                <a:sym typeface="Arial" charset="0"/>
              </a:rPr>
              <a:t>Indigenet17</a:t>
            </a:r>
            <a:endParaRPr lang="en-US" sz="2800" dirty="0"/>
          </a:p>
        </p:txBody>
      </p:sp>
      <p:sp>
        <p:nvSpPr>
          <p:cNvPr id="10" name="Slide Number Placeholder 2"/>
          <p:cNvSpPr txBox="1">
            <a:spLocks/>
          </p:cNvSpPr>
          <p:nvPr/>
        </p:nvSpPr>
        <p:spPr>
          <a:xfrm>
            <a:off x="8918575" y="6342064"/>
            <a:ext cx="2743200" cy="1730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9pPr>
          </a:lstStyle>
          <a:p>
            <a:pPr algn="r"/>
            <a:r>
              <a:rPr lang="en-US" altLang="en-US" sz="1000" dirty="0">
                <a:solidFill>
                  <a:schemeClr val="bg1"/>
                </a:solidFill>
                <a:latin typeface="+mn-lt"/>
              </a:rPr>
              <a:t>8</a:t>
            </a:r>
            <a:endParaRPr lang="uk-UA" altLang="en-US" sz="1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98772" y="243104"/>
            <a:ext cx="4180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+mn-lt"/>
              </a:rPr>
              <a:t>© 2016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Nyani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Quarmyne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/ Internet Society CC BY-NC-SA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290175" y="6243916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#Indigenet2017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20</a:t>
            </a:fld>
            <a:endParaRPr lang="uk-UA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829" y="-44450"/>
            <a:ext cx="5429696" cy="6844019"/>
          </a:xfrm>
          <a:ln w="19050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0290175" y="6243916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#Indigenet2017</a:t>
            </a:r>
          </a:p>
        </p:txBody>
      </p:sp>
    </p:spTree>
    <p:extLst>
      <p:ext uri="{BB962C8B-B14F-4D97-AF65-F5344CB8AC3E}">
        <p14:creationId xmlns:p14="http://schemas.microsoft.com/office/powerpoint/2010/main" val="411343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4E9CD0-29BA-4023-9280-25EE192A8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sz="4800" b="1" dirty="0"/>
              <a:t>Welcome Back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E5BACD5A-709A-490E-BDD1-0F5FDF2CE89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21</a:t>
            </a:fld>
            <a:endParaRPr lang="uk-UA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5E32DBA-E6AF-4AF7-B991-2794E3920F6F}"/>
              </a:ext>
            </a:extLst>
          </p:cNvPr>
          <p:cNvSpPr>
            <a:spLocks noGrp="1"/>
          </p:cNvSpPr>
          <p:nvPr>
            <p:ph idx="21"/>
          </p:nvPr>
        </p:nvSpPr>
        <p:spPr/>
        <p:txBody>
          <a:bodyPr/>
          <a:lstStyle/>
          <a:p>
            <a:r>
              <a:rPr lang="en-US" sz="2800" dirty="0" smtClean="0">
                <a:latin typeface="+mn-lt"/>
              </a:rPr>
              <a:t>Brian </a:t>
            </a:r>
            <a:r>
              <a:rPr lang="en-US" sz="2800" dirty="0" err="1" smtClean="0">
                <a:latin typeface="+mn-lt"/>
              </a:rPr>
              <a:t>Tagaban</a:t>
            </a:r>
            <a:r>
              <a:rPr lang="en-US" sz="2800" dirty="0" smtClean="0">
                <a:latin typeface="+mn-lt"/>
              </a:rPr>
              <a:t>, </a:t>
            </a:r>
            <a:r>
              <a:rPr lang="en-US" sz="2800" b="1" i="1" dirty="0">
                <a:latin typeface="+mn-lt"/>
              </a:rPr>
              <a:t>Sacred Winds </a:t>
            </a:r>
            <a:r>
              <a:rPr lang="en-US" sz="2800" b="1" i="1" dirty="0" smtClean="0">
                <a:latin typeface="+mn-lt"/>
              </a:rPr>
              <a:t>Communications</a:t>
            </a:r>
            <a:endParaRPr lang="en-US" sz="28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0788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4E9CD0-29BA-4023-9280-25EE192A8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sz="4800" b="1" dirty="0"/>
              <a:t>Flash Presentation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E5BACD5A-709A-490E-BDD1-0F5FDF2CE89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22</a:t>
            </a:fld>
            <a:endParaRPr lang="uk-UA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5E32DBA-E6AF-4AF7-B991-2794E3920F6F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40978" y="2027462"/>
            <a:ext cx="11121775" cy="2601606"/>
          </a:xfrm>
        </p:spPr>
        <p:txBody>
          <a:bodyPr/>
          <a:lstStyle/>
          <a:p>
            <a:r>
              <a:rPr lang="en-US" b="1" i="1" dirty="0">
                <a:latin typeface="+mn-lt"/>
              </a:rPr>
              <a:t>Network </a:t>
            </a:r>
            <a:r>
              <a:rPr lang="en-US" b="1" i="1" dirty="0" smtClean="0">
                <a:latin typeface="+mn-lt"/>
              </a:rPr>
              <a:t>Security</a:t>
            </a:r>
            <a:endParaRPr lang="en-US" i="1" dirty="0">
              <a:latin typeface="+mn-lt"/>
            </a:endParaRPr>
          </a:p>
          <a:p>
            <a:r>
              <a:rPr lang="en-US" b="1" dirty="0">
                <a:latin typeface="+mn-lt"/>
              </a:rPr>
              <a:t>Brandon Benallie</a:t>
            </a:r>
            <a:r>
              <a:rPr lang="en-US" dirty="0">
                <a:latin typeface="+mn-lt"/>
              </a:rPr>
              <a:t>, </a:t>
            </a:r>
            <a:r>
              <a:rPr lang="en-US" i="1" dirty="0">
                <a:latin typeface="+mn-lt"/>
              </a:rPr>
              <a:t>Benallie Consulting</a:t>
            </a:r>
          </a:p>
        </p:txBody>
      </p:sp>
    </p:spTree>
    <p:extLst>
      <p:ext uri="{BB962C8B-B14F-4D97-AF65-F5344CB8AC3E}">
        <p14:creationId xmlns:p14="http://schemas.microsoft.com/office/powerpoint/2010/main" val="60682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4E9CD0-29BA-4023-9280-25EE192A8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sz="4800" b="1" dirty="0"/>
              <a:t>Panel</a:t>
            </a:r>
            <a:endParaRPr lang="en-US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E5BACD5A-709A-490E-BDD1-0F5FDF2CE89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23</a:t>
            </a:fld>
            <a:endParaRPr lang="uk-UA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5E32DBA-E6AF-4AF7-B991-2794E3920F6F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40978" y="1771244"/>
            <a:ext cx="11121775" cy="2857824"/>
          </a:xfrm>
        </p:spPr>
        <p:txBody>
          <a:bodyPr/>
          <a:lstStyle/>
          <a:p>
            <a:r>
              <a:rPr lang="en-US" b="1" i="1" dirty="0">
                <a:latin typeface="+mn-lt"/>
              </a:rPr>
              <a:t>Leveraging Digital Tools for Social and Economic </a:t>
            </a:r>
            <a:r>
              <a:rPr lang="en-US" b="1" i="1" dirty="0" smtClean="0">
                <a:latin typeface="+mn-lt"/>
              </a:rPr>
              <a:t>Good</a:t>
            </a:r>
          </a:p>
          <a:p>
            <a:endParaRPr lang="en-US" dirty="0">
              <a:latin typeface="+mn-lt"/>
            </a:endParaRPr>
          </a:p>
          <a:p>
            <a:r>
              <a:rPr lang="en-US" b="1" dirty="0" smtClean="0">
                <a:latin typeface="+mn-lt"/>
              </a:rPr>
              <a:t>Vanessa </a:t>
            </a:r>
            <a:r>
              <a:rPr lang="en-US" b="1" dirty="0" err="1" smtClean="0">
                <a:latin typeface="+mn-lt"/>
              </a:rPr>
              <a:t>Roanhorse</a:t>
            </a:r>
            <a:r>
              <a:rPr lang="en-US" b="1" dirty="0" smtClean="0">
                <a:latin typeface="+mn-lt"/>
              </a:rPr>
              <a:t> (Moderator)</a:t>
            </a:r>
            <a:r>
              <a:rPr lang="en-US" dirty="0" smtClean="0">
                <a:latin typeface="+mn-lt"/>
              </a:rPr>
              <a:t>, </a:t>
            </a:r>
            <a:r>
              <a:rPr lang="en-US" i="1" dirty="0">
                <a:latin typeface="+mn-lt"/>
              </a:rPr>
              <a:t>Roanhorse Consulting, </a:t>
            </a:r>
            <a:r>
              <a:rPr lang="en-US" i="1" dirty="0" smtClean="0">
                <a:latin typeface="+mn-lt"/>
              </a:rPr>
              <a:t>LLC</a:t>
            </a:r>
            <a:endParaRPr lang="en-US" dirty="0">
              <a:latin typeface="+mn-lt"/>
            </a:endParaRPr>
          </a:p>
          <a:p>
            <a:r>
              <a:rPr lang="en-US" b="1" dirty="0">
                <a:latin typeface="+mn-lt"/>
              </a:rPr>
              <a:t>Jeff Ward</a:t>
            </a:r>
            <a:r>
              <a:rPr lang="en-US" dirty="0">
                <a:latin typeface="+mn-lt"/>
              </a:rPr>
              <a:t>, </a:t>
            </a:r>
            <a:r>
              <a:rPr lang="en-US" i="1" dirty="0" err="1">
                <a:latin typeface="+mn-lt"/>
              </a:rPr>
              <a:t>Animikii</a:t>
            </a:r>
            <a:endParaRPr lang="en-US" i="1" dirty="0">
              <a:latin typeface="+mn-lt"/>
            </a:endParaRPr>
          </a:p>
          <a:p>
            <a:r>
              <a:rPr lang="en-US" b="1" dirty="0">
                <a:latin typeface="+mn-lt"/>
              </a:rPr>
              <a:t>Jesse Fiddler</a:t>
            </a:r>
            <a:r>
              <a:rPr lang="en-US" dirty="0">
                <a:latin typeface="+mn-lt"/>
              </a:rPr>
              <a:t>, </a:t>
            </a:r>
            <a:r>
              <a:rPr lang="en-US" i="1" dirty="0" smtClean="0">
                <a:latin typeface="+mn-lt"/>
              </a:rPr>
              <a:t>KNET (virtual) </a:t>
            </a:r>
            <a:endParaRPr lang="en-US" i="1" dirty="0">
              <a:latin typeface="+mn-lt"/>
            </a:endParaRPr>
          </a:p>
          <a:p>
            <a:r>
              <a:rPr lang="en-US" b="1" dirty="0">
                <a:latin typeface="+mn-lt"/>
              </a:rPr>
              <a:t>Sandy Campbell</a:t>
            </a:r>
            <a:r>
              <a:rPr lang="en-US" dirty="0">
                <a:latin typeface="+mn-lt"/>
              </a:rPr>
              <a:t>, </a:t>
            </a:r>
            <a:r>
              <a:rPr lang="en-US" i="1" dirty="0">
                <a:latin typeface="+mn-lt"/>
              </a:rPr>
              <a:t>Digital Library North</a:t>
            </a:r>
          </a:p>
        </p:txBody>
      </p:sp>
    </p:spTree>
    <p:extLst>
      <p:ext uri="{BB962C8B-B14F-4D97-AF65-F5344CB8AC3E}">
        <p14:creationId xmlns:p14="http://schemas.microsoft.com/office/powerpoint/2010/main" val="569163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4BD87D-1621-43F1-BBED-44CF3B4E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sz="4800" b="1" dirty="0"/>
              <a:t>Networking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04A43BA9-21A8-4D06-A527-9260E8B80CB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24</a:t>
            </a:fld>
            <a:endParaRPr lang="uk-UA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33A9DC2-B547-46C3-81F5-76F57EB126AB}"/>
              </a:ext>
            </a:extLst>
          </p:cNvPr>
          <p:cNvSpPr>
            <a:spLocks noGrp="1"/>
          </p:cNvSpPr>
          <p:nvPr>
            <p:ph idx="2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8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6BC4EB4-F3D7-4DAB-BBE4-CD7E92339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sz="4800" b="1" dirty="0"/>
              <a:t>Arts Presentation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7878691B-2143-4DE2-8878-6D05BA8D863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25</a:t>
            </a:fld>
            <a:endParaRPr lang="uk-UA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15BA595-C7C8-4E73-A985-F8786F028B72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40978" y="1994042"/>
            <a:ext cx="11121775" cy="2635026"/>
          </a:xfrm>
        </p:spPr>
        <p:txBody>
          <a:bodyPr/>
          <a:lstStyle/>
          <a:p>
            <a:r>
              <a:rPr lang="en-US" dirty="0">
                <a:latin typeface="+mn-lt"/>
              </a:rPr>
              <a:t>Issa </a:t>
            </a:r>
            <a:r>
              <a:rPr lang="en-US" dirty="0" err="1">
                <a:latin typeface="+mn-lt"/>
              </a:rPr>
              <a:t>Nyaphaga</a:t>
            </a:r>
            <a:r>
              <a:rPr lang="en-US" b="1" dirty="0">
                <a:latin typeface="+mn-lt"/>
              </a:rPr>
              <a:t>, </a:t>
            </a:r>
            <a:r>
              <a:rPr lang="en-US" b="1" i="1" dirty="0">
                <a:latin typeface="+mn-lt"/>
              </a:rPr>
              <a:t>Cameroonian artist</a:t>
            </a:r>
          </a:p>
        </p:txBody>
      </p:sp>
    </p:spTree>
    <p:extLst>
      <p:ext uri="{BB962C8B-B14F-4D97-AF65-F5344CB8AC3E}">
        <p14:creationId xmlns:p14="http://schemas.microsoft.com/office/powerpoint/2010/main" val="66827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E300959-93FC-48E6-9FCC-C85643C5E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sz="4800" b="1" dirty="0"/>
              <a:t>Table Level Discussion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F59D61FA-A9B3-418A-A87B-70327B51270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26</a:t>
            </a:fld>
            <a:endParaRPr lang="uk-UA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6FD76E0-D9C4-4596-9822-EFA0499DBBC7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40978" y="1871502"/>
            <a:ext cx="11121775" cy="2757565"/>
          </a:xfrm>
        </p:spPr>
        <p:txBody>
          <a:bodyPr/>
          <a:lstStyle/>
          <a:p>
            <a:r>
              <a:rPr lang="en-US" sz="2800" b="1" dirty="0">
                <a:latin typeface="+mn-lt"/>
              </a:rPr>
              <a:t>Reporting Back to Plenary</a:t>
            </a:r>
          </a:p>
        </p:txBody>
      </p:sp>
    </p:spTree>
    <p:extLst>
      <p:ext uri="{BB962C8B-B14F-4D97-AF65-F5344CB8AC3E}">
        <p14:creationId xmlns:p14="http://schemas.microsoft.com/office/powerpoint/2010/main" val="35836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D2695BE-968E-4B96-B284-2C19CCBD5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sz="4800" b="1" dirty="0"/>
              <a:t>Flash Presentation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41301A03-20CC-459A-8AEC-C7DA8A9E236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27</a:t>
            </a:fld>
            <a:endParaRPr lang="uk-UA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76CE703-1507-4279-9ABB-76DC595AB802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40978" y="1994042"/>
            <a:ext cx="11121775" cy="2635026"/>
          </a:xfrm>
        </p:spPr>
        <p:txBody>
          <a:bodyPr/>
          <a:lstStyle/>
          <a:p>
            <a:r>
              <a:rPr lang="en-US" sz="2800" b="1" i="1" dirty="0">
                <a:latin typeface="+mn-lt"/>
              </a:rPr>
              <a:t>Coding with Kids</a:t>
            </a:r>
          </a:p>
          <a:p>
            <a:r>
              <a:rPr lang="en-US" sz="2800" dirty="0">
                <a:latin typeface="+mn-lt"/>
              </a:rPr>
              <a:t>Vanessa Roanhorse</a:t>
            </a:r>
          </a:p>
        </p:txBody>
      </p:sp>
    </p:spTree>
    <p:extLst>
      <p:ext uri="{BB962C8B-B14F-4D97-AF65-F5344CB8AC3E}">
        <p14:creationId xmlns:p14="http://schemas.microsoft.com/office/powerpoint/2010/main" val="153262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73F44D-8E31-44B5-8569-AE6BB1BBA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sz="4800" b="1" dirty="0"/>
              <a:t>Lunch</a:t>
            </a:r>
            <a:endParaRPr lang="en-US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36600665-4902-4291-8CFA-171A9BF9720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28</a:t>
            </a:fld>
            <a:endParaRPr lang="uk-UA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C23D2D6-427D-4F0F-A8FA-BE44851C5F7B}"/>
              </a:ext>
            </a:extLst>
          </p:cNvPr>
          <p:cNvSpPr>
            <a:spLocks noGrp="1"/>
          </p:cNvSpPr>
          <p:nvPr>
            <p:ph idx="2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20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4267F1A-321E-474E-B930-850172678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sz="4800" b="1" dirty="0"/>
              <a:t>Flash Presentation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7E169736-5DF0-4BCD-A36F-E32DB9A9AD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29</a:t>
            </a:fld>
            <a:endParaRPr lang="uk-UA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33A5355-A526-4F26-99F9-2E65491E635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40978" y="2072020"/>
            <a:ext cx="11121775" cy="2557047"/>
          </a:xfrm>
        </p:spPr>
        <p:txBody>
          <a:bodyPr/>
          <a:lstStyle/>
          <a:p>
            <a:r>
              <a:rPr lang="en-US" dirty="0">
                <a:latin typeface="+mn-lt"/>
              </a:rPr>
              <a:t>Graham </a:t>
            </a:r>
            <a:r>
              <a:rPr lang="en-US" dirty="0" err="1">
                <a:latin typeface="+mn-lt"/>
              </a:rPr>
              <a:t>Biyale</a:t>
            </a:r>
            <a:r>
              <a:rPr lang="en-US" b="1" dirty="0">
                <a:latin typeface="+mn-lt"/>
              </a:rPr>
              <a:t>, </a:t>
            </a:r>
            <a:r>
              <a:rPr lang="en-US" b="1" i="1" dirty="0">
                <a:latin typeface="+mn-lt"/>
              </a:rPr>
              <a:t>Navajo Youth</a:t>
            </a:r>
          </a:p>
        </p:txBody>
      </p:sp>
    </p:spTree>
    <p:extLst>
      <p:ext uri="{BB962C8B-B14F-4D97-AF65-F5344CB8AC3E}">
        <p14:creationId xmlns:p14="http://schemas.microsoft.com/office/powerpoint/2010/main" val="132691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3</a:t>
            </a:fld>
            <a:endParaRPr lang="uk-UA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290175" y="6243916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#Indigenet2017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76" y="1505856"/>
            <a:ext cx="2081634" cy="1317490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165" y="1583946"/>
            <a:ext cx="1942517" cy="123465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253" y="3401052"/>
            <a:ext cx="2459099" cy="155639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92" y="3401052"/>
            <a:ext cx="2249092" cy="13985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953" y="1589492"/>
            <a:ext cx="2156851" cy="134689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310" y="3401052"/>
            <a:ext cx="2100494" cy="131501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197" y="3406001"/>
            <a:ext cx="2145533" cy="13555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058" y="1505856"/>
            <a:ext cx="2289672" cy="1431045"/>
          </a:xfrm>
          <a:prstGeom prst="rect">
            <a:avLst/>
          </a:prstGeom>
        </p:spPr>
      </p:pic>
      <p:sp>
        <p:nvSpPr>
          <p:cNvPr id="16" name="Shape 440"/>
          <p:cNvSpPr txBox="1">
            <a:spLocks/>
          </p:cNvSpPr>
          <p:nvPr/>
        </p:nvSpPr>
        <p:spPr>
          <a:xfrm>
            <a:off x="540976" y="567102"/>
            <a:ext cx="5199424" cy="77559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3000" kern="1200" spc="20">
                <a:solidFill>
                  <a:schemeClr val="tx2"/>
                </a:solidFill>
                <a:latin typeface="+mj-lt"/>
                <a:ea typeface="ＭＳ Ｐゴシック" charset="-128"/>
                <a:cs typeface="+mj-cs"/>
              </a:defRPr>
            </a:lvl1pPr>
            <a:lvl2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2pPr>
            <a:lvl3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3pPr>
            <a:lvl4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4pPr>
            <a:lvl5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5pPr>
            <a:lvl6pPr marL="457189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6pPr>
            <a:lvl7pPr marL="914377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7pPr>
            <a:lvl8pPr marL="1371566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8pPr>
            <a:lvl9pPr marL="1828754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9pPr>
          </a:lstStyle>
          <a:p>
            <a:r>
              <a:rPr lang="en-US" altLang="en-US" sz="4800" smtClean="0"/>
              <a:t>Summit partners </a:t>
            </a:r>
            <a:endParaRPr lang="en-US" altLang="en-US" dirty="0"/>
          </a:p>
        </p:txBody>
      </p:sp>
      <p:sp>
        <p:nvSpPr>
          <p:cNvPr id="17" name="Shape 440"/>
          <p:cNvSpPr txBox="1">
            <a:spLocks/>
          </p:cNvSpPr>
          <p:nvPr/>
        </p:nvSpPr>
        <p:spPr>
          <a:xfrm>
            <a:off x="6281376" y="567102"/>
            <a:ext cx="5199424" cy="77559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3000" kern="1200" spc="20">
                <a:solidFill>
                  <a:schemeClr val="tx2"/>
                </a:solidFill>
                <a:latin typeface="+mj-lt"/>
                <a:ea typeface="ＭＳ Ｐゴシック" charset="-128"/>
                <a:cs typeface="+mj-cs"/>
              </a:defRPr>
            </a:lvl1pPr>
            <a:lvl2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2pPr>
            <a:lvl3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3pPr>
            <a:lvl4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4pPr>
            <a:lvl5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5pPr>
            <a:lvl6pPr marL="457189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6pPr>
            <a:lvl7pPr marL="914377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7pPr>
            <a:lvl8pPr marL="1371566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8pPr>
            <a:lvl9pPr marL="1828754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9pPr>
          </a:lstStyle>
          <a:p>
            <a:r>
              <a:rPr lang="en-US" altLang="en-US" sz="4800" dirty="0" smtClean="0"/>
              <a:t>Summit sponsors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7338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B4DFA0-B9C5-4BE2-A4C5-897665E2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sz="4800" b="1" dirty="0"/>
              <a:t>Panel</a:t>
            </a:r>
            <a:endParaRPr lang="en-US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0958767E-DE9B-435E-8712-9ACEF4DCEB7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30</a:t>
            </a:fld>
            <a:endParaRPr lang="uk-UA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42DE058-3057-4982-889A-197F4723D1D4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40000" y="1960840"/>
            <a:ext cx="11121775" cy="3817660"/>
          </a:xfrm>
        </p:spPr>
        <p:txBody>
          <a:bodyPr/>
          <a:lstStyle/>
          <a:p>
            <a:r>
              <a:rPr lang="en-US" b="1" i="1" dirty="0">
                <a:latin typeface="+mn-lt"/>
              </a:rPr>
              <a:t>Using Digital Platforms to Protect and Preserve </a:t>
            </a:r>
            <a:r>
              <a:rPr lang="en-US" b="1" i="1" dirty="0" smtClean="0">
                <a:latin typeface="+mn-lt"/>
              </a:rPr>
              <a:t>Culture</a:t>
            </a:r>
          </a:p>
          <a:p>
            <a:endParaRPr lang="en-US" dirty="0">
              <a:latin typeface="+mn-lt"/>
            </a:endParaRPr>
          </a:p>
          <a:p>
            <a:r>
              <a:rPr lang="en-US" b="1" dirty="0" smtClean="0">
                <a:latin typeface="+mn-lt"/>
              </a:rPr>
              <a:t>Soledad </a:t>
            </a:r>
            <a:r>
              <a:rPr lang="en-US" b="1" dirty="0" err="1" smtClean="0">
                <a:latin typeface="+mn-lt"/>
              </a:rPr>
              <a:t>Roybal</a:t>
            </a:r>
            <a:r>
              <a:rPr lang="en-US" b="1" dirty="0" smtClean="0">
                <a:latin typeface="+mn-lt"/>
              </a:rPr>
              <a:t> (Moderator)</a:t>
            </a:r>
            <a:endParaRPr lang="en-US" b="1" dirty="0">
              <a:latin typeface="+mn-lt"/>
            </a:endParaRPr>
          </a:p>
          <a:p>
            <a:r>
              <a:rPr lang="en-US" b="1" dirty="0" smtClean="0">
                <a:latin typeface="+mn-lt"/>
              </a:rPr>
              <a:t>Jason </a:t>
            </a:r>
            <a:r>
              <a:rPr lang="en-US" b="1" dirty="0" err="1">
                <a:latin typeface="+mn-lt"/>
              </a:rPr>
              <a:t>Ordaz</a:t>
            </a:r>
            <a:r>
              <a:rPr lang="en-US" dirty="0">
                <a:latin typeface="+mn-lt"/>
              </a:rPr>
              <a:t>, </a:t>
            </a:r>
            <a:r>
              <a:rPr lang="en-US" i="1" dirty="0">
                <a:latin typeface="+mn-lt"/>
              </a:rPr>
              <a:t>Institute of American Indian Arts</a:t>
            </a:r>
          </a:p>
          <a:p>
            <a:r>
              <a:rPr lang="en-US" b="1" dirty="0">
                <a:latin typeface="+mn-lt"/>
              </a:rPr>
              <a:t>Vanessa Roanhorse</a:t>
            </a:r>
            <a:r>
              <a:rPr lang="en-US" dirty="0">
                <a:latin typeface="+mn-lt"/>
              </a:rPr>
              <a:t>, </a:t>
            </a:r>
            <a:r>
              <a:rPr lang="en-US" i="1" dirty="0">
                <a:latin typeface="+mn-lt"/>
              </a:rPr>
              <a:t>Roanhorse Consulting, </a:t>
            </a:r>
            <a:r>
              <a:rPr lang="en-US" i="1" dirty="0" smtClean="0">
                <a:latin typeface="+mn-lt"/>
              </a:rPr>
              <a:t>LLC</a:t>
            </a:r>
          </a:p>
          <a:p>
            <a:r>
              <a:rPr lang="en-US" b="1" dirty="0" smtClean="0">
                <a:latin typeface="+mn-lt"/>
              </a:rPr>
              <a:t>Sandy Campbell, </a:t>
            </a:r>
            <a:r>
              <a:rPr lang="en-US" i="1" dirty="0" smtClean="0">
                <a:latin typeface="+mn-lt"/>
              </a:rPr>
              <a:t>Digital Library North </a:t>
            </a:r>
          </a:p>
          <a:p>
            <a:r>
              <a:rPr lang="en-US" b="1" dirty="0" smtClean="0">
                <a:latin typeface="+mn-lt"/>
              </a:rPr>
              <a:t>Brandon Benallie, </a:t>
            </a:r>
            <a:r>
              <a:rPr lang="en-US" i="1" dirty="0" smtClean="0">
                <a:latin typeface="+mn-lt"/>
              </a:rPr>
              <a:t>Benallie Consulting </a:t>
            </a:r>
          </a:p>
          <a:p>
            <a:endParaRPr lang="en-US" i="1" dirty="0">
              <a:latin typeface="+mn-lt"/>
            </a:endParaRPr>
          </a:p>
          <a:p>
            <a:endParaRPr lang="en-US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7092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B4DFA0-B9C5-4BE2-A4C5-897665E2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sz="4800" b="1" dirty="0"/>
              <a:t>Break</a:t>
            </a:r>
            <a:endParaRPr lang="en-US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0958767E-DE9B-435E-8712-9ACEF4DCEB7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31</a:t>
            </a:fld>
            <a:endParaRPr lang="uk-UA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42DE058-3057-4982-889A-197F4723D1D4}"/>
              </a:ext>
            </a:extLst>
          </p:cNvPr>
          <p:cNvSpPr>
            <a:spLocks noGrp="1"/>
          </p:cNvSpPr>
          <p:nvPr>
            <p:ph idx="21"/>
          </p:nvPr>
        </p:nvSpPr>
        <p:spPr/>
        <p:txBody>
          <a:bodyPr/>
          <a:lstStyle/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913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B4DFA0-B9C5-4BE2-A4C5-897665E2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sz="4800" b="1" dirty="0"/>
              <a:t>Panel</a:t>
            </a:r>
            <a:endParaRPr lang="en-US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0958767E-DE9B-435E-8712-9ACEF4DCEB7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32</a:t>
            </a:fld>
            <a:endParaRPr lang="uk-UA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42DE058-3057-4982-889A-197F4723D1D4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40978" y="1648704"/>
            <a:ext cx="11121775" cy="3286271"/>
          </a:xfrm>
        </p:spPr>
        <p:txBody>
          <a:bodyPr/>
          <a:lstStyle/>
          <a:p>
            <a:r>
              <a:rPr lang="en-US" b="1" i="1" dirty="0">
                <a:latin typeface="+mn-lt"/>
              </a:rPr>
              <a:t>Community Networks – the Unique Challenges of Indigenous </a:t>
            </a:r>
            <a:r>
              <a:rPr lang="en-US" b="1" i="1" dirty="0" smtClean="0">
                <a:latin typeface="+mn-lt"/>
              </a:rPr>
              <a:t>Communities</a:t>
            </a:r>
          </a:p>
          <a:p>
            <a:endParaRPr lang="en-US" dirty="0">
              <a:latin typeface="+mn-lt"/>
            </a:endParaRPr>
          </a:p>
          <a:p>
            <a:r>
              <a:rPr lang="en-US" b="1" dirty="0" smtClean="0">
                <a:latin typeface="+mn-lt"/>
              </a:rPr>
              <a:t>Brian </a:t>
            </a:r>
            <a:r>
              <a:rPr lang="en-US" b="1" dirty="0" err="1" smtClean="0">
                <a:latin typeface="+mn-lt"/>
              </a:rPr>
              <a:t>Tagaban</a:t>
            </a:r>
            <a:r>
              <a:rPr lang="en-US" b="1" dirty="0" smtClean="0">
                <a:latin typeface="+mn-lt"/>
              </a:rPr>
              <a:t> (Moderator)</a:t>
            </a:r>
            <a:r>
              <a:rPr lang="en-US" dirty="0" smtClean="0">
                <a:latin typeface="+mn-lt"/>
              </a:rPr>
              <a:t>, </a:t>
            </a:r>
            <a:r>
              <a:rPr lang="en-US" i="1" dirty="0">
                <a:latin typeface="+mn-lt"/>
              </a:rPr>
              <a:t>Sacred Wind Communications</a:t>
            </a:r>
          </a:p>
          <a:p>
            <a:r>
              <a:rPr lang="en-US" b="1" dirty="0" smtClean="0">
                <a:latin typeface="+mn-lt"/>
              </a:rPr>
              <a:t>Geoffrey </a:t>
            </a:r>
            <a:r>
              <a:rPr lang="en-US" b="1" dirty="0">
                <a:latin typeface="+mn-lt"/>
              </a:rPr>
              <a:t>Blackwell</a:t>
            </a:r>
            <a:r>
              <a:rPr lang="en-US" dirty="0">
                <a:latin typeface="+mn-lt"/>
              </a:rPr>
              <a:t>, </a:t>
            </a:r>
            <a:r>
              <a:rPr lang="en-US" i="1" dirty="0">
                <a:latin typeface="+mn-lt"/>
              </a:rPr>
              <a:t>AMERIND Risk</a:t>
            </a:r>
          </a:p>
          <a:p>
            <a:r>
              <a:rPr lang="en-US" b="1" dirty="0">
                <a:latin typeface="+mn-lt"/>
              </a:rPr>
              <a:t>Sally </a:t>
            </a:r>
            <a:r>
              <a:rPr lang="en-US" b="1" dirty="0" smtClean="0">
                <a:latin typeface="+mn-lt"/>
              </a:rPr>
              <a:t>Braun </a:t>
            </a:r>
            <a:r>
              <a:rPr lang="en-US" dirty="0" smtClean="0">
                <a:latin typeface="+mn-lt"/>
              </a:rPr>
              <a:t>(virtual), </a:t>
            </a:r>
            <a:r>
              <a:rPr lang="en-US" i="1" dirty="0">
                <a:latin typeface="+mn-lt"/>
              </a:rPr>
              <a:t>Western James Bay Telecommunications </a:t>
            </a:r>
            <a:r>
              <a:rPr lang="en-US" i="1" dirty="0" smtClean="0">
                <a:latin typeface="+mn-lt"/>
              </a:rPr>
              <a:t>Network</a:t>
            </a:r>
          </a:p>
          <a:p>
            <a:r>
              <a:rPr lang="en-US" b="1" dirty="0" smtClean="0">
                <a:latin typeface="+mn-lt"/>
              </a:rPr>
              <a:t>Lyle Fabian</a:t>
            </a:r>
            <a:r>
              <a:rPr lang="en-US" dirty="0" smtClean="0">
                <a:latin typeface="+mn-lt"/>
              </a:rPr>
              <a:t>, </a:t>
            </a:r>
            <a:r>
              <a:rPr lang="en-US" i="1" dirty="0" err="1" smtClean="0">
                <a:latin typeface="+mn-lt"/>
              </a:rPr>
              <a:t>Katlotech</a:t>
            </a:r>
            <a:r>
              <a:rPr lang="en-US" i="1" dirty="0" smtClean="0">
                <a:latin typeface="+mn-lt"/>
              </a:rPr>
              <a:t> Communications,</a:t>
            </a:r>
            <a:r>
              <a:rPr lang="en-US" b="1" i="1" dirty="0" smtClean="0">
                <a:latin typeface="+mn-lt"/>
              </a:rPr>
              <a:t> </a:t>
            </a:r>
            <a:r>
              <a:rPr lang="en-US" i="1" dirty="0" smtClean="0">
                <a:latin typeface="+mn-lt"/>
              </a:rPr>
              <a:t>Northwest Territories</a:t>
            </a:r>
          </a:p>
          <a:p>
            <a:r>
              <a:rPr lang="en-US" b="1" dirty="0" smtClean="0">
                <a:latin typeface="+mn-lt"/>
              </a:rPr>
              <a:t>Godfrey </a:t>
            </a:r>
            <a:r>
              <a:rPr lang="en-US" b="1" dirty="0" err="1">
                <a:latin typeface="+mn-lt"/>
              </a:rPr>
              <a:t>Enjady</a:t>
            </a:r>
            <a:r>
              <a:rPr lang="en-US" dirty="0">
                <a:latin typeface="+mn-lt"/>
              </a:rPr>
              <a:t>, </a:t>
            </a:r>
            <a:r>
              <a:rPr lang="en-US" i="1" dirty="0">
                <a:latin typeface="+mn-lt"/>
              </a:rPr>
              <a:t>National Tribal Telecommunications </a:t>
            </a:r>
            <a:r>
              <a:rPr lang="en-US" i="1" dirty="0" smtClean="0">
                <a:latin typeface="+mn-lt"/>
              </a:rPr>
              <a:t>Association</a:t>
            </a:r>
          </a:p>
          <a:p>
            <a:endParaRPr lang="en-US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917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B4DFA0-B9C5-4BE2-A4C5-897665E2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sz="4800" b="1" dirty="0"/>
              <a:t>Networking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0958767E-DE9B-435E-8712-9ACEF4DCEB7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33</a:t>
            </a:fld>
            <a:endParaRPr lang="uk-UA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42DE058-3057-4982-889A-197F4723D1D4}"/>
              </a:ext>
            </a:extLst>
          </p:cNvPr>
          <p:cNvSpPr>
            <a:spLocks noGrp="1"/>
          </p:cNvSpPr>
          <p:nvPr>
            <p:ph idx="21"/>
          </p:nvPr>
        </p:nvSpPr>
        <p:spPr/>
        <p:txBody>
          <a:bodyPr/>
          <a:lstStyle/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8165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B4DFA0-B9C5-4BE2-A4C5-897665E2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sz="4800" b="1" dirty="0"/>
              <a:t>Extended Plenary Discussion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0958767E-DE9B-435E-8712-9ACEF4DCEB7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34</a:t>
            </a:fld>
            <a:endParaRPr lang="uk-UA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42DE058-3057-4982-889A-197F4723D1D4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40978" y="1994042"/>
            <a:ext cx="11121775" cy="2635026"/>
          </a:xfrm>
        </p:spPr>
        <p:txBody>
          <a:bodyPr/>
          <a:lstStyle/>
          <a:p>
            <a:r>
              <a:rPr lang="en-US" b="1" i="1" dirty="0">
                <a:latin typeface="+mn-lt"/>
              </a:rPr>
              <a:t>What do we need to create sustainable, effective community </a:t>
            </a:r>
            <a:r>
              <a:rPr lang="en-US" b="1" i="1" dirty="0" smtClean="0">
                <a:latin typeface="+mn-lt"/>
              </a:rPr>
              <a:t>networks </a:t>
            </a:r>
            <a:r>
              <a:rPr lang="en-US" b="1" i="1" dirty="0">
                <a:latin typeface="+mn-lt"/>
              </a:rPr>
              <a:t>in Indigenous Communities?</a:t>
            </a:r>
            <a:endParaRPr lang="en-US" b="1" dirty="0">
              <a:latin typeface="+mn-lt"/>
            </a:endParaRPr>
          </a:p>
          <a:p>
            <a:r>
              <a:rPr lang="en-US" b="1" dirty="0" smtClean="0">
                <a:latin typeface="+mn-lt"/>
              </a:rPr>
              <a:t>Rob McMahon </a:t>
            </a:r>
            <a:r>
              <a:rPr lang="en-US" b="1" dirty="0">
                <a:latin typeface="+mn-lt"/>
              </a:rPr>
              <a:t>(</a:t>
            </a:r>
            <a:r>
              <a:rPr lang="en-US" b="1" dirty="0" smtClean="0">
                <a:latin typeface="+mn-lt"/>
              </a:rPr>
              <a:t>Moderator)</a:t>
            </a:r>
            <a:r>
              <a:rPr lang="en-US" dirty="0" smtClean="0">
                <a:latin typeface="+mn-lt"/>
              </a:rPr>
              <a:t>, </a:t>
            </a:r>
            <a:r>
              <a:rPr lang="en-US" i="1" dirty="0">
                <a:latin typeface="+mn-lt"/>
              </a:rPr>
              <a:t>University of Alberta</a:t>
            </a:r>
          </a:p>
          <a:p>
            <a:endParaRPr lang="en-US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5951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B4DFA0-B9C5-4BE2-A4C5-897665E2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sz="4800" b="1" dirty="0"/>
              <a:t>Summit Closing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0958767E-DE9B-435E-8712-9ACEF4DCEB7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35</a:t>
            </a:fld>
            <a:endParaRPr lang="uk-UA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42DE058-3057-4982-889A-197F4723D1D4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40978" y="1838082"/>
            <a:ext cx="11121775" cy="2790985"/>
          </a:xfrm>
        </p:spPr>
        <p:txBody>
          <a:bodyPr/>
          <a:lstStyle/>
          <a:p>
            <a:r>
              <a:rPr lang="en-US" b="1" dirty="0">
                <a:latin typeface="+mn-lt"/>
              </a:rPr>
              <a:t>Richard </a:t>
            </a:r>
            <a:r>
              <a:rPr lang="en-US" b="1" dirty="0" err="1">
                <a:latin typeface="+mn-lt"/>
              </a:rPr>
              <a:t>Lowenberg</a:t>
            </a:r>
            <a:r>
              <a:rPr lang="en-US" dirty="0">
                <a:latin typeface="+mn-lt"/>
              </a:rPr>
              <a:t>, </a:t>
            </a:r>
            <a:r>
              <a:rPr lang="en-US" i="1" dirty="0">
                <a:latin typeface="+mn-lt"/>
              </a:rPr>
              <a:t>1</a:t>
            </a:r>
            <a:r>
              <a:rPr lang="en-US" i="1" baseline="30000" dirty="0">
                <a:latin typeface="+mn-lt"/>
              </a:rPr>
              <a:t>st </a:t>
            </a:r>
            <a:r>
              <a:rPr lang="en-US" i="1" dirty="0">
                <a:latin typeface="+mn-lt"/>
              </a:rPr>
              <a:t>Mile Institute</a:t>
            </a:r>
          </a:p>
          <a:p>
            <a:r>
              <a:rPr lang="en-US" b="1" dirty="0">
                <a:latin typeface="+mn-lt"/>
              </a:rPr>
              <a:t>Jennifer Case Nevarez</a:t>
            </a:r>
            <a:r>
              <a:rPr lang="en-US" dirty="0">
                <a:latin typeface="+mn-lt"/>
              </a:rPr>
              <a:t>, </a:t>
            </a:r>
            <a:r>
              <a:rPr lang="en-US" i="1" dirty="0">
                <a:latin typeface="+mn-lt"/>
              </a:rPr>
              <a:t>Internet Society New Mexico Chapter; New Mexico </a:t>
            </a:r>
            <a:r>
              <a:rPr lang="en-US" i="1" dirty="0" err="1">
                <a:latin typeface="+mn-lt"/>
              </a:rPr>
              <a:t>Techworks</a:t>
            </a:r>
            <a:endParaRPr lang="en-US" i="1" dirty="0">
              <a:latin typeface="+mn-lt"/>
            </a:endParaRPr>
          </a:p>
          <a:p>
            <a:r>
              <a:rPr lang="en-US" b="1" dirty="0">
                <a:latin typeface="+mn-lt"/>
              </a:rPr>
              <a:t>Rob McMahon</a:t>
            </a:r>
            <a:r>
              <a:rPr lang="en-US" dirty="0">
                <a:latin typeface="+mn-lt"/>
              </a:rPr>
              <a:t>, </a:t>
            </a:r>
            <a:r>
              <a:rPr lang="en-US" i="1" dirty="0">
                <a:latin typeface="+mn-lt"/>
              </a:rPr>
              <a:t>First Mile Connectivity Consortium</a:t>
            </a:r>
          </a:p>
          <a:p>
            <a:r>
              <a:rPr lang="en-US" b="1" dirty="0">
                <a:latin typeface="+mn-lt"/>
              </a:rPr>
              <a:t>Mark Buell</a:t>
            </a:r>
            <a:r>
              <a:rPr lang="en-US" dirty="0">
                <a:latin typeface="+mn-lt"/>
              </a:rPr>
              <a:t>, </a:t>
            </a:r>
            <a:r>
              <a:rPr lang="en-US" i="1" dirty="0">
                <a:latin typeface="+mn-lt"/>
              </a:rPr>
              <a:t>Internet Society</a:t>
            </a:r>
          </a:p>
          <a:p>
            <a:endParaRPr lang="en-US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7608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36</a:t>
            </a:fld>
            <a:endParaRPr lang="uk-UA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290175" y="6243916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#Indigenet2017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76" y="1505856"/>
            <a:ext cx="2081634" cy="1317490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165" y="1583946"/>
            <a:ext cx="1942517" cy="123465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253" y="3401052"/>
            <a:ext cx="2459099" cy="155639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92" y="3401052"/>
            <a:ext cx="2249092" cy="13985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953" y="1589492"/>
            <a:ext cx="2156851" cy="134689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310" y="3401052"/>
            <a:ext cx="2100494" cy="131501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197" y="3406001"/>
            <a:ext cx="2145533" cy="13555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058" y="1505856"/>
            <a:ext cx="2289672" cy="1431045"/>
          </a:xfrm>
          <a:prstGeom prst="rect">
            <a:avLst/>
          </a:prstGeom>
        </p:spPr>
      </p:pic>
      <p:sp>
        <p:nvSpPr>
          <p:cNvPr id="16" name="Shape 440"/>
          <p:cNvSpPr txBox="1">
            <a:spLocks/>
          </p:cNvSpPr>
          <p:nvPr/>
        </p:nvSpPr>
        <p:spPr>
          <a:xfrm>
            <a:off x="540976" y="567102"/>
            <a:ext cx="5199424" cy="77559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3000" kern="1200" spc="20">
                <a:solidFill>
                  <a:schemeClr val="tx2"/>
                </a:solidFill>
                <a:latin typeface="+mj-lt"/>
                <a:ea typeface="ＭＳ Ｐゴシック" charset="-128"/>
                <a:cs typeface="+mj-cs"/>
              </a:defRPr>
            </a:lvl1pPr>
            <a:lvl2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2pPr>
            <a:lvl3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3pPr>
            <a:lvl4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4pPr>
            <a:lvl5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5pPr>
            <a:lvl6pPr marL="457189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6pPr>
            <a:lvl7pPr marL="914377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7pPr>
            <a:lvl8pPr marL="1371566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8pPr>
            <a:lvl9pPr marL="1828754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9pPr>
          </a:lstStyle>
          <a:p>
            <a:r>
              <a:rPr lang="en-US" altLang="en-US" sz="4800" smtClean="0"/>
              <a:t>Summit partners </a:t>
            </a:r>
            <a:endParaRPr lang="en-US" altLang="en-US" dirty="0"/>
          </a:p>
        </p:txBody>
      </p:sp>
      <p:sp>
        <p:nvSpPr>
          <p:cNvPr id="17" name="Shape 440"/>
          <p:cNvSpPr txBox="1">
            <a:spLocks/>
          </p:cNvSpPr>
          <p:nvPr/>
        </p:nvSpPr>
        <p:spPr>
          <a:xfrm>
            <a:off x="6281376" y="567102"/>
            <a:ext cx="5199424" cy="77559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3000" kern="1200" spc="20">
                <a:solidFill>
                  <a:schemeClr val="tx2"/>
                </a:solidFill>
                <a:latin typeface="+mj-lt"/>
                <a:ea typeface="ＭＳ Ｐゴシック" charset="-128"/>
                <a:cs typeface="+mj-cs"/>
              </a:defRPr>
            </a:lvl1pPr>
            <a:lvl2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2pPr>
            <a:lvl3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3pPr>
            <a:lvl4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4pPr>
            <a:lvl5pPr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5pPr>
            <a:lvl6pPr marL="457189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6pPr>
            <a:lvl7pPr marL="914377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7pPr>
            <a:lvl8pPr marL="1371566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8pPr>
            <a:lvl9pPr marL="1828754" algn="l" rtl="0" fontAlgn="base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9pPr>
          </a:lstStyle>
          <a:p>
            <a:r>
              <a:rPr lang="en-US" altLang="en-US" sz="4800" dirty="0" smtClean="0"/>
              <a:t>Summit sponsors</a:t>
            </a:r>
            <a:endParaRPr lang="en-US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78" y="5377353"/>
            <a:ext cx="2981350" cy="79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40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B4DFA0-B9C5-4BE2-A4C5-897665E2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sz="4800" b="1" dirty="0"/>
              <a:t>Optional Social Event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0958767E-DE9B-435E-8712-9ACEF4DCEB7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6D84CED-884A-CE4A-BD8A-D28B96D1098D}" type="slidenum">
              <a:rPr lang="uk-UA" altLang="en-US" smtClean="0"/>
              <a:pPr/>
              <a:t>37</a:t>
            </a:fld>
            <a:endParaRPr lang="uk-UA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42DE058-3057-4982-889A-197F4723D1D4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40978" y="1971762"/>
            <a:ext cx="11121775" cy="2657306"/>
          </a:xfrm>
        </p:spPr>
        <p:txBody>
          <a:bodyPr/>
          <a:lstStyle/>
          <a:p>
            <a:r>
              <a:rPr lang="en-US" sz="2800" b="1" dirty="0">
                <a:latin typeface="+mn-lt"/>
              </a:rPr>
              <a:t>Explore Santa Fe’s Railyard</a:t>
            </a:r>
          </a:p>
          <a:p>
            <a:endParaRPr lang="en-US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6929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hape 440"/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altLang="en-US" sz="4800" dirty="0"/>
              <a:t>Fireside chat </a:t>
            </a:r>
          </a:p>
        </p:txBody>
      </p:sp>
      <p:sp>
        <p:nvSpPr>
          <p:cNvPr id="9" name="Shape 478"/>
          <p:cNvSpPr>
            <a:spLocks noGrp="1"/>
          </p:cNvSpPr>
          <p:nvPr>
            <p:ph idx="21"/>
          </p:nvPr>
        </p:nvSpPr>
        <p:spPr>
          <a:xfrm>
            <a:off x="540977" y="1803400"/>
            <a:ext cx="11120799" cy="4109172"/>
          </a:xfrm>
        </p:spPr>
        <p:txBody>
          <a:bodyPr/>
          <a:lstStyle/>
          <a:p>
            <a:r>
              <a:rPr lang="en-US" altLang="en-US" sz="2800" dirty="0">
                <a:solidFill>
                  <a:srgbClr val="000000"/>
                </a:solidFill>
                <a:latin typeface="+mj-lt"/>
                <a:ea typeface="ＭＳ Ｐゴシック" charset="-128"/>
                <a:sym typeface="Arial" charset="0"/>
              </a:rPr>
              <a:t>Brian </a:t>
            </a:r>
            <a:r>
              <a:rPr lang="en-US" altLang="en-US" sz="2800" dirty="0" err="1" smtClean="0">
                <a:solidFill>
                  <a:srgbClr val="000000"/>
                </a:solidFill>
                <a:latin typeface="+mj-lt"/>
                <a:ea typeface="ＭＳ Ｐゴシック" charset="-128"/>
                <a:sym typeface="Arial" charset="0"/>
              </a:rPr>
              <a:t>Tagaban</a:t>
            </a:r>
            <a:r>
              <a:rPr lang="en-US" altLang="en-US" sz="2800" b="1" dirty="0" smtClean="0">
                <a:solidFill>
                  <a:srgbClr val="000000"/>
                </a:solidFill>
                <a:latin typeface="+mj-lt"/>
                <a:ea typeface="ＭＳ Ｐゴシック" charset="-128"/>
                <a:sym typeface="Arial" charset="0"/>
              </a:rPr>
              <a:t>,</a:t>
            </a:r>
            <a:r>
              <a:rPr lang="en-US" altLang="en-US" sz="2800" b="1" dirty="0">
                <a:solidFill>
                  <a:srgbClr val="000000"/>
                </a:solidFill>
                <a:latin typeface="+mj-lt"/>
                <a:ea typeface="ＭＳ Ｐゴシック" charset="-128"/>
                <a:sym typeface="Arial" charset="0"/>
              </a:rPr>
              <a:t> </a:t>
            </a:r>
            <a:r>
              <a:rPr lang="en-US" altLang="en-US" sz="2800" b="1" i="1" dirty="0" smtClean="0">
                <a:solidFill>
                  <a:srgbClr val="000000"/>
                </a:solidFill>
                <a:latin typeface="+mj-lt"/>
                <a:ea typeface="ＭＳ Ｐゴシック" charset="-128"/>
                <a:sym typeface="Arial" charset="0"/>
              </a:rPr>
              <a:t>Sacred </a:t>
            </a:r>
            <a:r>
              <a:rPr lang="en-US" altLang="en-US" sz="2800" b="1" i="1" dirty="0">
                <a:solidFill>
                  <a:srgbClr val="000000"/>
                </a:solidFill>
                <a:latin typeface="+mj-lt"/>
                <a:ea typeface="ＭＳ Ｐゴシック" charset="-128"/>
                <a:sym typeface="Arial" charset="0"/>
              </a:rPr>
              <a:t>Wind </a:t>
            </a:r>
            <a:r>
              <a:rPr lang="en-US" altLang="en-US" sz="2800" b="1" i="1" dirty="0" smtClean="0">
                <a:solidFill>
                  <a:srgbClr val="000000"/>
                </a:solidFill>
                <a:latin typeface="+mj-lt"/>
                <a:ea typeface="ＭＳ Ｐゴシック" charset="-128"/>
                <a:sym typeface="Arial" charset="0"/>
              </a:rPr>
              <a:t>Communications</a:t>
            </a:r>
            <a:endParaRPr lang="en-US" altLang="en-US" sz="2800" b="1" i="1" dirty="0">
              <a:solidFill>
                <a:srgbClr val="000000"/>
              </a:solidFill>
              <a:latin typeface="+mj-lt"/>
              <a:ea typeface="ＭＳ Ｐゴシック" charset="-128"/>
              <a:sym typeface="Arial" charset="0"/>
            </a:endParaRPr>
          </a:p>
          <a:p>
            <a:r>
              <a:rPr lang="en-US" altLang="en-US" sz="2800" dirty="0">
                <a:solidFill>
                  <a:srgbClr val="000000"/>
                </a:solidFill>
                <a:latin typeface="+mj-lt"/>
                <a:ea typeface="ＭＳ Ｐゴシック" charset="-128"/>
                <a:sym typeface="Arial" charset="0"/>
              </a:rPr>
              <a:t>Kathy </a:t>
            </a:r>
            <a:r>
              <a:rPr lang="en-US" altLang="en-US" sz="2800" dirty="0" smtClean="0">
                <a:solidFill>
                  <a:srgbClr val="000000"/>
                </a:solidFill>
                <a:latin typeface="+mj-lt"/>
                <a:ea typeface="ＭＳ Ｐゴシック" charset="-128"/>
                <a:sym typeface="Arial" charset="0"/>
              </a:rPr>
              <a:t>Brown</a:t>
            </a:r>
            <a:r>
              <a:rPr lang="en-US" altLang="en-US" sz="2800" b="1" dirty="0" smtClean="0">
                <a:solidFill>
                  <a:srgbClr val="000000"/>
                </a:solidFill>
                <a:latin typeface="+mj-lt"/>
                <a:ea typeface="ＭＳ Ｐゴシック" charset="-128"/>
                <a:sym typeface="Arial" charset="0"/>
              </a:rPr>
              <a:t>,</a:t>
            </a:r>
            <a:r>
              <a:rPr lang="en-US" altLang="en-US" sz="2800" b="1" dirty="0">
                <a:solidFill>
                  <a:srgbClr val="000000"/>
                </a:solidFill>
                <a:latin typeface="+mj-lt"/>
                <a:ea typeface="ＭＳ Ｐゴシック" charset="-128"/>
                <a:sym typeface="Arial" charset="0"/>
              </a:rPr>
              <a:t> </a:t>
            </a:r>
            <a:r>
              <a:rPr lang="en-US" sz="2800" b="1" i="1" dirty="0" smtClean="0">
                <a:solidFill>
                  <a:srgbClr val="000000"/>
                </a:solidFill>
                <a:latin typeface="+mj-lt"/>
                <a:ea typeface="ＭＳ Ｐゴシック" charset="-128"/>
                <a:sym typeface="Arial" charset="0"/>
              </a:rPr>
              <a:t>Internet </a:t>
            </a:r>
            <a:r>
              <a:rPr lang="en-US" sz="2800" b="1" i="1" dirty="0">
                <a:solidFill>
                  <a:srgbClr val="000000"/>
                </a:solidFill>
                <a:latin typeface="+mj-lt"/>
                <a:ea typeface="ＭＳ Ｐゴシック" charset="-128"/>
                <a:sym typeface="Arial" charset="0"/>
              </a:rPr>
              <a:t>Society</a:t>
            </a:r>
            <a:endParaRPr lang="en-US" sz="2800" i="1" dirty="0">
              <a:latin typeface="+mn-lt"/>
            </a:endParaRPr>
          </a:p>
          <a:p>
            <a:pPr>
              <a:buClr>
                <a:schemeClr val="tx2"/>
              </a:buClr>
            </a:pPr>
            <a:endParaRPr lang="en-US" altLang="en-US" dirty="0">
              <a:latin typeface="+mn-lt"/>
              <a:cs typeface="Helvetica" charset="0"/>
              <a:sym typeface="Arial" charset="0"/>
            </a:endParaRPr>
          </a:p>
        </p:txBody>
      </p:sp>
      <p:sp>
        <p:nvSpPr>
          <p:cNvPr id="10" name="Slide Number Placeholder 2"/>
          <p:cNvSpPr txBox="1">
            <a:spLocks/>
          </p:cNvSpPr>
          <p:nvPr/>
        </p:nvSpPr>
        <p:spPr>
          <a:xfrm>
            <a:off x="8918575" y="6342064"/>
            <a:ext cx="2743200" cy="1730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9pPr>
          </a:lstStyle>
          <a:p>
            <a:pPr algn="r"/>
            <a:r>
              <a:rPr lang="en-US" altLang="en-US" sz="1000" dirty="0">
                <a:solidFill>
                  <a:schemeClr val="bg1"/>
                </a:solidFill>
                <a:latin typeface="+mn-lt"/>
              </a:rPr>
              <a:t>8</a:t>
            </a:r>
            <a:endParaRPr lang="uk-UA" altLang="en-US" sz="1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98772" y="243104"/>
            <a:ext cx="4180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+mn-lt"/>
              </a:rPr>
              <a:t>© 2016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Nyani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Quarmyne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/ Internet Society CC BY-NC-SA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90175" y="6243916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#Indigenet2017</a:t>
            </a:r>
          </a:p>
        </p:txBody>
      </p:sp>
    </p:spTree>
    <p:extLst>
      <p:ext uri="{BB962C8B-B14F-4D97-AF65-F5344CB8AC3E}">
        <p14:creationId xmlns:p14="http://schemas.microsoft.com/office/powerpoint/2010/main" val="147098193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hape 440"/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altLang="en-US" sz="4800" dirty="0" smtClean="0"/>
              <a:t>Community Information Gathering</a:t>
            </a:r>
            <a:endParaRPr lang="en-US" altLang="en-US" sz="4800" dirty="0"/>
          </a:p>
        </p:txBody>
      </p:sp>
      <p:sp>
        <p:nvSpPr>
          <p:cNvPr id="9" name="Shape 478"/>
          <p:cNvSpPr>
            <a:spLocks noGrp="1"/>
          </p:cNvSpPr>
          <p:nvPr>
            <p:ph idx="21"/>
          </p:nvPr>
        </p:nvSpPr>
        <p:spPr>
          <a:xfrm>
            <a:off x="540977" y="2032000"/>
            <a:ext cx="11120799" cy="3880572"/>
          </a:xfrm>
        </p:spPr>
        <p:txBody>
          <a:bodyPr/>
          <a:lstStyle/>
          <a:p>
            <a:r>
              <a:rPr lang="en-US" altLang="en-US" sz="2800" dirty="0" smtClean="0">
                <a:solidFill>
                  <a:srgbClr val="000000"/>
                </a:solidFill>
                <a:latin typeface="+mj-lt"/>
                <a:ea typeface="ＭＳ Ｐゴシック" charset="-128"/>
                <a:sym typeface="Arial" charset="0"/>
              </a:rPr>
              <a:t>Rob McMahon</a:t>
            </a:r>
          </a:p>
          <a:p>
            <a:r>
              <a:rPr lang="en-US" altLang="en-US" sz="2800" b="1" i="1" dirty="0" smtClean="0">
                <a:solidFill>
                  <a:srgbClr val="000000"/>
                </a:solidFill>
                <a:latin typeface="+mj-lt"/>
                <a:ea typeface="ＭＳ Ｐゴシック" charset="-128"/>
                <a:sym typeface="Arial" charset="0"/>
              </a:rPr>
              <a:t>University of Alberta/First Mile Connectivity Consortium</a:t>
            </a:r>
            <a:endParaRPr lang="en-US" sz="2800" i="1" dirty="0">
              <a:latin typeface="+mn-lt"/>
            </a:endParaRPr>
          </a:p>
          <a:p>
            <a:pPr>
              <a:buClr>
                <a:schemeClr val="tx2"/>
              </a:buClr>
            </a:pPr>
            <a:endParaRPr lang="en-US" altLang="en-US" dirty="0">
              <a:latin typeface="+mn-lt"/>
              <a:cs typeface="Helvetica" charset="0"/>
              <a:sym typeface="Arial" charset="0"/>
            </a:endParaRPr>
          </a:p>
        </p:txBody>
      </p:sp>
      <p:sp>
        <p:nvSpPr>
          <p:cNvPr id="10" name="Slide Number Placeholder 2"/>
          <p:cNvSpPr txBox="1">
            <a:spLocks/>
          </p:cNvSpPr>
          <p:nvPr/>
        </p:nvSpPr>
        <p:spPr>
          <a:xfrm>
            <a:off x="8918575" y="6342064"/>
            <a:ext cx="2743200" cy="1730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9pPr>
          </a:lstStyle>
          <a:p>
            <a:pPr algn="r"/>
            <a:r>
              <a:rPr lang="en-US" altLang="en-US" sz="1000" dirty="0">
                <a:solidFill>
                  <a:schemeClr val="bg1"/>
                </a:solidFill>
                <a:latin typeface="+mn-lt"/>
              </a:rPr>
              <a:t>8</a:t>
            </a:r>
            <a:endParaRPr lang="uk-UA" altLang="en-US" sz="1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98772" y="243104"/>
            <a:ext cx="4180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+mn-lt"/>
              </a:rPr>
              <a:t>© 2016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Nyani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Quarmyne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/ Internet Society CC BY-NC-SA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90175" y="6243916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#Indigenet2017</a:t>
            </a:r>
          </a:p>
        </p:txBody>
      </p:sp>
    </p:spTree>
    <p:extLst>
      <p:ext uri="{BB962C8B-B14F-4D97-AF65-F5344CB8AC3E}">
        <p14:creationId xmlns:p14="http://schemas.microsoft.com/office/powerpoint/2010/main" val="115599440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hape 440"/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2341564"/>
          </a:xfrm>
        </p:spPr>
        <p:txBody>
          <a:bodyPr/>
          <a:lstStyle/>
          <a:p>
            <a:r>
              <a:rPr lang="en-US" altLang="en-US" sz="4800" b="1" dirty="0"/>
              <a:t>Stories from the Field:</a:t>
            </a:r>
            <a:br>
              <a:rPr lang="en-US" altLang="en-US" sz="4800" b="1" dirty="0"/>
            </a:br>
            <a:r>
              <a:rPr lang="en-US" altLang="en-US" sz="4800" b="1" dirty="0"/>
              <a:t>T</a:t>
            </a:r>
            <a:r>
              <a:rPr lang="en-US" sz="4800" b="1" dirty="0"/>
              <a:t>he many shapes and sizes of community networks</a:t>
            </a:r>
            <a:endParaRPr lang="en-US" altLang="en-US" sz="4800" dirty="0"/>
          </a:p>
        </p:txBody>
      </p:sp>
      <p:sp>
        <p:nvSpPr>
          <p:cNvPr id="9" name="Shape 478"/>
          <p:cNvSpPr>
            <a:spLocks noGrp="1"/>
          </p:cNvSpPr>
          <p:nvPr>
            <p:ph idx="21"/>
          </p:nvPr>
        </p:nvSpPr>
        <p:spPr>
          <a:xfrm>
            <a:off x="540977" y="3454400"/>
            <a:ext cx="11120799" cy="3127645"/>
          </a:xfrm>
        </p:spPr>
        <p:txBody>
          <a:bodyPr/>
          <a:lstStyle/>
          <a:p>
            <a:r>
              <a:rPr lang="en-US" sz="2800" b="1" dirty="0" smtClean="0">
                <a:latin typeface="+mn-lt"/>
              </a:rPr>
              <a:t>Jane Coffin (Moderator)</a:t>
            </a:r>
            <a:r>
              <a:rPr lang="en-US" sz="2800" dirty="0" smtClean="0">
                <a:latin typeface="+mn-lt"/>
              </a:rPr>
              <a:t>, </a:t>
            </a:r>
            <a:r>
              <a:rPr lang="en-US" sz="2800" i="1" dirty="0">
                <a:latin typeface="+mn-lt"/>
              </a:rPr>
              <a:t>Internet </a:t>
            </a:r>
            <a:r>
              <a:rPr lang="en-US" sz="2800" i="1" dirty="0" smtClean="0">
                <a:latin typeface="+mn-lt"/>
              </a:rPr>
              <a:t>Society</a:t>
            </a:r>
            <a:endParaRPr lang="en-US" sz="2800" i="1" dirty="0">
              <a:latin typeface="+mn-lt"/>
            </a:endParaRPr>
          </a:p>
          <a:p>
            <a:r>
              <a:rPr lang="en-US" sz="2800" b="1" dirty="0">
                <a:latin typeface="+mn-lt"/>
              </a:rPr>
              <a:t>Bill Murdoch</a:t>
            </a:r>
            <a:r>
              <a:rPr lang="en-US" sz="2800" dirty="0">
                <a:latin typeface="+mn-lt"/>
              </a:rPr>
              <a:t>, </a:t>
            </a:r>
            <a:r>
              <a:rPr lang="en-US" sz="2800" i="1" dirty="0">
                <a:latin typeface="+mn-lt"/>
              </a:rPr>
              <a:t>Manitoba First Nations Education Resource Centre </a:t>
            </a:r>
          </a:p>
          <a:p>
            <a:r>
              <a:rPr lang="en-US" sz="2800" b="1" dirty="0">
                <a:latin typeface="+mn-lt"/>
              </a:rPr>
              <a:t>Brian </a:t>
            </a:r>
            <a:r>
              <a:rPr lang="en-US" sz="2800" b="1" dirty="0" err="1">
                <a:latin typeface="+mn-lt"/>
              </a:rPr>
              <a:t>Tagaban</a:t>
            </a:r>
            <a:r>
              <a:rPr lang="en-US" sz="2800" dirty="0">
                <a:latin typeface="+mn-lt"/>
              </a:rPr>
              <a:t>, </a:t>
            </a:r>
            <a:r>
              <a:rPr lang="en-US" sz="2800" i="1" dirty="0">
                <a:latin typeface="+mn-lt"/>
              </a:rPr>
              <a:t>Sacred Wind Communications </a:t>
            </a:r>
          </a:p>
          <a:p>
            <a:r>
              <a:rPr lang="en-US" sz="2800" b="1" dirty="0">
                <a:latin typeface="+mn-lt"/>
              </a:rPr>
              <a:t>Peter Bloom</a:t>
            </a:r>
            <a:r>
              <a:rPr lang="en-US" sz="2800" dirty="0">
                <a:latin typeface="+mn-lt"/>
              </a:rPr>
              <a:t>, </a:t>
            </a:r>
            <a:r>
              <a:rPr lang="en-US" sz="2800" i="1" dirty="0" err="1">
                <a:latin typeface="+mn-lt"/>
              </a:rPr>
              <a:t>Rhizomatica</a:t>
            </a:r>
            <a:r>
              <a:rPr lang="en-US" sz="2800" i="1" dirty="0">
                <a:latin typeface="+mn-lt"/>
              </a:rPr>
              <a:t> </a:t>
            </a:r>
          </a:p>
          <a:p>
            <a:r>
              <a:rPr lang="en-US" sz="2800" b="1" dirty="0">
                <a:latin typeface="+mn-lt"/>
              </a:rPr>
              <a:t>Don Means</a:t>
            </a:r>
            <a:r>
              <a:rPr lang="en-US" sz="2800" dirty="0">
                <a:latin typeface="+mn-lt"/>
              </a:rPr>
              <a:t>, </a:t>
            </a:r>
            <a:r>
              <a:rPr lang="en-US" sz="2800" i="1" dirty="0">
                <a:latin typeface="+mn-lt"/>
              </a:rPr>
              <a:t>Digital Village Associates</a:t>
            </a:r>
          </a:p>
          <a:p>
            <a:pPr>
              <a:buClr>
                <a:schemeClr val="tx2"/>
              </a:buClr>
            </a:pPr>
            <a:endParaRPr lang="en-US" altLang="en-US" dirty="0">
              <a:latin typeface="+mn-lt"/>
              <a:cs typeface="Helvetica" charset="0"/>
              <a:sym typeface="Arial" charset="0"/>
            </a:endParaRPr>
          </a:p>
        </p:txBody>
      </p:sp>
      <p:sp>
        <p:nvSpPr>
          <p:cNvPr id="10" name="Slide Number Placeholder 2"/>
          <p:cNvSpPr txBox="1">
            <a:spLocks/>
          </p:cNvSpPr>
          <p:nvPr/>
        </p:nvSpPr>
        <p:spPr>
          <a:xfrm>
            <a:off x="8918575" y="6342064"/>
            <a:ext cx="2743200" cy="1730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9pPr>
          </a:lstStyle>
          <a:p>
            <a:pPr algn="r"/>
            <a:r>
              <a:rPr lang="en-US" altLang="en-US" sz="1000" dirty="0">
                <a:solidFill>
                  <a:schemeClr val="bg1"/>
                </a:solidFill>
                <a:latin typeface="+mn-lt"/>
              </a:rPr>
              <a:t>8</a:t>
            </a:r>
            <a:endParaRPr lang="uk-UA" altLang="en-US" sz="1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98772" y="243104"/>
            <a:ext cx="4180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+mn-lt"/>
              </a:rPr>
              <a:t>© 2016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Nyani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Quarmyne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/ Internet Society CC BY-NC-SA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90175" y="6243916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#Indigenet2017</a:t>
            </a:r>
          </a:p>
        </p:txBody>
      </p:sp>
    </p:spTree>
    <p:extLst>
      <p:ext uri="{BB962C8B-B14F-4D97-AF65-F5344CB8AC3E}">
        <p14:creationId xmlns:p14="http://schemas.microsoft.com/office/powerpoint/2010/main" val="149666428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hape 440"/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1560427"/>
          </a:xfrm>
        </p:spPr>
        <p:txBody>
          <a:bodyPr/>
          <a:lstStyle/>
          <a:p>
            <a:r>
              <a:rPr lang="en-US" altLang="en-US" sz="4800" b="1" dirty="0"/>
              <a:t>Flash Presentation:</a:t>
            </a:r>
            <a:br>
              <a:rPr lang="en-US" altLang="en-US" sz="4800" b="1" dirty="0"/>
            </a:br>
            <a:r>
              <a:rPr lang="en-US" altLang="en-US" sz="4800" b="1" dirty="0"/>
              <a:t>A </a:t>
            </a:r>
            <a:r>
              <a:rPr lang="en-US" sz="4800" b="1" dirty="0"/>
              <a:t>community network success story</a:t>
            </a:r>
            <a:endParaRPr lang="en-US" altLang="en-US" sz="4800" dirty="0"/>
          </a:p>
        </p:txBody>
      </p:sp>
      <p:sp>
        <p:nvSpPr>
          <p:cNvPr id="9" name="Shape 478"/>
          <p:cNvSpPr>
            <a:spLocks noGrp="1"/>
          </p:cNvSpPr>
          <p:nvPr>
            <p:ph idx="21"/>
          </p:nvPr>
        </p:nvSpPr>
        <p:spPr>
          <a:xfrm>
            <a:off x="540977" y="2755900"/>
            <a:ext cx="11120799" cy="3826145"/>
          </a:xfrm>
        </p:spPr>
        <p:txBody>
          <a:bodyPr/>
          <a:lstStyle/>
          <a:p>
            <a:pPr>
              <a:buClr>
                <a:schemeClr val="tx2"/>
              </a:buClr>
            </a:pPr>
            <a:r>
              <a:rPr lang="en-US" altLang="en-US" sz="2800" b="1" dirty="0">
                <a:latin typeface="+mn-lt"/>
                <a:cs typeface="Helvetica" charset="0"/>
                <a:sym typeface="Arial" charset="0"/>
              </a:rPr>
              <a:t>Matthew </a:t>
            </a:r>
            <a:r>
              <a:rPr lang="en-US" altLang="en-US" sz="2800" b="1" dirty="0" err="1" smtClean="0">
                <a:latin typeface="+mn-lt"/>
                <a:cs typeface="Helvetica" charset="0"/>
                <a:sym typeface="Arial" charset="0"/>
              </a:rPr>
              <a:t>Rantanen</a:t>
            </a:r>
            <a:endParaRPr lang="en-US" altLang="en-US" sz="2800" dirty="0">
              <a:latin typeface="+mn-lt"/>
              <a:cs typeface="Helvetica" charset="0"/>
              <a:sym typeface="Arial" charset="0"/>
            </a:endParaRPr>
          </a:p>
          <a:p>
            <a:pPr>
              <a:buClr>
                <a:schemeClr val="tx2"/>
              </a:buClr>
            </a:pPr>
            <a:r>
              <a:rPr lang="en-US" altLang="en-US" sz="2800" i="1" dirty="0" smtClean="0">
                <a:latin typeface="+mn-lt"/>
                <a:cs typeface="Helvetica" charset="0"/>
                <a:sym typeface="Arial" charset="0"/>
              </a:rPr>
              <a:t>Southern </a:t>
            </a:r>
            <a:r>
              <a:rPr lang="en-US" altLang="en-US" sz="2800" i="1" dirty="0">
                <a:latin typeface="+mn-lt"/>
                <a:cs typeface="Helvetica" charset="0"/>
                <a:sym typeface="Arial" charset="0"/>
              </a:rPr>
              <a:t>California Tribal Chairmen’s Association </a:t>
            </a:r>
          </a:p>
        </p:txBody>
      </p:sp>
      <p:sp>
        <p:nvSpPr>
          <p:cNvPr id="10" name="Slide Number Placeholder 2"/>
          <p:cNvSpPr txBox="1">
            <a:spLocks/>
          </p:cNvSpPr>
          <p:nvPr/>
        </p:nvSpPr>
        <p:spPr>
          <a:xfrm>
            <a:off x="8918575" y="6342064"/>
            <a:ext cx="2743200" cy="1730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9pPr>
          </a:lstStyle>
          <a:p>
            <a:pPr algn="r"/>
            <a:r>
              <a:rPr lang="en-US" altLang="en-US" sz="1000" dirty="0">
                <a:solidFill>
                  <a:schemeClr val="bg1"/>
                </a:solidFill>
                <a:latin typeface="+mn-lt"/>
              </a:rPr>
              <a:t>8</a:t>
            </a:r>
            <a:endParaRPr lang="uk-UA" altLang="en-US" sz="1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98772" y="243104"/>
            <a:ext cx="4180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+mn-lt"/>
              </a:rPr>
              <a:t>© 2016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Nyani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Quarmyne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/ Internet Society CC BY-NC-SA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90175" y="6243916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#Indigenet2017</a:t>
            </a:r>
          </a:p>
        </p:txBody>
      </p:sp>
    </p:spTree>
    <p:extLst>
      <p:ext uri="{BB962C8B-B14F-4D97-AF65-F5344CB8AC3E}">
        <p14:creationId xmlns:p14="http://schemas.microsoft.com/office/powerpoint/2010/main" val="167718338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hape 440"/>
          <p:cNvSpPr>
            <a:spLocks noGrp="1"/>
          </p:cNvSpPr>
          <p:nvPr>
            <p:ph type="title"/>
          </p:nvPr>
        </p:nvSpPr>
        <p:spPr>
          <a:xfrm>
            <a:off x="3357927" y="3041201"/>
            <a:ext cx="11121296" cy="775597"/>
          </a:xfrm>
        </p:spPr>
        <p:txBody>
          <a:bodyPr/>
          <a:lstStyle/>
          <a:p>
            <a:r>
              <a:rPr lang="en-US" altLang="en-US" sz="4800" b="1" dirty="0"/>
              <a:t>Networking Break</a:t>
            </a:r>
            <a:endParaRPr lang="en-US" altLang="en-US" sz="4800" dirty="0"/>
          </a:p>
        </p:txBody>
      </p:sp>
      <p:sp>
        <p:nvSpPr>
          <p:cNvPr id="10" name="Slide Number Placeholder 2"/>
          <p:cNvSpPr txBox="1">
            <a:spLocks/>
          </p:cNvSpPr>
          <p:nvPr/>
        </p:nvSpPr>
        <p:spPr>
          <a:xfrm>
            <a:off x="8918575" y="6342064"/>
            <a:ext cx="2743200" cy="1730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9pPr>
          </a:lstStyle>
          <a:p>
            <a:pPr algn="r"/>
            <a:r>
              <a:rPr lang="en-US" altLang="en-US" sz="1000" dirty="0">
                <a:solidFill>
                  <a:schemeClr val="bg1"/>
                </a:solidFill>
                <a:latin typeface="+mn-lt"/>
              </a:rPr>
              <a:t>8</a:t>
            </a:r>
            <a:endParaRPr lang="uk-UA" altLang="en-US" sz="1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98772" y="243104"/>
            <a:ext cx="4180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+mn-lt"/>
              </a:rPr>
              <a:t>© 2016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Nyani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Quarmyne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/ Internet Society CC BY-NC-SA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90175" y="6243916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#Indigenet2017</a:t>
            </a:r>
          </a:p>
        </p:txBody>
      </p:sp>
    </p:spTree>
    <p:extLst>
      <p:ext uri="{BB962C8B-B14F-4D97-AF65-F5344CB8AC3E}">
        <p14:creationId xmlns:p14="http://schemas.microsoft.com/office/powerpoint/2010/main" val="213769679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hape 440"/>
          <p:cNvSpPr>
            <a:spLocks noGrp="1"/>
          </p:cNvSpPr>
          <p:nvPr>
            <p:ph type="title"/>
          </p:nvPr>
        </p:nvSpPr>
        <p:spPr>
          <a:xfrm>
            <a:off x="540976" y="567102"/>
            <a:ext cx="11121296" cy="775597"/>
          </a:xfrm>
        </p:spPr>
        <p:txBody>
          <a:bodyPr/>
          <a:lstStyle/>
          <a:p>
            <a:r>
              <a:rPr lang="en-US" altLang="en-US" sz="4800" b="1" dirty="0"/>
              <a:t>Table-level Discussion </a:t>
            </a:r>
            <a:endParaRPr lang="en-US" altLang="en-US" sz="4800" dirty="0"/>
          </a:p>
        </p:txBody>
      </p:sp>
      <p:sp>
        <p:nvSpPr>
          <p:cNvPr id="9" name="Shape 478"/>
          <p:cNvSpPr>
            <a:spLocks noGrp="1"/>
          </p:cNvSpPr>
          <p:nvPr>
            <p:ph idx="21"/>
          </p:nvPr>
        </p:nvSpPr>
        <p:spPr>
          <a:xfrm>
            <a:off x="540977" y="1648682"/>
            <a:ext cx="11120799" cy="4933363"/>
          </a:xfrm>
        </p:spPr>
        <p:txBody>
          <a:bodyPr/>
          <a:lstStyle/>
          <a:p>
            <a:pPr>
              <a:buClr>
                <a:schemeClr val="tx2"/>
              </a:buClr>
            </a:pPr>
            <a:r>
              <a:rPr lang="en-US" b="1" dirty="0"/>
              <a:t> </a:t>
            </a:r>
            <a:r>
              <a:rPr lang="en-US" sz="2800" b="1" dirty="0">
                <a:latin typeface="+mn-lt"/>
              </a:rPr>
              <a:t>Reporting Back to Plenary</a:t>
            </a:r>
            <a:endParaRPr lang="en-US" altLang="en-US" sz="2800" dirty="0">
              <a:latin typeface="+mn-lt"/>
              <a:cs typeface="Helvetica" charset="0"/>
              <a:sym typeface="Arial" charset="0"/>
            </a:endParaRPr>
          </a:p>
        </p:txBody>
      </p:sp>
      <p:sp>
        <p:nvSpPr>
          <p:cNvPr id="10" name="Slide Number Placeholder 2"/>
          <p:cNvSpPr txBox="1">
            <a:spLocks/>
          </p:cNvSpPr>
          <p:nvPr/>
        </p:nvSpPr>
        <p:spPr>
          <a:xfrm>
            <a:off x="8918575" y="6342064"/>
            <a:ext cx="2743200" cy="1730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Hind Light" charset="0"/>
                <a:ea typeface="ＭＳ Ｐゴシック" charset="-128"/>
                <a:cs typeface="+mn-cs"/>
              </a:defRPr>
            </a:lvl9pPr>
          </a:lstStyle>
          <a:p>
            <a:pPr algn="r"/>
            <a:r>
              <a:rPr lang="en-US" altLang="en-US" sz="1000" dirty="0">
                <a:solidFill>
                  <a:schemeClr val="bg1"/>
                </a:solidFill>
                <a:latin typeface="+mn-lt"/>
              </a:rPr>
              <a:t>8</a:t>
            </a:r>
            <a:endParaRPr lang="uk-UA" altLang="en-US" sz="1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98772" y="243104"/>
            <a:ext cx="4180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+mn-lt"/>
              </a:rPr>
              <a:t>© 2016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Nyani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+mn-lt"/>
              </a:rPr>
              <a:t>Quarmyne</a:t>
            </a:r>
            <a:r>
              <a:rPr lang="en-GB" sz="1000" dirty="0">
                <a:solidFill>
                  <a:schemeClr val="bg1"/>
                </a:solidFill>
                <a:latin typeface="+mn-lt"/>
              </a:rPr>
              <a:t> / Internet Society CC BY-NC-SA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90175" y="6243916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#Indigenet2017</a:t>
            </a:r>
          </a:p>
        </p:txBody>
      </p:sp>
    </p:spTree>
    <p:extLst>
      <p:ext uri="{BB962C8B-B14F-4D97-AF65-F5344CB8AC3E}">
        <p14:creationId xmlns:p14="http://schemas.microsoft.com/office/powerpoint/2010/main" val="39944897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ISOC - Green template">
  <a:themeElements>
    <a:clrScheme name="01-ISOC-Green">
      <a:dk1>
        <a:srgbClr val="0C1C2C"/>
      </a:dk1>
      <a:lt1>
        <a:srgbClr val="EEF2EC"/>
      </a:lt1>
      <a:dk2>
        <a:srgbClr val="40B2A4"/>
      </a:dk2>
      <a:lt2>
        <a:srgbClr val="DEDAD0"/>
      </a:lt2>
      <a:accent1>
        <a:srgbClr val="24366E"/>
      </a:accent1>
      <a:accent2>
        <a:srgbClr val="3A82E4"/>
      </a:accent2>
      <a:accent3>
        <a:srgbClr val="40B2A4"/>
      </a:accent3>
      <a:accent4>
        <a:srgbClr val="7E245C"/>
      </a:accent4>
      <a:accent5>
        <a:srgbClr val="D25238"/>
      </a:accent5>
      <a:accent6>
        <a:srgbClr val="EECA4A"/>
      </a:accent6>
      <a:hlink>
        <a:srgbClr val="0C1C2C"/>
      </a:hlink>
      <a:folHlink>
        <a:srgbClr val="0C1C2C"/>
      </a:folHlink>
    </a:clrScheme>
    <a:fontScheme name="Office 2">
      <a:majorFont>
        <a:latin typeface="Hind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Hind Light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Template_2016-08-01_EN_FINAL_v01" id="{5192F294-8424-7440-AA8F-DFA0F3CB0ECA}" vid="{C851EFD6-B4FE-1E42-8FAC-3F690B7A554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ISOCPPT</Template>
  <TotalTime>6629</TotalTime>
  <Words>648</Words>
  <Application>Microsoft Macintosh PowerPoint</Application>
  <PresentationFormat>Widescreen</PresentationFormat>
  <Paragraphs>177</Paragraphs>
  <Slides>37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.AppleSystemUIFont</vt:lpstr>
      <vt:lpstr>Arial Bold</vt:lpstr>
      <vt:lpstr>Calibri</vt:lpstr>
      <vt:lpstr>Helvetica</vt:lpstr>
      <vt:lpstr>Hind Light</vt:lpstr>
      <vt:lpstr>Hind Medium</vt:lpstr>
      <vt:lpstr>ＭＳ Ｐゴシック</vt:lpstr>
      <vt:lpstr>Arial</vt:lpstr>
      <vt:lpstr>ISOC - Green template</vt:lpstr>
      <vt:lpstr>PowerPoint Presentation</vt:lpstr>
      <vt:lpstr>Housekeeping </vt:lpstr>
      <vt:lpstr>PowerPoint Presentation</vt:lpstr>
      <vt:lpstr>Fireside chat </vt:lpstr>
      <vt:lpstr>Community Information Gathering</vt:lpstr>
      <vt:lpstr>Stories from the Field: The many shapes and sizes of community networks</vt:lpstr>
      <vt:lpstr>Flash Presentation: A community network success story</vt:lpstr>
      <vt:lpstr>Networking Break</vt:lpstr>
      <vt:lpstr>Table-level Discussion </vt:lpstr>
      <vt:lpstr>Lunch!</vt:lpstr>
      <vt:lpstr>Flash Presentation: IP Addressing</vt:lpstr>
      <vt:lpstr>Community Networks Business Models</vt:lpstr>
      <vt:lpstr>Advocating for Community Networks</vt:lpstr>
      <vt:lpstr>Networking Break</vt:lpstr>
      <vt:lpstr>Personal Story</vt:lpstr>
      <vt:lpstr>Table Level Discussion</vt:lpstr>
      <vt:lpstr>Plenary Discussion </vt:lpstr>
      <vt:lpstr>PowerPoint Presentation</vt:lpstr>
      <vt:lpstr>Reception</vt:lpstr>
      <vt:lpstr>PowerPoint Presentation</vt:lpstr>
      <vt:lpstr>Welcome Back</vt:lpstr>
      <vt:lpstr>Flash Presentation</vt:lpstr>
      <vt:lpstr>Panel</vt:lpstr>
      <vt:lpstr>Networking</vt:lpstr>
      <vt:lpstr>Arts Presentation</vt:lpstr>
      <vt:lpstr>Table Level Discussion</vt:lpstr>
      <vt:lpstr>Flash Presentation</vt:lpstr>
      <vt:lpstr>Lunch</vt:lpstr>
      <vt:lpstr>Flash Presentation</vt:lpstr>
      <vt:lpstr>Panel</vt:lpstr>
      <vt:lpstr>Break</vt:lpstr>
      <vt:lpstr>Panel</vt:lpstr>
      <vt:lpstr>Networking</vt:lpstr>
      <vt:lpstr>Extended Plenary Discussion</vt:lpstr>
      <vt:lpstr>Summit Closing</vt:lpstr>
      <vt:lpstr>PowerPoint Presentation</vt:lpstr>
      <vt:lpstr>Optional Social Event</vt:lpstr>
    </vt:vector>
  </TitlesOfParts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Internet is for Everyone</dc:title>
  <dc:creator>Beth Gombala</dc:creator>
  <cp:lastModifiedBy>Microsoft Office User</cp:lastModifiedBy>
  <cp:revision>120</cp:revision>
  <cp:lastPrinted>2017-10-30T19:44:51Z</cp:lastPrinted>
  <dcterms:created xsi:type="dcterms:W3CDTF">2016-11-07T16:04:39Z</dcterms:created>
  <dcterms:modified xsi:type="dcterms:W3CDTF">2017-11-09T21:50:12Z</dcterms:modified>
</cp:coreProperties>
</file>