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39"/>
  </p:notesMasterIdLst>
  <p:handoutMasterIdLst>
    <p:handoutMasterId r:id="rId40"/>
  </p:handoutMasterIdLst>
  <p:sldIdLst>
    <p:sldId id="310" r:id="rId2"/>
    <p:sldId id="276" r:id="rId3"/>
    <p:sldId id="345" r:id="rId4"/>
    <p:sldId id="293" r:id="rId5"/>
    <p:sldId id="344" r:id="rId6"/>
    <p:sldId id="311" r:id="rId7"/>
    <p:sldId id="312" r:id="rId8"/>
    <p:sldId id="313" r:id="rId9"/>
    <p:sldId id="315" r:id="rId10"/>
    <p:sldId id="322" r:id="rId11"/>
    <p:sldId id="316" r:id="rId12"/>
    <p:sldId id="319" r:id="rId13"/>
    <p:sldId id="320" r:id="rId14"/>
    <p:sldId id="321" r:id="rId15"/>
    <p:sldId id="301" r:id="rId16"/>
    <p:sldId id="323" r:id="rId17"/>
    <p:sldId id="324" r:id="rId18"/>
    <p:sldId id="362" r:id="rId19"/>
    <p:sldId id="325" r:id="rId20"/>
    <p:sldId id="327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3" r:id="rId37"/>
    <p:sldId id="361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43E50"/>
    <a:srgbClr val="EEF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6"/>
    <p:restoredTop sz="85948"/>
  </p:normalViewPr>
  <p:slideViewPr>
    <p:cSldViewPr snapToGrid="0" snapToObjects="1">
      <p:cViewPr>
        <p:scale>
          <a:sx n="100" d="100"/>
          <a:sy n="100" d="100"/>
        </p:scale>
        <p:origin x="1448" y="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notesViewPr>
    <p:cSldViewPr snapToGrid="0" snapToObjects="1">
      <p:cViewPr varScale="1">
        <p:scale>
          <a:sx n="160" d="100"/>
          <a:sy n="160" d="100"/>
        </p:scale>
        <p:origin x="47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Relationship Id="rId4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98BAE-C84A-694A-898B-5CF88760D6F5}" type="datetimeFigureOut">
              <a:rPr lang="en-US" smtClean="0"/>
              <a:t>11/9/17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491E-6BDF-894F-89D9-4BED6DF37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0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74FA06C-4A8C-0E48-B922-007B77153C27}" type="datetimeFigureOut">
              <a:rPr lang="en-GB" altLang="en-US"/>
              <a:pPr/>
              <a:t>09/11/2017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620D7F3-EDE1-C147-A04A-D4416A6382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06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665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45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6323" name="Shape 45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ts val="400"/>
              </a:spcBef>
            </a:pPr>
            <a:endParaRPr lang="en-US" altLang="en-US" sz="1200" dirty="0">
              <a:solidFill>
                <a:srgbClr val="000000"/>
              </a:solidFill>
              <a:latin typeface="Arial Bold" charset="0"/>
              <a:ea typeface="ＭＳ Ｐゴシック" charset="-128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35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45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6323" name="Shape 45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ts val="400"/>
              </a:spcBef>
            </a:pPr>
            <a:endParaRPr lang="en-US" altLang="en-US" sz="1200" dirty="0">
              <a:solidFill>
                <a:srgbClr val="000000"/>
              </a:solidFill>
              <a:latin typeface="Arial Bold" charset="0"/>
              <a:ea typeface="ＭＳ Ｐゴシック" charset="-128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14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45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6323" name="Shape 45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ts val="400"/>
              </a:spcBef>
            </a:pPr>
            <a:endParaRPr lang="en-US" altLang="en-US" sz="1200" dirty="0">
              <a:solidFill>
                <a:srgbClr val="000000"/>
              </a:solidFill>
              <a:latin typeface="Arial Bold" charset="0"/>
              <a:ea typeface="ＭＳ Ｐゴシック" charset="-128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47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45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6323" name="Shape 45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ts val="400"/>
              </a:spcBef>
            </a:pPr>
            <a:endParaRPr lang="en-US" altLang="en-US" sz="1200" dirty="0">
              <a:solidFill>
                <a:srgbClr val="000000"/>
              </a:solidFill>
              <a:latin typeface="Arial Bold" charset="0"/>
              <a:ea typeface="ＭＳ Ｐゴシック" charset="-128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18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45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6323" name="Shape 45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ts val="400"/>
              </a:spcBef>
            </a:pPr>
            <a:endParaRPr lang="en-US" altLang="en-US" sz="1200" dirty="0">
              <a:solidFill>
                <a:srgbClr val="000000"/>
              </a:solidFill>
              <a:latin typeface="Arial Bold" charset="0"/>
              <a:ea typeface="ＭＳ Ｐゴシック" charset="-128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22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18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19489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20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17218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36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574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45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6323" name="Shape 45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ts val="400"/>
              </a:spcBef>
            </a:pPr>
            <a:endParaRPr lang="en-US" altLang="en-US" sz="1200" dirty="0">
              <a:solidFill>
                <a:srgbClr val="000000"/>
              </a:solidFill>
              <a:latin typeface="Arial Bold" charset="0"/>
              <a:ea typeface="ＭＳ Ｐゴシック" charset="-128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2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0451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45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6323" name="Shape 45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ts val="400"/>
              </a:spcBef>
            </a:pPr>
            <a:endParaRPr lang="en-US" altLang="en-US" sz="1200" dirty="0">
              <a:solidFill>
                <a:srgbClr val="000000"/>
              </a:solidFill>
              <a:latin typeface="Arial Bold" charset="0"/>
              <a:ea typeface="ＭＳ Ｐゴシック" charset="-128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620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45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6323" name="Shape 45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ts val="400"/>
              </a:spcBef>
            </a:pPr>
            <a:endParaRPr lang="en-US" altLang="en-US" sz="1200" dirty="0">
              <a:solidFill>
                <a:srgbClr val="000000"/>
              </a:solidFill>
              <a:latin typeface="Arial Bold" charset="0"/>
              <a:ea typeface="ＭＳ Ｐゴシック" charset="-128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60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45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6323" name="Shape 45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ts val="400"/>
              </a:spcBef>
            </a:pPr>
            <a:endParaRPr lang="en-US" altLang="en-US" sz="1200" dirty="0">
              <a:solidFill>
                <a:srgbClr val="000000"/>
              </a:solidFill>
              <a:latin typeface="Arial Bold" charset="0"/>
              <a:ea typeface="ＭＳ Ｐゴシック" charset="-128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663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45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6323" name="Shape 45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ts val="400"/>
              </a:spcBef>
            </a:pPr>
            <a:endParaRPr lang="en-US" altLang="en-US" sz="1200" dirty="0">
              <a:solidFill>
                <a:srgbClr val="000000"/>
              </a:solidFill>
              <a:latin typeface="Arial Bold" charset="0"/>
              <a:ea typeface="ＭＳ Ｐゴシック" charset="-128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50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45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6323" name="Shape 45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ts val="400"/>
              </a:spcBef>
            </a:pPr>
            <a:endParaRPr lang="en-US" altLang="en-US" sz="1200" dirty="0">
              <a:solidFill>
                <a:srgbClr val="000000"/>
              </a:solidFill>
              <a:latin typeface="Arial Bold" charset="0"/>
              <a:ea typeface="ＭＳ Ｐゴシック" charset="-128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52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45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6323" name="Shape 45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ts val="400"/>
              </a:spcBef>
            </a:pPr>
            <a:endParaRPr lang="en-US" altLang="en-US" sz="1200" dirty="0">
              <a:solidFill>
                <a:srgbClr val="000000"/>
              </a:solidFill>
              <a:latin typeface="Arial Bold" charset="0"/>
              <a:ea typeface="ＭＳ Ｐゴシック" charset="-128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4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emf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Relationship Id="rId3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– Green templat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358439" y="6246815"/>
            <a:ext cx="1519237" cy="12311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sz="800" dirty="0">
                <a:solidFill>
                  <a:srgbClr val="EEF2EC"/>
                </a:solidFill>
              </a:rPr>
              <a:t>Internet Society © 1992–2016</a:t>
            </a: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3355853"/>
            <a:ext cx="11109600" cy="456728"/>
          </a:xfrm>
          <a:prstGeom prst="rect">
            <a:avLst/>
          </a:prstGeom>
        </p:spPr>
        <p:txBody>
          <a:bodyPr wrap="square" rIns="1728000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11109600" cy="536750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2" y="5605546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2" y="573969"/>
            <a:ext cx="4097551" cy="2700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3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2"/>
            <a:ext cx="11120695" cy="48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FF8D7C12-E787-174C-812A-EC3C0082FBB9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1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1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69993" marR="0" indent="-269993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37" marR="0" indent="-233919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31" marR="0" indent="-19792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377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69993" marR="0" lvl="2" indent="-269993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37" marR="0" lvl="3" indent="-233919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31" marR="0" lvl="4" indent="-19792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22"/>
          </p:nvPr>
        </p:nvSpPr>
        <p:spPr>
          <a:xfrm>
            <a:off x="6179485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69993" marR="0" indent="-269993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37" marR="0" indent="-233919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31" marR="0" indent="-19792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377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69993" marR="0" lvl="2" indent="-269993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37" marR="0" lvl="3" indent="-233919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31" marR="0" lvl="4" indent="-19792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8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image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75375" y="522288"/>
            <a:ext cx="5486400" cy="558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8" y="567102"/>
            <a:ext cx="5476775" cy="489365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7" y="661062"/>
            <a:ext cx="5375915" cy="3879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9D797C3-5F1D-EB43-9194-D8BE87AD2A9C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1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21"/>
          </p:nvPr>
        </p:nvSpPr>
        <p:spPr>
          <a:xfrm>
            <a:off x="540001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69993" marR="0" indent="-269993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37" marR="0" indent="-233919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31" marR="0" indent="-19792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377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69993" marR="0" lvl="2" indent="-269993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37" marR="0" lvl="3" indent="-233919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31" marR="0" lvl="4" indent="-19792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4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large image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7" y="2"/>
            <a:ext cx="6023145" cy="6857999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2"/>
            <a:ext cx="5479200" cy="489365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7" y="661062"/>
            <a:ext cx="5375915" cy="3879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143A7B2-C35C-E346-A08D-155760DB7296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1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22"/>
          </p:nvPr>
        </p:nvSpPr>
        <p:spPr>
          <a:xfrm>
            <a:off x="540001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69993" marR="0" indent="-269993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37" marR="0" indent="-233919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31" marR="0" indent="-19792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377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69993" marR="0" lvl="2" indent="-269993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37" marR="0" lvl="3" indent="-233919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31" marR="0" lvl="4" indent="-19792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3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graph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69026" y="0"/>
            <a:ext cx="60229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5" y="567102"/>
            <a:ext cx="5479200" cy="489365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286356" y="662400"/>
            <a:ext cx="5517717" cy="54469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  <a:lvl2pPr>
              <a:defRPr sz="1000" b="0" i="0">
                <a:latin typeface="Hind Medium" charset="0"/>
                <a:ea typeface="Hind Medium" charset="0"/>
                <a:cs typeface="Hind Medium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1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1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69993" marR="0" indent="-269993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37" marR="0" indent="-233919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31" marR="0" indent="-19792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377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69993" marR="0" lvl="2" indent="-269993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37" marR="0" lvl="3" indent="-233919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31" marR="0" lvl="4" indent="-19792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7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Chart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48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3250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355299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77348" y="1774405"/>
            <a:ext cx="2662877" cy="3666146"/>
          </a:xfrm>
          <a:prstGeom prst="rect">
            <a:avLst/>
          </a:prstGeom>
          <a:solidFill>
            <a:schemeClr val="tx2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rgbClr val="FFFFFF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>
                <a:solidFill>
                  <a:srgbClr val="FFFFFF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999396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D8B29AF-7C6A-5F4D-80AD-1814178AF230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1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0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Neutral gre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42400" y="525600"/>
            <a:ext cx="10508400" cy="5572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1" baseline="0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chemeClr val="tx1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0074F2-1090-0744-858A-D1BB34EE7CED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1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9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1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3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</a:t>
            </a:r>
            <a:r>
              <a:rPr lang="en-US" dirty="0"/>
              <a:t>to edit Master title style</a:t>
            </a:r>
            <a:endParaRPr lang="en-GB" dirty="0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918575" y="6342065"/>
            <a:ext cx="2743200" cy="173037"/>
          </a:xfrm>
        </p:spPr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528BDF42-62B5-874D-A7F5-A52B65B377A4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736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Content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1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48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6E2DA8-8964-4745-ACD2-3F214ED7311A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5457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1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20"/>
            <a:ext cx="5715735" cy="39151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2461260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F35CCC7-CB4F-5542-883B-77CD96CEB14D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1203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1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20"/>
            <a:ext cx="5715735" cy="39151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2461260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B0B0632-44AB-E64F-9964-F97E8E40AC00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78719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20"/>
            <a:ext cx="5715735" cy="39151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2461260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FBE988-4F8A-A847-85FA-7FDCA1891FAC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1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6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Green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1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3250" y="525600"/>
            <a:ext cx="11129023" cy="5572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1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38A562FF-9E0C-6A44-94FA-5EFAAB105799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3498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/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1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3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</a:t>
            </a:r>
            <a:r>
              <a:rPr lang="en-US" dirty="0"/>
              <a:t>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AAABE4F-E323-754C-9DC3-2E4BB4EF58F9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83250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– Green templat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1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000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000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000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000" dirty="0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4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000" dirty="0"/>
              <a:t>Galerie Jean-Malbuisson 15, </a:t>
            </a:r>
            <a:br>
              <a:rPr lang="en-GB" sz="1000" dirty="0"/>
            </a:br>
            <a:r>
              <a:rPr lang="en-GB" sz="1000" dirty="0"/>
              <a:t>CH-1204 Geneva, </a:t>
            </a:r>
            <a:br>
              <a:rPr lang="en-GB" sz="1000" dirty="0"/>
            </a:br>
            <a:r>
              <a:rPr lang="en-GB" sz="1000" dirty="0"/>
              <a:t>Switzerland.</a:t>
            </a:r>
            <a:br>
              <a:rPr lang="en-GB" sz="1000" dirty="0"/>
            </a:br>
            <a:r>
              <a:rPr lang="en-GB" sz="1000" dirty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sz="1000" dirty="0"/>
          </a:p>
          <a:p>
            <a:pPr fontAlgn="auto">
              <a:spcAft>
                <a:spcPts val="0"/>
              </a:spcAft>
              <a:defRPr/>
            </a:pPr>
            <a:endParaRPr lang="en-GB" sz="1000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1000" dirty="0"/>
              <a:t>1775 Wiehle Avenue, </a:t>
            </a:r>
            <a:br>
              <a:rPr lang="de-DE" sz="1000" dirty="0"/>
            </a:br>
            <a:r>
              <a:rPr lang="de-DE" sz="1000" dirty="0"/>
              <a:t>Suite 201, Reston, VA </a:t>
            </a:r>
            <a:br>
              <a:rPr lang="de-DE" sz="1000" dirty="0"/>
            </a:br>
            <a:r>
              <a:rPr lang="de-DE" sz="1000" dirty="0"/>
              <a:t>20190-5108 USA. </a:t>
            </a:r>
            <a:br>
              <a:rPr lang="de-DE" sz="1000" dirty="0"/>
            </a:br>
            <a:r>
              <a:rPr lang="de-DE" sz="1000" dirty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sz="1000" dirty="0"/>
          </a:p>
          <a:p>
            <a:pPr fontAlgn="auto">
              <a:spcAft>
                <a:spcPts val="0"/>
              </a:spcAft>
              <a:defRPr/>
            </a:pPr>
            <a:endParaRPr lang="en-GB" sz="1000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9"/>
            <a:ext cx="9001125" cy="100642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6000" dirty="0"/>
              <a:t>Thank you.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2" y="4351782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38626C2-145F-DB41-8654-1777F0E9F2FB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11453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t involved – Green templat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1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000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000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000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000" dirty="0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4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000" dirty="0"/>
              <a:t>Galerie Jean-Malbuisson 15, </a:t>
            </a:r>
            <a:br>
              <a:rPr lang="en-GB" sz="1000" dirty="0"/>
            </a:br>
            <a:r>
              <a:rPr lang="en-GB" sz="1000" dirty="0"/>
              <a:t>CH-1204 Geneva, </a:t>
            </a:r>
            <a:br>
              <a:rPr lang="en-GB" sz="1000" dirty="0"/>
            </a:br>
            <a:r>
              <a:rPr lang="en-GB" sz="1000" dirty="0"/>
              <a:t>Switzerland.</a:t>
            </a:r>
            <a:br>
              <a:rPr lang="en-GB" sz="1000" dirty="0"/>
            </a:br>
            <a:r>
              <a:rPr lang="en-GB" sz="1000" dirty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sz="1000" dirty="0"/>
          </a:p>
          <a:p>
            <a:pPr fontAlgn="auto">
              <a:spcAft>
                <a:spcPts val="0"/>
              </a:spcAft>
              <a:defRPr/>
            </a:pPr>
            <a:endParaRPr lang="en-GB" sz="1000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1000" dirty="0"/>
              <a:t>1775 Wiehle Avenue, </a:t>
            </a:r>
            <a:br>
              <a:rPr lang="de-DE" sz="1000" dirty="0"/>
            </a:br>
            <a:r>
              <a:rPr lang="de-DE" sz="1000" dirty="0"/>
              <a:t>Suite 201, Reston, VA </a:t>
            </a:r>
            <a:br>
              <a:rPr lang="de-DE" sz="1000" dirty="0"/>
            </a:br>
            <a:r>
              <a:rPr lang="de-DE" sz="1000" dirty="0"/>
              <a:t>20190-5108 USA. </a:t>
            </a:r>
            <a:br>
              <a:rPr lang="de-DE" sz="1000" dirty="0"/>
            </a:br>
            <a:r>
              <a:rPr lang="de-DE" sz="1000" dirty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sz="1000" dirty="0"/>
          </a:p>
          <a:p>
            <a:pPr fontAlgn="auto">
              <a:spcAft>
                <a:spcPts val="0"/>
              </a:spcAft>
              <a:defRPr/>
            </a:pPr>
            <a:endParaRPr lang="en-GB" sz="1000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9"/>
            <a:ext cx="9001125" cy="100642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6000" dirty="0"/>
              <a:t>Get involved.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2" y="4351782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C54E8D6B-F017-D744-B01E-3BF4A1060F5E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6163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48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6D84CED-884A-CE4A-BD8A-D28B96D1098D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1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978" y="1408700"/>
            <a:ext cx="11121775" cy="3220368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69993" marR="0" indent="-269993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37" marR="0" indent="-233919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31" marR="0" indent="-19792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377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69993" marR="0" lvl="2" indent="-269993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37" marR="0" lvl="3" indent="-233919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31" marR="0" lvl="4" indent="-19792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9" y="566739"/>
            <a:ext cx="11109600" cy="4893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1"/>
              <a:t>Click to edit Master title style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18575" y="6342065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6C934B7-3B58-BB48-B505-F2B1E8AB1EFB}" type="slidenum">
              <a:rPr lang="en-GB" altLang="en-US" noProof="1" dirty="0" smtClean="0"/>
              <a:pPr/>
              <a:t>‹#›</a:t>
            </a:fld>
            <a:endParaRPr lang="en-GB" altLang="en-US" noProof="1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39751" y="1408700"/>
            <a:ext cx="11109600" cy="3598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69993" marR="0" lvl="2" indent="-269993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37" marR="0" lvl="3" indent="-233919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31" marR="0" lvl="4" indent="-197920" algn="l" defTabSz="914377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18" r:id="rId9"/>
    <p:sldLayoutId id="2147483719" r:id="rId10"/>
    <p:sldLayoutId id="2147483745" r:id="rId11"/>
    <p:sldLayoutId id="2147483720" r:id="rId12"/>
    <p:sldLayoutId id="2147483746" r:id="rId13"/>
    <p:sldLayoutId id="2147483721" r:id="rId14"/>
    <p:sldLayoutId id="2147483748" r:id="rId15"/>
    <p:sldLayoutId id="2147483750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fontAlgn="base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189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377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566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754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marL="0" marR="0" indent="0" algn="l" defTabSz="914377" rtl="0" eaLnBrk="1" fontAlgn="base" latinLnBrk="0" hangingPunct="1">
        <a:lnSpc>
          <a:spcPct val="106000"/>
        </a:lnSpc>
        <a:spcBef>
          <a:spcPct val="0"/>
        </a:spcBef>
        <a:spcAft>
          <a:spcPts val="1200"/>
        </a:spcAft>
        <a:buClrTx/>
        <a:buSzTx/>
        <a:buFont typeface="Arial" charset="0"/>
        <a:buNone/>
        <a:tabLst/>
        <a:defRPr sz="2000" kern="1200" spc="20">
          <a:solidFill>
            <a:schemeClr val="tx1"/>
          </a:solidFill>
          <a:latin typeface="Hind Medium" charset="0"/>
          <a:ea typeface="Hind Medium" charset="0"/>
          <a:cs typeface="Hind Medium" charset="0"/>
        </a:defRPr>
      </a:lvl1pPr>
      <a:lvl2pPr marL="0" marR="0" indent="0" algn="l" defTabSz="914377" rtl="0" eaLnBrk="1" fontAlgn="base" latinLnBrk="0" hangingPunct="1">
        <a:lnSpc>
          <a:spcPct val="113000"/>
        </a:lnSpc>
        <a:spcBef>
          <a:spcPct val="0"/>
        </a:spcBef>
        <a:spcAft>
          <a:spcPct val="0"/>
        </a:spcAft>
        <a:buClrTx/>
        <a:buSzTx/>
        <a:buFont typeface=".AppleSystemUIFont" charset="0"/>
        <a:buNone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69993" marR="0" indent="-269993" algn="l" defTabSz="914377" rtl="0" eaLnBrk="1" fontAlgn="base" latinLnBrk="0" hangingPunct="1">
        <a:lnSpc>
          <a:spcPct val="113000"/>
        </a:lnSpc>
        <a:spcBef>
          <a:spcPct val="0"/>
        </a:spcBef>
        <a:spcAft>
          <a:spcPts val="0"/>
        </a:spcAft>
        <a:buClrTx/>
        <a:buSzPct val="72000"/>
        <a:buFont typeface=".AppleSystemUIFont" charset="0"/>
        <a:buChar char="—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56637" marR="0" indent="-233919" algn="l" defTabSz="914377" rtl="0" eaLnBrk="1" fontAlgn="base" latinLnBrk="0" hangingPunct="1">
        <a:lnSpc>
          <a:spcPct val="113000"/>
        </a:lnSpc>
        <a:spcBef>
          <a:spcPct val="0"/>
        </a:spcBef>
        <a:spcAft>
          <a:spcPct val="0"/>
        </a:spcAft>
        <a:buClrTx/>
        <a:buSzPct val="90000"/>
        <a:buFont typeface=".AppleSystemUIFont" charset="0"/>
        <a:buChar char="–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772631" marR="0" indent="-197920" algn="l" defTabSz="914377" rtl="0" eaLnBrk="1" fontAlgn="base" latinLnBrk="0" hangingPunct="1">
        <a:lnSpc>
          <a:spcPct val="113000"/>
        </a:lnSpc>
        <a:spcBef>
          <a:spcPct val="0"/>
        </a:spcBef>
        <a:spcAft>
          <a:spcPts val="1500"/>
        </a:spcAft>
        <a:buClrTx/>
        <a:buSzPct val="75000"/>
        <a:buFont typeface="Arial" charset="0"/>
        <a:buChar char="•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D84CED-884A-CE4A-BD8A-D28B96D1098D}" type="slidenum">
              <a:rPr lang="uk-UA" altLang="en-US" smtClean="0"/>
              <a:pPr/>
              <a:t>1</a:t>
            </a:fld>
            <a:endParaRPr lang="uk-UA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29" y="-44450"/>
            <a:ext cx="5429696" cy="6844019"/>
          </a:xfrm>
          <a:ln w="19050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290175" y="624391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#Indigenet2017</a:t>
            </a:r>
          </a:p>
        </p:txBody>
      </p:sp>
    </p:spTree>
    <p:extLst>
      <p:ext uri="{BB962C8B-B14F-4D97-AF65-F5344CB8AC3E}">
        <p14:creationId xmlns:p14="http://schemas.microsoft.com/office/powerpoint/2010/main" val="209118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B9AA71-D2B5-446A-B9A2-9A38DD8A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676" y="3041201"/>
            <a:ext cx="11121296" cy="775597"/>
          </a:xfrm>
        </p:spPr>
        <p:txBody>
          <a:bodyPr/>
          <a:lstStyle/>
          <a:p>
            <a:r>
              <a:rPr lang="en-US" sz="4800" b="1" smtClean="0"/>
              <a:t>Lunch!</a:t>
            </a:r>
            <a:endParaRPr lang="en-US" sz="48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6C4EFB9-D030-48DE-A31B-FC88F37C83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6E2DA8-8964-4745-ACD2-3F214ED7311A}" type="slidenum">
              <a:rPr lang="uk-UA" altLang="en-US" smtClean="0"/>
              <a:pPr/>
              <a:t>10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6300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440"/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1558580"/>
          </a:xfrm>
        </p:spPr>
        <p:txBody>
          <a:bodyPr/>
          <a:lstStyle/>
          <a:p>
            <a:r>
              <a:rPr lang="en-US" altLang="en-US" sz="4800" b="1" dirty="0"/>
              <a:t>Flash Presentation:</a:t>
            </a:r>
            <a:br>
              <a:rPr lang="en-US" altLang="en-US" sz="4800" b="1" dirty="0"/>
            </a:br>
            <a:r>
              <a:rPr lang="en-US" altLang="en-US" sz="4800" b="1" dirty="0" smtClean="0"/>
              <a:t>IP Addressing</a:t>
            </a:r>
            <a:endParaRPr lang="en-US" altLang="en-US" sz="4800" dirty="0"/>
          </a:p>
        </p:txBody>
      </p:sp>
      <p:sp>
        <p:nvSpPr>
          <p:cNvPr id="9" name="Shape 478"/>
          <p:cNvSpPr>
            <a:spLocks noGrp="1"/>
          </p:cNvSpPr>
          <p:nvPr>
            <p:ph idx="21"/>
          </p:nvPr>
        </p:nvSpPr>
        <p:spPr>
          <a:xfrm>
            <a:off x="540977" y="2895600"/>
            <a:ext cx="11120799" cy="3686445"/>
          </a:xfrm>
        </p:spPr>
        <p:txBody>
          <a:bodyPr/>
          <a:lstStyle/>
          <a:p>
            <a:r>
              <a:rPr lang="en-US" sz="2800" b="1" dirty="0" smtClean="0">
                <a:latin typeface="+mn-lt"/>
              </a:rPr>
              <a:t>Richard </a:t>
            </a:r>
            <a:r>
              <a:rPr lang="en-US" sz="2800" b="1" dirty="0" err="1">
                <a:latin typeface="+mn-lt"/>
              </a:rPr>
              <a:t>Jimmerson</a:t>
            </a:r>
            <a:r>
              <a:rPr lang="en-US" sz="2800" dirty="0">
                <a:latin typeface="+mn-lt"/>
              </a:rPr>
              <a:t>, </a:t>
            </a:r>
            <a:r>
              <a:rPr lang="en-US" sz="2800" i="1" dirty="0" smtClean="0">
                <a:latin typeface="+mn-lt"/>
              </a:rPr>
              <a:t>ARIN</a:t>
            </a:r>
            <a:endParaRPr lang="en-US" sz="2800" i="1" dirty="0">
              <a:latin typeface="+mn-lt"/>
            </a:endParaRP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8918575" y="6342064"/>
            <a:ext cx="2743200" cy="1730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9pPr>
          </a:lstStyle>
          <a:p>
            <a:pPr algn="r"/>
            <a:r>
              <a:rPr lang="en-US" altLang="en-US" sz="1000" dirty="0">
                <a:solidFill>
                  <a:schemeClr val="bg1"/>
                </a:solidFill>
                <a:latin typeface="+mn-lt"/>
              </a:rPr>
              <a:t>8</a:t>
            </a:r>
            <a:endParaRPr lang="uk-UA" alt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8772" y="243104"/>
            <a:ext cx="41801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+mn-lt"/>
              </a:rPr>
              <a:t>© 2016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Nyani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Quarmyne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/ Internet Society CC BY-NC-SA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90175" y="624391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#Indigenet2017</a:t>
            </a:r>
          </a:p>
        </p:txBody>
      </p:sp>
    </p:spTree>
    <p:extLst>
      <p:ext uri="{BB962C8B-B14F-4D97-AF65-F5344CB8AC3E}">
        <p14:creationId xmlns:p14="http://schemas.microsoft.com/office/powerpoint/2010/main" val="18871382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440"/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775597"/>
          </a:xfrm>
        </p:spPr>
        <p:txBody>
          <a:bodyPr/>
          <a:lstStyle/>
          <a:p>
            <a:r>
              <a:rPr lang="en-US" altLang="en-US" sz="4800" b="1" dirty="0"/>
              <a:t>Community Networks Business Models</a:t>
            </a:r>
            <a:endParaRPr lang="en-US" altLang="en-US" sz="4800" dirty="0"/>
          </a:p>
        </p:txBody>
      </p:sp>
      <p:sp>
        <p:nvSpPr>
          <p:cNvPr id="9" name="Shape 478"/>
          <p:cNvSpPr>
            <a:spLocks noGrp="1"/>
          </p:cNvSpPr>
          <p:nvPr>
            <p:ph idx="21"/>
          </p:nvPr>
        </p:nvSpPr>
        <p:spPr>
          <a:xfrm>
            <a:off x="540976" y="1857652"/>
            <a:ext cx="11120799" cy="4288117"/>
          </a:xfrm>
        </p:spPr>
        <p:txBody>
          <a:bodyPr/>
          <a:lstStyle/>
          <a:p>
            <a:r>
              <a:rPr lang="en-US" sz="2800" b="1" dirty="0" smtClean="0">
                <a:latin typeface="+mn-lt"/>
              </a:rPr>
              <a:t>Rob McMahon (Moderator)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i="1" dirty="0">
                <a:latin typeface="+mn-lt"/>
              </a:rPr>
              <a:t>University of Alberta</a:t>
            </a:r>
          </a:p>
          <a:p>
            <a:r>
              <a:rPr lang="en-US" sz="2800" b="1" dirty="0">
                <a:latin typeface="+mn-lt"/>
              </a:rPr>
              <a:t>Matthew </a:t>
            </a:r>
            <a:r>
              <a:rPr lang="en-US" sz="2800" b="1" dirty="0" err="1">
                <a:latin typeface="+mn-lt"/>
              </a:rPr>
              <a:t>Rantanen</a:t>
            </a:r>
            <a:r>
              <a:rPr lang="en-US" sz="2800" dirty="0">
                <a:latin typeface="+mn-lt"/>
              </a:rPr>
              <a:t>, </a:t>
            </a:r>
            <a:r>
              <a:rPr lang="en-US" sz="2800" i="1" dirty="0">
                <a:latin typeface="+mn-lt"/>
              </a:rPr>
              <a:t>Southern California Tribal Chairmen's Association </a:t>
            </a:r>
          </a:p>
          <a:p>
            <a:r>
              <a:rPr lang="en-US" sz="2800" b="1" dirty="0">
                <a:latin typeface="+mn-lt"/>
              </a:rPr>
              <a:t>Nico Pace</a:t>
            </a:r>
            <a:r>
              <a:rPr lang="en-US" sz="2800" dirty="0">
                <a:latin typeface="+mn-lt"/>
              </a:rPr>
              <a:t>, </a:t>
            </a:r>
            <a:r>
              <a:rPr lang="en-US" sz="2800" i="1" dirty="0">
                <a:latin typeface="+mn-lt"/>
              </a:rPr>
              <a:t>Alter </a:t>
            </a:r>
            <a:r>
              <a:rPr lang="en-US" sz="2800" i="1" dirty="0" smtClean="0">
                <a:latin typeface="+mn-lt"/>
              </a:rPr>
              <a:t>Mundi</a:t>
            </a:r>
          </a:p>
          <a:p>
            <a:r>
              <a:rPr lang="en-US" sz="2800" b="1" dirty="0" smtClean="0">
                <a:latin typeface="+mn-lt"/>
              </a:rPr>
              <a:t>Lope Trujillo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i="1" dirty="0" smtClean="0">
                <a:latin typeface="+mn-lt"/>
              </a:rPr>
              <a:t>La Loma Projects</a:t>
            </a:r>
            <a:endParaRPr lang="en-US" sz="2800" i="1" dirty="0">
              <a:latin typeface="+mn-lt"/>
            </a:endParaRPr>
          </a:p>
          <a:p>
            <a:r>
              <a:rPr lang="en-US" sz="2800" b="1" dirty="0" smtClean="0">
                <a:latin typeface="+mn-lt"/>
              </a:rPr>
              <a:t>Claudia </a:t>
            </a:r>
            <a:r>
              <a:rPr lang="en-US" sz="2800" b="1" dirty="0" err="1">
                <a:latin typeface="+mn-lt"/>
              </a:rPr>
              <a:t>Lezama</a:t>
            </a:r>
            <a:r>
              <a:rPr lang="en-US" sz="2800" dirty="0">
                <a:latin typeface="+mn-lt"/>
              </a:rPr>
              <a:t>, </a:t>
            </a:r>
            <a:r>
              <a:rPr lang="en-US" sz="2800" i="1" dirty="0" smtClean="0">
                <a:latin typeface="+mn-lt"/>
              </a:rPr>
              <a:t>La Loma Projects</a:t>
            </a:r>
            <a:endParaRPr lang="en-US" sz="2800" i="1" dirty="0">
              <a:latin typeface="+mn-lt"/>
            </a:endParaRPr>
          </a:p>
          <a:p>
            <a:r>
              <a:rPr lang="en-US" sz="2800" b="1" dirty="0">
                <a:latin typeface="+mn-lt"/>
              </a:rPr>
              <a:t>Luis Reyes</a:t>
            </a:r>
            <a:r>
              <a:rPr lang="en-US" sz="2800" dirty="0">
                <a:latin typeface="+mn-lt"/>
              </a:rPr>
              <a:t>, </a:t>
            </a:r>
            <a:r>
              <a:rPr lang="en-US" sz="2800" i="1" dirty="0">
                <a:latin typeface="+mn-lt"/>
              </a:rPr>
              <a:t>Kit Carson Electric </a:t>
            </a:r>
            <a:r>
              <a:rPr lang="en-US" sz="2800" i="1" dirty="0" smtClean="0">
                <a:latin typeface="+mn-lt"/>
              </a:rPr>
              <a:t>Coop</a:t>
            </a:r>
            <a:endParaRPr lang="en-US" sz="2800" i="1" dirty="0">
              <a:latin typeface="+mn-lt"/>
            </a:endParaRPr>
          </a:p>
          <a:p>
            <a:r>
              <a:rPr lang="en-US" sz="2800" b="1" dirty="0" smtClean="0">
                <a:latin typeface="+mn-lt"/>
              </a:rPr>
              <a:t>Margaret Campos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i="1" dirty="0">
                <a:latin typeface="+mn-lt"/>
              </a:rPr>
              <a:t>REDI </a:t>
            </a:r>
            <a:r>
              <a:rPr lang="en-US" sz="2800" i="1" dirty="0" smtClean="0">
                <a:latin typeface="+mn-lt"/>
              </a:rPr>
              <a:t>Net</a:t>
            </a:r>
            <a:endParaRPr lang="en-US" altLang="en-US" sz="2800" i="1" dirty="0">
              <a:latin typeface="+mn-lt"/>
              <a:cs typeface="Helvetica" charset="0"/>
              <a:sym typeface="Arial" charset="0"/>
            </a:endParaRP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8918575" y="6342064"/>
            <a:ext cx="2743200" cy="1730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9pPr>
          </a:lstStyle>
          <a:p>
            <a:pPr algn="r"/>
            <a:r>
              <a:rPr lang="en-US" altLang="en-US" sz="1000" dirty="0">
                <a:solidFill>
                  <a:schemeClr val="bg1"/>
                </a:solidFill>
                <a:latin typeface="+mn-lt"/>
              </a:rPr>
              <a:t>8</a:t>
            </a:r>
            <a:endParaRPr lang="uk-UA" alt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8772" y="243104"/>
            <a:ext cx="41801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+mn-lt"/>
              </a:rPr>
              <a:t>© 2016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Nyani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Quarmyne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/ Internet Society CC BY-NC-SA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90175" y="624391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#Indigenet2017</a:t>
            </a:r>
          </a:p>
        </p:txBody>
      </p:sp>
    </p:spTree>
    <p:extLst>
      <p:ext uri="{BB962C8B-B14F-4D97-AF65-F5344CB8AC3E}">
        <p14:creationId xmlns:p14="http://schemas.microsoft.com/office/powerpoint/2010/main" val="204775421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440"/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775597"/>
          </a:xfrm>
        </p:spPr>
        <p:txBody>
          <a:bodyPr/>
          <a:lstStyle/>
          <a:p>
            <a:r>
              <a:rPr lang="en-US" altLang="en-US" sz="4800" b="1" dirty="0"/>
              <a:t>Advocating for Community Networks</a:t>
            </a:r>
            <a:endParaRPr lang="en-US" altLang="en-US" sz="4800" dirty="0"/>
          </a:p>
        </p:txBody>
      </p:sp>
      <p:sp>
        <p:nvSpPr>
          <p:cNvPr id="9" name="Shape 478"/>
          <p:cNvSpPr>
            <a:spLocks noGrp="1"/>
          </p:cNvSpPr>
          <p:nvPr>
            <p:ph idx="21"/>
          </p:nvPr>
        </p:nvSpPr>
        <p:spPr>
          <a:xfrm>
            <a:off x="540977" y="1648682"/>
            <a:ext cx="11120799" cy="4933363"/>
          </a:xfrm>
        </p:spPr>
        <p:txBody>
          <a:bodyPr/>
          <a:lstStyle/>
          <a:p>
            <a:r>
              <a:rPr lang="en-US" sz="2800" b="1" dirty="0" smtClean="0">
                <a:latin typeface="+mn-lt"/>
              </a:rPr>
              <a:t>Christian O’Flaherty (Moderator)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i="1" dirty="0" smtClean="0">
                <a:latin typeface="+mn-lt"/>
              </a:rPr>
              <a:t>Internet Society</a:t>
            </a:r>
            <a:endParaRPr lang="en-US" sz="2800" i="1" dirty="0">
              <a:latin typeface="+mn-lt"/>
            </a:endParaRPr>
          </a:p>
          <a:p>
            <a:r>
              <a:rPr lang="en-US" sz="2800" b="1" dirty="0">
                <a:latin typeface="+mn-lt"/>
              </a:rPr>
              <a:t>Madeline Redfern</a:t>
            </a:r>
            <a:r>
              <a:rPr lang="en-US" sz="2800" dirty="0">
                <a:latin typeface="+mn-lt"/>
              </a:rPr>
              <a:t>, </a:t>
            </a:r>
            <a:r>
              <a:rPr lang="en-US" sz="2800" i="1" dirty="0">
                <a:latin typeface="+mn-lt"/>
              </a:rPr>
              <a:t>City of Iqaluit </a:t>
            </a:r>
          </a:p>
          <a:p>
            <a:r>
              <a:rPr lang="en-US" sz="2800" b="1" dirty="0">
                <a:latin typeface="+mn-lt"/>
              </a:rPr>
              <a:t>Elizabeth Belding</a:t>
            </a:r>
            <a:r>
              <a:rPr lang="en-US" sz="2800" dirty="0">
                <a:latin typeface="+mn-lt"/>
              </a:rPr>
              <a:t>, </a:t>
            </a:r>
            <a:r>
              <a:rPr lang="en-US" sz="2800" i="1" dirty="0">
                <a:latin typeface="+mn-lt"/>
              </a:rPr>
              <a:t>UC Santa Barbara </a:t>
            </a:r>
          </a:p>
          <a:p>
            <a:r>
              <a:rPr lang="en-US" sz="2800" b="1" dirty="0" smtClean="0">
                <a:latin typeface="+mn-lt"/>
              </a:rPr>
              <a:t>Maria </a:t>
            </a:r>
            <a:r>
              <a:rPr lang="en-US" sz="2800" b="1" dirty="0">
                <a:latin typeface="+mn-lt"/>
              </a:rPr>
              <a:t>A</a:t>
            </a:r>
            <a:r>
              <a:rPr lang="en-US" sz="2800" b="1" dirty="0" smtClean="0">
                <a:latin typeface="+mn-lt"/>
              </a:rPr>
              <a:t>lvarez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i="1" dirty="0" err="1">
                <a:latin typeface="+mn-lt"/>
              </a:rPr>
              <a:t>Redes</a:t>
            </a:r>
            <a:r>
              <a:rPr lang="en-US" sz="2800" i="1" dirty="0">
                <a:latin typeface="+mn-lt"/>
              </a:rPr>
              <a:t> </a:t>
            </a:r>
            <a:r>
              <a:rPr lang="en-US" sz="2800" i="1" dirty="0" smtClean="0">
                <a:latin typeface="+mn-lt"/>
              </a:rPr>
              <a:t>A.C.</a:t>
            </a:r>
            <a:endParaRPr lang="en-US" sz="2800" i="1" dirty="0">
              <a:latin typeface="+mn-lt"/>
            </a:endParaRPr>
          </a:p>
          <a:p>
            <a:r>
              <a:rPr lang="en-US" sz="2800" b="1" dirty="0" smtClean="0">
                <a:latin typeface="+mn-lt"/>
              </a:rPr>
              <a:t>Kimball </a:t>
            </a:r>
            <a:r>
              <a:rPr lang="en-US" sz="2800" b="1" dirty="0" err="1">
                <a:latin typeface="+mn-lt"/>
              </a:rPr>
              <a:t>Sekaquaptewa</a:t>
            </a:r>
            <a:r>
              <a:rPr lang="en-US" sz="2800" dirty="0">
                <a:latin typeface="+mn-lt"/>
              </a:rPr>
              <a:t>, </a:t>
            </a:r>
            <a:r>
              <a:rPr lang="en-US" sz="2800" i="1" dirty="0" smtClean="0">
                <a:latin typeface="+mn-lt"/>
              </a:rPr>
              <a:t>AMERIND Critical Infrastructure</a:t>
            </a:r>
            <a:endParaRPr lang="en-US" altLang="en-US" sz="2800" i="1" dirty="0">
              <a:latin typeface="+mn-lt"/>
              <a:cs typeface="Helvetica" charset="0"/>
              <a:sym typeface="Arial" charset="0"/>
            </a:endParaRP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8918575" y="6342064"/>
            <a:ext cx="2743200" cy="1730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9pPr>
          </a:lstStyle>
          <a:p>
            <a:pPr algn="r"/>
            <a:r>
              <a:rPr lang="en-US" altLang="en-US" sz="1000" dirty="0">
                <a:solidFill>
                  <a:schemeClr val="bg1"/>
                </a:solidFill>
                <a:latin typeface="+mn-lt"/>
              </a:rPr>
              <a:t>8</a:t>
            </a:r>
            <a:endParaRPr lang="uk-UA" alt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8772" y="243104"/>
            <a:ext cx="41801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+mn-lt"/>
              </a:rPr>
              <a:t>© 2016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Nyani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Quarmyne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/ Internet Society CC BY-NC-SA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90175" y="624391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#Indigenet2017</a:t>
            </a:r>
          </a:p>
        </p:txBody>
      </p:sp>
    </p:spTree>
    <p:extLst>
      <p:ext uri="{BB962C8B-B14F-4D97-AF65-F5344CB8AC3E}">
        <p14:creationId xmlns:p14="http://schemas.microsoft.com/office/powerpoint/2010/main" val="14037262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440"/>
          <p:cNvSpPr>
            <a:spLocks noGrp="1"/>
          </p:cNvSpPr>
          <p:nvPr>
            <p:ph type="title"/>
          </p:nvPr>
        </p:nvSpPr>
        <p:spPr>
          <a:xfrm>
            <a:off x="3715976" y="3041201"/>
            <a:ext cx="11121296" cy="775597"/>
          </a:xfrm>
        </p:spPr>
        <p:txBody>
          <a:bodyPr/>
          <a:lstStyle/>
          <a:p>
            <a:r>
              <a:rPr lang="en-US" altLang="en-US" sz="4800" b="1" dirty="0"/>
              <a:t>Networking Break</a:t>
            </a:r>
            <a:endParaRPr lang="en-US" altLang="en-US" sz="4800" dirty="0"/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8918575" y="6342064"/>
            <a:ext cx="2743200" cy="1730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9pPr>
          </a:lstStyle>
          <a:p>
            <a:pPr algn="r"/>
            <a:r>
              <a:rPr lang="en-US" altLang="en-US" sz="1000" dirty="0">
                <a:solidFill>
                  <a:schemeClr val="bg1"/>
                </a:solidFill>
                <a:latin typeface="+mn-lt"/>
              </a:rPr>
              <a:t>8</a:t>
            </a:r>
            <a:endParaRPr lang="uk-UA" alt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8772" y="243104"/>
            <a:ext cx="41801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+mn-lt"/>
              </a:rPr>
              <a:t>© 2016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Nyani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Quarmyne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/ Internet Society CC BY-NC-SA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90175" y="624391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#Indigenet2017</a:t>
            </a:r>
          </a:p>
        </p:txBody>
      </p:sp>
    </p:spTree>
    <p:extLst>
      <p:ext uri="{BB962C8B-B14F-4D97-AF65-F5344CB8AC3E}">
        <p14:creationId xmlns:p14="http://schemas.microsoft.com/office/powerpoint/2010/main" val="144963688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440"/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775597"/>
          </a:xfrm>
        </p:spPr>
        <p:txBody>
          <a:bodyPr/>
          <a:lstStyle/>
          <a:p>
            <a:r>
              <a:rPr lang="en-US" altLang="en-US" sz="4800" b="1" dirty="0"/>
              <a:t>Personal Story</a:t>
            </a: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8918575" y="6342064"/>
            <a:ext cx="2743200" cy="1730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9pPr>
          </a:lstStyle>
          <a:p>
            <a:pPr algn="r"/>
            <a:r>
              <a:rPr lang="en-US" altLang="en-US" sz="1000" dirty="0">
                <a:solidFill>
                  <a:schemeClr val="bg1"/>
                </a:solidFill>
                <a:latin typeface="+mn-lt"/>
              </a:rPr>
              <a:t>8</a:t>
            </a:r>
            <a:endParaRPr lang="uk-UA" alt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8772" y="243104"/>
            <a:ext cx="41801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+mn-lt"/>
              </a:rPr>
              <a:t>© 2016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Nyani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Quarmyne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/ Internet Society CC BY-NC-SA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90175" y="624391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#Indigenet2017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21"/>
          </p:nvPr>
        </p:nvSpPr>
        <p:spPr>
          <a:xfrm>
            <a:off x="540978" y="2082800"/>
            <a:ext cx="11121775" cy="2546268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Connecting Artic Communities</a:t>
            </a:r>
          </a:p>
          <a:p>
            <a:r>
              <a:rPr lang="en-US" sz="2800" b="1" dirty="0">
                <a:latin typeface="+mn-lt"/>
              </a:rPr>
              <a:t>Madeline Redfern</a:t>
            </a:r>
            <a:r>
              <a:rPr lang="en-US" sz="2800" dirty="0">
                <a:latin typeface="+mn-lt"/>
              </a:rPr>
              <a:t>, </a:t>
            </a:r>
            <a:r>
              <a:rPr lang="en-US" sz="2800" i="1" dirty="0">
                <a:latin typeface="+mn-lt"/>
              </a:rPr>
              <a:t>City Iqaluit</a:t>
            </a:r>
          </a:p>
        </p:txBody>
      </p:sp>
    </p:spTree>
    <p:extLst>
      <p:ext uri="{BB962C8B-B14F-4D97-AF65-F5344CB8AC3E}">
        <p14:creationId xmlns:p14="http://schemas.microsoft.com/office/powerpoint/2010/main" val="130161651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64A07-51B8-4A40-B127-D5731BFC3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6" y="579802"/>
            <a:ext cx="11121296" cy="775597"/>
          </a:xfrm>
        </p:spPr>
        <p:txBody>
          <a:bodyPr/>
          <a:lstStyle/>
          <a:p>
            <a:r>
              <a:rPr lang="en-US" sz="4800" b="1" dirty="0"/>
              <a:t>Table Level 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47A57AF-1CCC-466E-9A73-1EA89AE99EE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6E2DA8-8964-4745-ACD2-3F214ED7311A}" type="slidenum">
              <a:rPr lang="uk-UA" altLang="en-US" smtClean="0"/>
              <a:pPr/>
              <a:t>16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68144C0-379A-4CC2-BED5-ADFF55DE291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40978" y="1955800"/>
            <a:ext cx="11121775" cy="2673268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Reporting Back to Plenary</a:t>
            </a:r>
          </a:p>
        </p:txBody>
      </p:sp>
    </p:spTree>
    <p:extLst>
      <p:ext uri="{BB962C8B-B14F-4D97-AF65-F5344CB8AC3E}">
        <p14:creationId xmlns:p14="http://schemas.microsoft.com/office/powerpoint/2010/main" val="15902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4D274F-4306-48B7-86CB-78405D257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775597"/>
          </a:xfrm>
        </p:spPr>
        <p:txBody>
          <a:bodyPr/>
          <a:lstStyle/>
          <a:p>
            <a:r>
              <a:rPr lang="en-US" sz="4800" b="1" dirty="0"/>
              <a:t>Plenary Discussion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BA635D0-0917-4EAC-B7BE-66706BCF9B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D84CED-884A-CE4A-BD8A-D28B96D1098D}" type="slidenum">
              <a:rPr lang="uk-UA" altLang="en-US" smtClean="0"/>
              <a:pPr/>
              <a:t>17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E68C1AD-A1BF-4F51-A208-326AF826579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40978" y="2146300"/>
            <a:ext cx="11121775" cy="2482768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+mn-lt"/>
              </a:rPr>
              <a:t>Thoughts on Day </a:t>
            </a:r>
            <a:r>
              <a:rPr lang="en-US" sz="2800" b="1" dirty="0" smtClean="0">
                <a:latin typeface="+mn-lt"/>
              </a:rPr>
              <a:t>1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latin typeface="+mn-lt"/>
              </a:rPr>
              <a:t>Looking </a:t>
            </a:r>
            <a:r>
              <a:rPr lang="en-US" sz="2800" b="1" dirty="0">
                <a:latin typeface="+mn-lt"/>
              </a:rPr>
              <a:t>Forward to Day 2</a:t>
            </a:r>
          </a:p>
        </p:txBody>
      </p:sp>
    </p:spTree>
    <p:extLst>
      <p:ext uri="{BB962C8B-B14F-4D97-AF65-F5344CB8AC3E}">
        <p14:creationId xmlns:p14="http://schemas.microsoft.com/office/powerpoint/2010/main" val="53147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D84CED-884A-CE4A-BD8A-D28B96D1098D}" type="slidenum">
              <a:rPr lang="uk-UA" altLang="en-US" smtClean="0"/>
              <a:pPr/>
              <a:t>18</a:t>
            </a:fld>
            <a:endParaRPr lang="uk-UA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90175" y="624391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#Indigenet2017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6" y="1505856"/>
            <a:ext cx="2081634" cy="131749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65" y="1583946"/>
            <a:ext cx="1942517" cy="1234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53" y="3401052"/>
            <a:ext cx="2459099" cy="15563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2" y="3401052"/>
            <a:ext cx="2249092" cy="1398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53" y="1589492"/>
            <a:ext cx="2156851" cy="13468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10" y="3401052"/>
            <a:ext cx="2100494" cy="13150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97" y="3406001"/>
            <a:ext cx="2145533" cy="1355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058" y="1505856"/>
            <a:ext cx="2289672" cy="1431045"/>
          </a:xfrm>
          <a:prstGeom prst="rect">
            <a:avLst/>
          </a:prstGeom>
        </p:spPr>
      </p:pic>
      <p:sp>
        <p:nvSpPr>
          <p:cNvPr id="16" name="Shape 440"/>
          <p:cNvSpPr txBox="1">
            <a:spLocks/>
          </p:cNvSpPr>
          <p:nvPr/>
        </p:nvSpPr>
        <p:spPr>
          <a:xfrm>
            <a:off x="540976" y="567102"/>
            <a:ext cx="5199424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3000" kern="1200" spc="2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2pPr>
            <a:lvl3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3pPr>
            <a:lvl4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4pPr>
            <a:lvl5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5pPr>
            <a:lvl6pPr marL="457189"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6pPr>
            <a:lvl7pPr marL="914377"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7pPr>
            <a:lvl8pPr marL="1371566"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8pPr>
            <a:lvl9pPr marL="1828754"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US" altLang="en-US" sz="4800" smtClean="0"/>
              <a:t>Summit partners </a:t>
            </a:r>
            <a:endParaRPr lang="en-US" altLang="en-US" dirty="0"/>
          </a:p>
        </p:txBody>
      </p:sp>
      <p:sp>
        <p:nvSpPr>
          <p:cNvPr id="17" name="Shape 440"/>
          <p:cNvSpPr txBox="1">
            <a:spLocks/>
          </p:cNvSpPr>
          <p:nvPr/>
        </p:nvSpPr>
        <p:spPr>
          <a:xfrm>
            <a:off x="6281376" y="567102"/>
            <a:ext cx="5199424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3000" kern="1200" spc="2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2pPr>
            <a:lvl3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3pPr>
            <a:lvl4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4pPr>
            <a:lvl5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5pPr>
            <a:lvl6pPr marL="457189"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6pPr>
            <a:lvl7pPr marL="914377"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7pPr>
            <a:lvl8pPr marL="1371566"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8pPr>
            <a:lvl9pPr marL="1828754"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US" altLang="en-US" sz="4800" dirty="0" smtClean="0"/>
              <a:t>Summit sponsors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8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35350B-3234-4F37-BE69-F605EAAB5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676" y="3041201"/>
            <a:ext cx="11121296" cy="775597"/>
          </a:xfrm>
        </p:spPr>
        <p:txBody>
          <a:bodyPr/>
          <a:lstStyle/>
          <a:p>
            <a:r>
              <a:rPr lang="en-US" sz="4800" b="1" dirty="0"/>
              <a:t>Reception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50A923E-0FAD-4DB3-BBDA-3ABC13A128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D84CED-884A-CE4A-BD8A-D28B96D1098D}" type="slidenum">
              <a:rPr lang="uk-UA" altLang="en-US" smtClean="0"/>
              <a:pPr/>
              <a:t>19</a:t>
            </a:fld>
            <a:endParaRPr lang="uk-UA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91100" y="4114800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n-lt"/>
              </a:rPr>
              <a:t>Amaya Patio </a:t>
            </a:r>
            <a:endParaRPr lang="en-US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811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440"/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775597"/>
          </a:xfrm>
        </p:spPr>
        <p:txBody>
          <a:bodyPr/>
          <a:lstStyle/>
          <a:p>
            <a:r>
              <a:rPr lang="en-US" altLang="en-US" sz="4800" dirty="0"/>
              <a:t>Housekeeping </a:t>
            </a:r>
            <a:endParaRPr lang="en-US" altLang="en-US" dirty="0"/>
          </a:p>
        </p:txBody>
      </p:sp>
      <p:sp>
        <p:nvSpPr>
          <p:cNvPr id="9" name="Shape 478"/>
          <p:cNvSpPr>
            <a:spLocks noGrp="1"/>
          </p:cNvSpPr>
          <p:nvPr>
            <p:ph idx="21"/>
          </p:nvPr>
        </p:nvSpPr>
        <p:spPr>
          <a:xfrm>
            <a:off x="540977" y="1803400"/>
            <a:ext cx="11120799" cy="4386764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altLang="en-US" sz="2800" b="1" dirty="0" err="1" smtClean="0">
                <a:latin typeface="+mn-lt"/>
                <a:sym typeface="Arial" charset="0"/>
              </a:rPr>
              <a:t>WiFi</a:t>
            </a:r>
            <a:r>
              <a:rPr lang="en-US" altLang="en-US" sz="2800" dirty="0">
                <a:latin typeface="+mn-lt"/>
                <a:sym typeface="Arial" charset="0"/>
              </a:rPr>
              <a:t>: </a:t>
            </a:r>
            <a:r>
              <a:rPr lang="en-US" altLang="en-US" sz="2800" dirty="0" err="1">
                <a:latin typeface="+mn-lt"/>
                <a:sym typeface="Arial" charset="0"/>
              </a:rPr>
              <a:t>HotelSF-</a:t>
            </a:r>
            <a:r>
              <a:rPr lang="en-US" altLang="en-US" sz="2800" dirty="0" err="1" smtClean="0">
                <a:latin typeface="+mn-lt"/>
                <a:sym typeface="Arial" charset="0"/>
              </a:rPr>
              <a:t>FreeWiFi</a:t>
            </a:r>
            <a:endParaRPr lang="en-US" altLang="en-US" sz="2800" dirty="0">
              <a:latin typeface="+mn-lt"/>
              <a:sym typeface="Arial" charset="0"/>
            </a:endParaRPr>
          </a:p>
          <a:p>
            <a:pPr>
              <a:buClr>
                <a:schemeClr val="tx2"/>
              </a:buClr>
            </a:pPr>
            <a:r>
              <a:rPr lang="en-US" sz="2800" b="1" dirty="0">
                <a:latin typeface="+mn-lt"/>
                <a:sym typeface="Arial" charset="0"/>
              </a:rPr>
              <a:t>Hashtag</a:t>
            </a:r>
            <a:r>
              <a:rPr lang="en-US" sz="2800" dirty="0">
                <a:latin typeface="+mn-lt"/>
                <a:sym typeface="Arial" charset="0"/>
              </a:rPr>
              <a:t>: #</a:t>
            </a:r>
            <a:r>
              <a:rPr lang="en-US" sz="2800" dirty="0" smtClean="0">
                <a:latin typeface="+mn-lt"/>
                <a:sym typeface="Arial" charset="0"/>
              </a:rPr>
              <a:t>Indigenet17</a:t>
            </a:r>
            <a:endParaRPr lang="en-US" sz="2800" dirty="0"/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8918575" y="6342064"/>
            <a:ext cx="2743200" cy="1730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9pPr>
          </a:lstStyle>
          <a:p>
            <a:pPr algn="r"/>
            <a:r>
              <a:rPr lang="en-US" altLang="en-US" sz="1000" dirty="0">
                <a:solidFill>
                  <a:schemeClr val="bg1"/>
                </a:solidFill>
                <a:latin typeface="+mn-lt"/>
              </a:rPr>
              <a:t>8</a:t>
            </a:r>
            <a:endParaRPr lang="uk-UA" alt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8772" y="243104"/>
            <a:ext cx="41801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+mn-lt"/>
              </a:rPr>
              <a:t>© 2016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Nyani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Quarmyne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/ Internet Society CC BY-NC-SA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90175" y="624391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#Indigenet2017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D84CED-884A-CE4A-BD8A-D28B96D1098D}" type="slidenum">
              <a:rPr lang="uk-UA" altLang="en-US" smtClean="0"/>
              <a:pPr/>
              <a:t>20</a:t>
            </a:fld>
            <a:endParaRPr lang="uk-UA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29" y="-44450"/>
            <a:ext cx="5429696" cy="6844019"/>
          </a:xfrm>
          <a:ln w="19050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290175" y="624391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#Indigenet2017</a:t>
            </a:r>
          </a:p>
        </p:txBody>
      </p:sp>
    </p:spTree>
    <p:extLst>
      <p:ext uri="{BB962C8B-B14F-4D97-AF65-F5344CB8AC3E}">
        <p14:creationId xmlns:p14="http://schemas.microsoft.com/office/powerpoint/2010/main" val="411343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4E9CD0-29BA-4023-9280-25EE192A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775597"/>
          </a:xfrm>
        </p:spPr>
        <p:txBody>
          <a:bodyPr/>
          <a:lstStyle/>
          <a:p>
            <a:r>
              <a:rPr lang="en-US" sz="4800" b="1" dirty="0"/>
              <a:t>Welcome Back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5BACD5A-709A-490E-BDD1-0F5FDF2CE8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D84CED-884A-CE4A-BD8A-D28B96D1098D}" type="slidenum">
              <a:rPr lang="uk-UA" altLang="en-US" smtClean="0"/>
              <a:pPr/>
              <a:t>21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5E32DBA-E6AF-4AF7-B991-2794E3920F6F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Brian </a:t>
            </a:r>
            <a:r>
              <a:rPr lang="en-US" sz="2800" dirty="0" err="1" smtClean="0">
                <a:latin typeface="+mn-lt"/>
              </a:rPr>
              <a:t>Tagaban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b="1" i="1" dirty="0">
                <a:latin typeface="+mn-lt"/>
              </a:rPr>
              <a:t>Sacred Winds </a:t>
            </a:r>
            <a:r>
              <a:rPr lang="en-US" sz="2800" b="1" i="1" dirty="0" smtClean="0">
                <a:latin typeface="+mn-lt"/>
              </a:rPr>
              <a:t>Communications</a:t>
            </a:r>
            <a:endParaRPr lang="en-US" sz="2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788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4E9CD0-29BA-4023-9280-25EE192A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775597"/>
          </a:xfrm>
        </p:spPr>
        <p:txBody>
          <a:bodyPr/>
          <a:lstStyle/>
          <a:p>
            <a:r>
              <a:rPr lang="en-US" sz="4800" b="1" dirty="0"/>
              <a:t>Flash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5BACD5A-709A-490E-BDD1-0F5FDF2CE8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D84CED-884A-CE4A-BD8A-D28B96D1098D}" type="slidenum">
              <a:rPr lang="uk-UA" altLang="en-US" smtClean="0"/>
              <a:pPr/>
              <a:t>22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5E32DBA-E6AF-4AF7-B991-2794E3920F6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40978" y="2027462"/>
            <a:ext cx="11121775" cy="2601606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Network </a:t>
            </a:r>
            <a:r>
              <a:rPr lang="en-US" b="1" i="1" dirty="0" smtClean="0">
                <a:latin typeface="+mn-lt"/>
              </a:rPr>
              <a:t>Security</a:t>
            </a:r>
            <a:endParaRPr lang="en-US" i="1" dirty="0">
              <a:latin typeface="+mn-lt"/>
            </a:endParaRPr>
          </a:p>
          <a:p>
            <a:r>
              <a:rPr lang="en-US" b="1" dirty="0">
                <a:latin typeface="+mn-lt"/>
              </a:rPr>
              <a:t>Brandon Benallie</a:t>
            </a:r>
            <a:r>
              <a:rPr lang="en-US" dirty="0">
                <a:latin typeface="+mn-lt"/>
              </a:rPr>
              <a:t>, </a:t>
            </a:r>
            <a:r>
              <a:rPr lang="en-US" i="1" dirty="0">
                <a:latin typeface="+mn-lt"/>
              </a:rPr>
              <a:t>Benallie Consulting</a:t>
            </a:r>
          </a:p>
        </p:txBody>
      </p:sp>
    </p:spTree>
    <p:extLst>
      <p:ext uri="{BB962C8B-B14F-4D97-AF65-F5344CB8AC3E}">
        <p14:creationId xmlns:p14="http://schemas.microsoft.com/office/powerpoint/2010/main" val="60682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4E9CD0-29BA-4023-9280-25EE192A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775597"/>
          </a:xfrm>
        </p:spPr>
        <p:txBody>
          <a:bodyPr/>
          <a:lstStyle/>
          <a:p>
            <a:r>
              <a:rPr lang="en-US" sz="4800" b="1" dirty="0"/>
              <a:t>Panel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5BACD5A-709A-490E-BDD1-0F5FDF2CE8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D84CED-884A-CE4A-BD8A-D28B96D1098D}" type="slidenum">
              <a:rPr lang="uk-UA" altLang="en-US" smtClean="0"/>
              <a:pPr/>
              <a:t>23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5E32DBA-E6AF-4AF7-B991-2794E3920F6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40978" y="1771244"/>
            <a:ext cx="11121775" cy="2857824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Leveraging Digital Tools for Social and Economic </a:t>
            </a:r>
            <a:r>
              <a:rPr lang="en-US" b="1" i="1" dirty="0" smtClean="0">
                <a:latin typeface="+mn-lt"/>
              </a:rPr>
              <a:t>Good</a:t>
            </a:r>
          </a:p>
          <a:p>
            <a:endParaRPr lang="en-US" dirty="0">
              <a:latin typeface="+mn-lt"/>
            </a:endParaRPr>
          </a:p>
          <a:p>
            <a:r>
              <a:rPr lang="en-US" b="1" dirty="0" smtClean="0">
                <a:latin typeface="+mn-lt"/>
              </a:rPr>
              <a:t>Vanessa </a:t>
            </a:r>
            <a:r>
              <a:rPr lang="en-US" b="1" dirty="0" err="1" smtClean="0">
                <a:latin typeface="+mn-lt"/>
              </a:rPr>
              <a:t>Roanhorse</a:t>
            </a:r>
            <a:r>
              <a:rPr lang="en-US" b="1" dirty="0" smtClean="0">
                <a:latin typeface="+mn-lt"/>
              </a:rPr>
              <a:t> (Moderator)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>
                <a:latin typeface="+mn-lt"/>
              </a:rPr>
              <a:t>Roanhorse Consulting, </a:t>
            </a:r>
            <a:r>
              <a:rPr lang="en-US" i="1" dirty="0" smtClean="0">
                <a:latin typeface="+mn-lt"/>
              </a:rPr>
              <a:t>LLC</a:t>
            </a:r>
            <a:endParaRPr lang="en-US" dirty="0">
              <a:latin typeface="+mn-lt"/>
            </a:endParaRPr>
          </a:p>
          <a:p>
            <a:r>
              <a:rPr lang="en-US" b="1" dirty="0">
                <a:latin typeface="+mn-lt"/>
              </a:rPr>
              <a:t>Jeff Ward</a:t>
            </a:r>
            <a:r>
              <a:rPr lang="en-US" dirty="0">
                <a:latin typeface="+mn-lt"/>
              </a:rPr>
              <a:t>, </a:t>
            </a:r>
            <a:r>
              <a:rPr lang="en-US" i="1" dirty="0" err="1">
                <a:latin typeface="+mn-lt"/>
              </a:rPr>
              <a:t>Animikii</a:t>
            </a:r>
            <a:endParaRPr lang="en-US" i="1" dirty="0">
              <a:latin typeface="+mn-lt"/>
            </a:endParaRPr>
          </a:p>
          <a:p>
            <a:r>
              <a:rPr lang="en-US" b="1" dirty="0">
                <a:latin typeface="+mn-lt"/>
              </a:rPr>
              <a:t>Jesse Fiddler</a:t>
            </a:r>
            <a:r>
              <a:rPr lang="en-US" dirty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KNET (virtual) </a:t>
            </a:r>
            <a:endParaRPr lang="en-US" i="1" dirty="0">
              <a:latin typeface="+mn-lt"/>
            </a:endParaRPr>
          </a:p>
          <a:p>
            <a:r>
              <a:rPr lang="en-US" b="1" dirty="0">
                <a:latin typeface="+mn-lt"/>
              </a:rPr>
              <a:t>Sandy Campbell</a:t>
            </a:r>
            <a:r>
              <a:rPr lang="en-US" dirty="0">
                <a:latin typeface="+mn-lt"/>
              </a:rPr>
              <a:t>, </a:t>
            </a:r>
            <a:r>
              <a:rPr lang="en-US" i="1" dirty="0">
                <a:latin typeface="+mn-lt"/>
              </a:rPr>
              <a:t>Digital Library North</a:t>
            </a:r>
          </a:p>
        </p:txBody>
      </p:sp>
    </p:spTree>
    <p:extLst>
      <p:ext uri="{BB962C8B-B14F-4D97-AF65-F5344CB8AC3E}">
        <p14:creationId xmlns:p14="http://schemas.microsoft.com/office/powerpoint/2010/main" val="56916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4BD87D-1621-43F1-BBED-44CF3B4E3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775597"/>
          </a:xfrm>
        </p:spPr>
        <p:txBody>
          <a:bodyPr/>
          <a:lstStyle/>
          <a:p>
            <a:r>
              <a:rPr lang="en-US" sz="4800" b="1" dirty="0"/>
              <a:t>Networking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4A43BA9-21A8-4D06-A527-9260E8B80C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D84CED-884A-CE4A-BD8A-D28B96D1098D}" type="slidenum">
              <a:rPr lang="uk-UA" altLang="en-US" smtClean="0"/>
              <a:pPr/>
              <a:t>24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3A9DC2-B547-46C3-81F5-76F57EB126AB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BC4EB4-F3D7-4DAB-BBE4-CD7E92339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775597"/>
          </a:xfrm>
        </p:spPr>
        <p:txBody>
          <a:bodyPr/>
          <a:lstStyle/>
          <a:p>
            <a:r>
              <a:rPr lang="en-US" sz="4800" b="1" dirty="0"/>
              <a:t>Arts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878691B-2143-4DE2-8878-6D05BA8D86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D84CED-884A-CE4A-BD8A-D28B96D1098D}" type="slidenum">
              <a:rPr lang="uk-UA" altLang="en-US" smtClean="0"/>
              <a:pPr/>
              <a:t>25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15BA595-C7C8-4E73-A985-F8786F028B7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40978" y="1994042"/>
            <a:ext cx="11121775" cy="2635026"/>
          </a:xfrm>
        </p:spPr>
        <p:txBody>
          <a:bodyPr/>
          <a:lstStyle/>
          <a:p>
            <a:r>
              <a:rPr lang="en-US" dirty="0">
                <a:latin typeface="+mn-lt"/>
              </a:rPr>
              <a:t>Issa </a:t>
            </a:r>
            <a:r>
              <a:rPr lang="en-US" dirty="0" err="1">
                <a:latin typeface="+mn-lt"/>
              </a:rPr>
              <a:t>Nyaphaga</a:t>
            </a:r>
            <a:r>
              <a:rPr lang="en-US" b="1" dirty="0">
                <a:latin typeface="+mn-lt"/>
              </a:rPr>
              <a:t>, </a:t>
            </a:r>
            <a:r>
              <a:rPr lang="en-US" b="1" i="1" dirty="0">
                <a:latin typeface="+mn-lt"/>
              </a:rPr>
              <a:t>Cameroonian artist</a:t>
            </a:r>
          </a:p>
        </p:txBody>
      </p:sp>
    </p:spTree>
    <p:extLst>
      <p:ext uri="{BB962C8B-B14F-4D97-AF65-F5344CB8AC3E}">
        <p14:creationId xmlns:p14="http://schemas.microsoft.com/office/powerpoint/2010/main" val="6682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300959-93FC-48E6-9FCC-C85643C5E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775597"/>
          </a:xfrm>
        </p:spPr>
        <p:txBody>
          <a:bodyPr/>
          <a:lstStyle/>
          <a:p>
            <a:r>
              <a:rPr lang="en-US" sz="4800" b="1" dirty="0"/>
              <a:t>Table Level 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59D61FA-A9B3-418A-A87B-70327B5127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D84CED-884A-CE4A-BD8A-D28B96D1098D}" type="slidenum">
              <a:rPr lang="uk-UA" altLang="en-US" smtClean="0"/>
              <a:pPr/>
              <a:t>26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6FD76E0-D9C4-4596-9822-EFA0499DBBC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40978" y="1871502"/>
            <a:ext cx="11121775" cy="2757565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Reporting Back to Plenary</a:t>
            </a:r>
          </a:p>
        </p:txBody>
      </p:sp>
    </p:spTree>
    <p:extLst>
      <p:ext uri="{BB962C8B-B14F-4D97-AF65-F5344CB8AC3E}">
        <p14:creationId xmlns:p14="http://schemas.microsoft.com/office/powerpoint/2010/main" val="3583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2695BE-968E-4B96-B284-2C19CCBD5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775597"/>
          </a:xfrm>
        </p:spPr>
        <p:txBody>
          <a:bodyPr/>
          <a:lstStyle/>
          <a:p>
            <a:r>
              <a:rPr lang="en-US" sz="4800" b="1" dirty="0"/>
              <a:t>Flash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1301A03-20CC-459A-8AEC-C7DA8A9E23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D84CED-884A-CE4A-BD8A-D28B96D1098D}" type="slidenum">
              <a:rPr lang="uk-UA" altLang="en-US" smtClean="0"/>
              <a:pPr/>
              <a:t>27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76CE703-1507-4279-9ABB-76DC595AB80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40978" y="1994042"/>
            <a:ext cx="11121775" cy="2635026"/>
          </a:xfrm>
        </p:spPr>
        <p:txBody>
          <a:bodyPr/>
          <a:lstStyle/>
          <a:p>
            <a:r>
              <a:rPr lang="en-US" sz="2800" b="1" i="1" dirty="0">
                <a:latin typeface="+mn-lt"/>
              </a:rPr>
              <a:t>Coding with Kids</a:t>
            </a:r>
          </a:p>
          <a:p>
            <a:r>
              <a:rPr lang="en-US" sz="2800" dirty="0">
                <a:latin typeface="+mn-lt"/>
              </a:rPr>
              <a:t>Vanessa Roanhorse</a:t>
            </a:r>
          </a:p>
        </p:txBody>
      </p:sp>
    </p:spTree>
    <p:extLst>
      <p:ext uri="{BB962C8B-B14F-4D97-AF65-F5344CB8AC3E}">
        <p14:creationId xmlns:p14="http://schemas.microsoft.com/office/powerpoint/2010/main" val="153262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73F44D-8E31-44B5-8569-AE6BB1BBA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775597"/>
          </a:xfrm>
        </p:spPr>
        <p:txBody>
          <a:bodyPr/>
          <a:lstStyle/>
          <a:p>
            <a:r>
              <a:rPr lang="en-US" sz="4800" b="1" dirty="0"/>
              <a:t>Lunch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6600665-4902-4291-8CFA-171A9BF972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D84CED-884A-CE4A-BD8A-D28B96D1098D}" type="slidenum">
              <a:rPr lang="uk-UA" altLang="en-US" smtClean="0"/>
              <a:pPr/>
              <a:t>28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23D2D6-427D-4F0F-A8FA-BE44851C5F7B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0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267F1A-321E-474E-B930-850172678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775597"/>
          </a:xfrm>
        </p:spPr>
        <p:txBody>
          <a:bodyPr/>
          <a:lstStyle/>
          <a:p>
            <a:r>
              <a:rPr lang="en-US" sz="4800" b="1" dirty="0"/>
              <a:t>Flash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E169736-5DF0-4BCD-A36F-E32DB9A9AD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D84CED-884A-CE4A-BD8A-D28B96D1098D}" type="slidenum">
              <a:rPr lang="uk-UA" altLang="en-US" smtClean="0"/>
              <a:pPr/>
              <a:t>29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33A5355-A526-4F26-99F9-2E65491E635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40978" y="2072020"/>
            <a:ext cx="11121775" cy="2557047"/>
          </a:xfrm>
        </p:spPr>
        <p:txBody>
          <a:bodyPr/>
          <a:lstStyle/>
          <a:p>
            <a:r>
              <a:rPr lang="en-US" dirty="0">
                <a:latin typeface="+mn-lt"/>
              </a:rPr>
              <a:t>Graham </a:t>
            </a:r>
            <a:r>
              <a:rPr lang="en-US" dirty="0" err="1">
                <a:latin typeface="+mn-lt"/>
              </a:rPr>
              <a:t>Biyale</a:t>
            </a:r>
            <a:r>
              <a:rPr lang="en-US" b="1" dirty="0">
                <a:latin typeface="+mn-lt"/>
              </a:rPr>
              <a:t>, </a:t>
            </a:r>
            <a:r>
              <a:rPr lang="en-US" b="1" i="1" dirty="0">
                <a:latin typeface="+mn-lt"/>
              </a:rPr>
              <a:t>Navajo Youth</a:t>
            </a:r>
          </a:p>
        </p:txBody>
      </p:sp>
    </p:spTree>
    <p:extLst>
      <p:ext uri="{BB962C8B-B14F-4D97-AF65-F5344CB8AC3E}">
        <p14:creationId xmlns:p14="http://schemas.microsoft.com/office/powerpoint/2010/main" val="13269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D84CED-884A-CE4A-BD8A-D28B96D1098D}" type="slidenum">
              <a:rPr lang="uk-UA" altLang="en-US" smtClean="0"/>
              <a:pPr/>
              <a:t>3</a:t>
            </a:fld>
            <a:endParaRPr lang="uk-UA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90175" y="624391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#Indigenet2017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6" y="1505856"/>
            <a:ext cx="2081634" cy="131749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65" y="1583946"/>
            <a:ext cx="1942517" cy="1234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53" y="3401052"/>
            <a:ext cx="2459099" cy="15563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2" y="3401052"/>
            <a:ext cx="2249092" cy="1398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53" y="1589492"/>
            <a:ext cx="2156851" cy="13468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10" y="3401052"/>
            <a:ext cx="2100494" cy="13150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97" y="3406001"/>
            <a:ext cx="2145533" cy="1355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058" y="1505856"/>
            <a:ext cx="2289672" cy="1431045"/>
          </a:xfrm>
          <a:prstGeom prst="rect">
            <a:avLst/>
          </a:prstGeom>
        </p:spPr>
      </p:pic>
      <p:sp>
        <p:nvSpPr>
          <p:cNvPr id="16" name="Shape 440"/>
          <p:cNvSpPr txBox="1">
            <a:spLocks/>
          </p:cNvSpPr>
          <p:nvPr/>
        </p:nvSpPr>
        <p:spPr>
          <a:xfrm>
            <a:off x="540976" y="567102"/>
            <a:ext cx="5199424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3000" kern="1200" spc="2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2pPr>
            <a:lvl3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3pPr>
            <a:lvl4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4pPr>
            <a:lvl5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5pPr>
            <a:lvl6pPr marL="457189"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6pPr>
            <a:lvl7pPr marL="914377"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7pPr>
            <a:lvl8pPr marL="1371566"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8pPr>
            <a:lvl9pPr marL="1828754"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US" altLang="en-US" sz="4800" smtClean="0"/>
              <a:t>Summit partners </a:t>
            </a:r>
            <a:endParaRPr lang="en-US" altLang="en-US" dirty="0"/>
          </a:p>
        </p:txBody>
      </p:sp>
      <p:sp>
        <p:nvSpPr>
          <p:cNvPr id="17" name="Shape 440"/>
          <p:cNvSpPr txBox="1">
            <a:spLocks/>
          </p:cNvSpPr>
          <p:nvPr/>
        </p:nvSpPr>
        <p:spPr>
          <a:xfrm>
            <a:off x="6281376" y="567102"/>
            <a:ext cx="5199424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3000" kern="1200" spc="2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2pPr>
            <a:lvl3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3pPr>
            <a:lvl4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4pPr>
            <a:lvl5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5pPr>
            <a:lvl6pPr marL="457189"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6pPr>
            <a:lvl7pPr marL="914377"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7pPr>
            <a:lvl8pPr marL="1371566"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8pPr>
            <a:lvl9pPr marL="1828754"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US" altLang="en-US" sz="4800" dirty="0" smtClean="0"/>
              <a:t>Summit sponsors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338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B4DFA0-B9C5-4BE2-A4C5-897665E2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775597"/>
          </a:xfrm>
        </p:spPr>
        <p:txBody>
          <a:bodyPr/>
          <a:lstStyle/>
          <a:p>
            <a:r>
              <a:rPr lang="en-US" sz="4800" b="1" dirty="0"/>
              <a:t>Panel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958767E-DE9B-435E-8712-9ACEF4DCEB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D84CED-884A-CE4A-BD8A-D28B96D1098D}" type="slidenum">
              <a:rPr lang="uk-UA" altLang="en-US" smtClean="0"/>
              <a:pPr/>
              <a:t>30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2DE058-3057-4982-889A-197F4723D1D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40000" y="1960840"/>
            <a:ext cx="11121775" cy="3817660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Using Digital Platforms to Protect and Preserve </a:t>
            </a:r>
            <a:r>
              <a:rPr lang="en-US" b="1" i="1" dirty="0" smtClean="0">
                <a:latin typeface="+mn-lt"/>
              </a:rPr>
              <a:t>Culture</a:t>
            </a:r>
          </a:p>
          <a:p>
            <a:endParaRPr lang="en-US" dirty="0">
              <a:latin typeface="+mn-lt"/>
            </a:endParaRPr>
          </a:p>
          <a:p>
            <a:r>
              <a:rPr lang="en-US" b="1" dirty="0" smtClean="0">
                <a:latin typeface="+mn-lt"/>
              </a:rPr>
              <a:t>Soledad </a:t>
            </a:r>
            <a:r>
              <a:rPr lang="en-US" b="1" dirty="0" err="1" smtClean="0">
                <a:latin typeface="+mn-lt"/>
              </a:rPr>
              <a:t>Roybal</a:t>
            </a:r>
            <a:r>
              <a:rPr lang="en-US" b="1" dirty="0" smtClean="0">
                <a:latin typeface="+mn-lt"/>
              </a:rPr>
              <a:t> (Moderator)</a:t>
            </a:r>
            <a:endParaRPr lang="en-US" b="1" dirty="0">
              <a:latin typeface="+mn-lt"/>
            </a:endParaRPr>
          </a:p>
          <a:p>
            <a:r>
              <a:rPr lang="en-US" b="1" dirty="0" smtClean="0">
                <a:latin typeface="+mn-lt"/>
              </a:rPr>
              <a:t>Jason </a:t>
            </a:r>
            <a:r>
              <a:rPr lang="en-US" b="1" dirty="0" err="1">
                <a:latin typeface="+mn-lt"/>
              </a:rPr>
              <a:t>Ordaz</a:t>
            </a:r>
            <a:r>
              <a:rPr lang="en-US" dirty="0">
                <a:latin typeface="+mn-lt"/>
              </a:rPr>
              <a:t>, </a:t>
            </a:r>
            <a:r>
              <a:rPr lang="en-US" i="1" dirty="0">
                <a:latin typeface="+mn-lt"/>
              </a:rPr>
              <a:t>Institute of American Indian Arts</a:t>
            </a:r>
          </a:p>
          <a:p>
            <a:r>
              <a:rPr lang="en-US" b="1" dirty="0">
                <a:latin typeface="+mn-lt"/>
              </a:rPr>
              <a:t>Vanessa Roanhorse</a:t>
            </a:r>
            <a:r>
              <a:rPr lang="en-US" dirty="0">
                <a:latin typeface="+mn-lt"/>
              </a:rPr>
              <a:t>, </a:t>
            </a:r>
            <a:r>
              <a:rPr lang="en-US" i="1" dirty="0">
                <a:latin typeface="+mn-lt"/>
              </a:rPr>
              <a:t>Roanhorse Consulting, </a:t>
            </a:r>
            <a:r>
              <a:rPr lang="en-US" i="1" dirty="0" smtClean="0">
                <a:latin typeface="+mn-lt"/>
              </a:rPr>
              <a:t>LLC</a:t>
            </a:r>
          </a:p>
          <a:p>
            <a:r>
              <a:rPr lang="en-US" b="1" dirty="0" smtClean="0">
                <a:latin typeface="+mn-lt"/>
              </a:rPr>
              <a:t>Sandy Campbell, </a:t>
            </a:r>
            <a:r>
              <a:rPr lang="en-US" i="1" dirty="0" smtClean="0">
                <a:latin typeface="+mn-lt"/>
              </a:rPr>
              <a:t>Digital Library North </a:t>
            </a:r>
          </a:p>
          <a:p>
            <a:r>
              <a:rPr lang="en-US" b="1" dirty="0" smtClean="0">
                <a:latin typeface="+mn-lt"/>
              </a:rPr>
              <a:t>Brandon Benallie, </a:t>
            </a:r>
            <a:r>
              <a:rPr lang="en-US" i="1" dirty="0" smtClean="0">
                <a:latin typeface="+mn-lt"/>
              </a:rPr>
              <a:t>Benallie Consulting </a:t>
            </a:r>
          </a:p>
          <a:p>
            <a:endParaRPr lang="en-US" i="1" dirty="0">
              <a:latin typeface="+mn-lt"/>
            </a:endParaRPr>
          </a:p>
          <a:p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092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B4DFA0-B9C5-4BE2-A4C5-897665E2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775597"/>
          </a:xfrm>
        </p:spPr>
        <p:txBody>
          <a:bodyPr/>
          <a:lstStyle/>
          <a:p>
            <a:r>
              <a:rPr lang="en-US" sz="4800" b="1" dirty="0"/>
              <a:t>Break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958767E-DE9B-435E-8712-9ACEF4DCEB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D84CED-884A-CE4A-BD8A-D28B96D1098D}" type="slidenum">
              <a:rPr lang="uk-UA" altLang="en-US" smtClean="0"/>
              <a:pPr/>
              <a:t>31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2DE058-3057-4982-889A-197F4723D1D4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1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B4DFA0-B9C5-4BE2-A4C5-897665E2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775597"/>
          </a:xfrm>
        </p:spPr>
        <p:txBody>
          <a:bodyPr/>
          <a:lstStyle/>
          <a:p>
            <a:r>
              <a:rPr lang="en-US" sz="4800" b="1" dirty="0"/>
              <a:t>Panel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958767E-DE9B-435E-8712-9ACEF4DCEB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D84CED-884A-CE4A-BD8A-D28B96D1098D}" type="slidenum">
              <a:rPr lang="uk-UA" altLang="en-US" smtClean="0"/>
              <a:pPr/>
              <a:t>32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2DE058-3057-4982-889A-197F4723D1D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40978" y="1648704"/>
            <a:ext cx="11121775" cy="3286271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Community Networks – the Unique Challenges of Indigenous </a:t>
            </a:r>
            <a:r>
              <a:rPr lang="en-US" b="1" i="1" dirty="0" smtClean="0">
                <a:latin typeface="+mn-lt"/>
              </a:rPr>
              <a:t>Communities</a:t>
            </a:r>
          </a:p>
          <a:p>
            <a:endParaRPr lang="en-US" dirty="0">
              <a:latin typeface="+mn-lt"/>
            </a:endParaRPr>
          </a:p>
          <a:p>
            <a:r>
              <a:rPr lang="en-US" b="1" dirty="0" smtClean="0">
                <a:latin typeface="+mn-lt"/>
              </a:rPr>
              <a:t>Brian </a:t>
            </a:r>
            <a:r>
              <a:rPr lang="en-US" b="1" dirty="0" err="1" smtClean="0">
                <a:latin typeface="+mn-lt"/>
              </a:rPr>
              <a:t>Tagaban</a:t>
            </a:r>
            <a:r>
              <a:rPr lang="en-US" b="1" dirty="0" smtClean="0">
                <a:latin typeface="+mn-lt"/>
              </a:rPr>
              <a:t> (Moderator)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>
                <a:latin typeface="+mn-lt"/>
              </a:rPr>
              <a:t>Sacred Wind Communications</a:t>
            </a:r>
          </a:p>
          <a:p>
            <a:r>
              <a:rPr lang="en-US" b="1" dirty="0" smtClean="0">
                <a:latin typeface="+mn-lt"/>
              </a:rPr>
              <a:t>Geoffrey </a:t>
            </a:r>
            <a:r>
              <a:rPr lang="en-US" b="1" dirty="0">
                <a:latin typeface="+mn-lt"/>
              </a:rPr>
              <a:t>Blackwell</a:t>
            </a:r>
            <a:r>
              <a:rPr lang="en-US" dirty="0">
                <a:latin typeface="+mn-lt"/>
              </a:rPr>
              <a:t>, </a:t>
            </a:r>
            <a:r>
              <a:rPr lang="en-US" i="1" dirty="0">
                <a:latin typeface="+mn-lt"/>
              </a:rPr>
              <a:t>AMERIND Risk</a:t>
            </a:r>
          </a:p>
          <a:p>
            <a:r>
              <a:rPr lang="en-US" b="1" dirty="0">
                <a:latin typeface="+mn-lt"/>
              </a:rPr>
              <a:t>Sally </a:t>
            </a:r>
            <a:r>
              <a:rPr lang="en-US" b="1" dirty="0" smtClean="0">
                <a:latin typeface="+mn-lt"/>
              </a:rPr>
              <a:t>Braun </a:t>
            </a:r>
            <a:r>
              <a:rPr lang="en-US" dirty="0" smtClean="0">
                <a:latin typeface="+mn-lt"/>
              </a:rPr>
              <a:t>(virtual), </a:t>
            </a:r>
            <a:r>
              <a:rPr lang="en-US" i="1" dirty="0">
                <a:latin typeface="+mn-lt"/>
              </a:rPr>
              <a:t>Western James Bay Telecommunications </a:t>
            </a:r>
            <a:r>
              <a:rPr lang="en-US" i="1" dirty="0" smtClean="0">
                <a:latin typeface="+mn-lt"/>
              </a:rPr>
              <a:t>Network</a:t>
            </a:r>
          </a:p>
          <a:p>
            <a:r>
              <a:rPr lang="en-US" b="1" dirty="0" smtClean="0">
                <a:latin typeface="+mn-lt"/>
              </a:rPr>
              <a:t>Lyle Fabian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err="1" smtClean="0">
                <a:latin typeface="+mn-lt"/>
              </a:rPr>
              <a:t>Katlotech</a:t>
            </a:r>
            <a:r>
              <a:rPr lang="en-US" i="1" dirty="0" smtClean="0">
                <a:latin typeface="+mn-lt"/>
              </a:rPr>
              <a:t> Communications,</a:t>
            </a:r>
            <a:r>
              <a:rPr lang="en-US" b="1" i="1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Northwest Territories</a:t>
            </a:r>
          </a:p>
          <a:p>
            <a:r>
              <a:rPr lang="en-US" b="1" dirty="0" smtClean="0">
                <a:latin typeface="+mn-lt"/>
              </a:rPr>
              <a:t>Godfrey </a:t>
            </a:r>
            <a:r>
              <a:rPr lang="en-US" b="1" dirty="0" err="1">
                <a:latin typeface="+mn-lt"/>
              </a:rPr>
              <a:t>Enjady</a:t>
            </a:r>
            <a:r>
              <a:rPr lang="en-US" dirty="0">
                <a:latin typeface="+mn-lt"/>
              </a:rPr>
              <a:t>, </a:t>
            </a:r>
            <a:r>
              <a:rPr lang="en-US" i="1" dirty="0">
                <a:latin typeface="+mn-lt"/>
              </a:rPr>
              <a:t>National Tribal Telecommunications </a:t>
            </a:r>
            <a:r>
              <a:rPr lang="en-US" i="1" dirty="0" smtClean="0">
                <a:latin typeface="+mn-lt"/>
              </a:rPr>
              <a:t>Association</a:t>
            </a:r>
          </a:p>
          <a:p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17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B4DFA0-B9C5-4BE2-A4C5-897665E2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775597"/>
          </a:xfrm>
        </p:spPr>
        <p:txBody>
          <a:bodyPr/>
          <a:lstStyle/>
          <a:p>
            <a:r>
              <a:rPr lang="en-US" sz="4800" b="1" dirty="0"/>
              <a:t>Networking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958767E-DE9B-435E-8712-9ACEF4DCEB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D84CED-884A-CE4A-BD8A-D28B96D1098D}" type="slidenum">
              <a:rPr lang="uk-UA" altLang="en-US" smtClean="0"/>
              <a:pPr/>
              <a:t>33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2DE058-3057-4982-889A-197F4723D1D4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165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B4DFA0-B9C5-4BE2-A4C5-897665E2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775597"/>
          </a:xfrm>
        </p:spPr>
        <p:txBody>
          <a:bodyPr/>
          <a:lstStyle/>
          <a:p>
            <a:r>
              <a:rPr lang="en-US" sz="4800" b="1" dirty="0"/>
              <a:t>Extended Plenary 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958767E-DE9B-435E-8712-9ACEF4DCEB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D84CED-884A-CE4A-BD8A-D28B96D1098D}" type="slidenum">
              <a:rPr lang="uk-UA" altLang="en-US" smtClean="0"/>
              <a:pPr/>
              <a:t>34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2DE058-3057-4982-889A-197F4723D1D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40978" y="1994042"/>
            <a:ext cx="11121775" cy="2635026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What do we need to create sustainable, effective community </a:t>
            </a:r>
            <a:r>
              <a:rPr lang="en-US" b="1" i="1" dirty="0" smtClean="0">
                <a:latin typeface="+mn-lt"/>
              </a:rPr>
              <a:t>networks </a:t>
            </a:r>
            <a:r>
              <a:rPr lang="en-US" b="1" i="1" dirty="0">
                <a:latin typeface="+mn-lt"/>
              </a:rPr>
              <a:t>in Indigenous Communities?</a:t>
            </a:r>
            <a:endParaRPr lang="en-US" b="1" dirty="0">
              <a:latin typeface="+mn-lt"/>
            </a:endParaRPr>
          </a:p>
          <a:p>
            <a:r>
              <a:rPr lang="en-US" b="1" dirty="0" smtClean="0">
                <a:latin typeface="+mn-lt"/>
              </a:rPr>
              <a:t>Rob McMahon </a:t>
            </a:r>
            <a:r>
              <a:rPr lang="en-US" b="1" dirty="0">
                <a:latin typeface="+mn-lt"/>
              </a:rPr>
              <a:t>(</a:t>
            </a:r>
            <a:r>
              <a:rPr lang="en-US" b="1" dirty="0" smtClean="0">
                <a:latin typeface="+mn-lt"/>
              </a:rPr>
              <a:t>Moderator)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>
                <a:latin typeface="+mn-lt"/>
              </a:rPr>
              <a:t>University of Alberta</a:t>
            </a:r>
          </a:p>
          <a:p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51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B4DFA0-B9C5-4BE2-A4C5-897665E2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775597"/>
          </a:xfrm>
        </p:spPr>
        <p:txBody>
          <a:bodyPr/>
          <a:lstStyle/>
          <a:p>
            <a:r>
              <a:rPr lang="en-US" sz="4800" b="1" dirty="0"/>
              <a:t>Summit Closing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958767E-DE9B-435E-8712-9ACEF4DCEB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D84CED-884A-CE4A-BD8A-D28B96D1098D}" type="slidenum">
              <a:rPr lang="uk-UA" altLang="en-US" smtClean="0"/>
              <a:pPr/>
              <a:t>35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2DE058-3057-4982-889A-197F4723D1D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40978" y="1838082"/>
            <a:ext cx="11121775" cy="279098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Richard </a:t>
            </a:r>
            <a:r>
              <a:rPr lang="en-US" b="1" dirty="0" err="1">
                <a:latin typeface="+mn-lt"/>
              </a:rPr>
              <a:t>Lowenberg</a:t>
            </a:r>
            <a:r>
              <a:rPr lang="en-US" dirty="0">
                <a:latin typeface="+mn-lt"/>
              </a:rPr>
              <a:t>, </a:t>
            </a:r>
            <a:r>
              <a:rPr lang="en-US" i="1" dirty="0">
                <a:latin typeface="+mn-lt"/>
              </a:rPr>
              <a:t>1</a:t>
            </a:r>
            <a:r>
              <a:rPr lang="en-US" i="1" baseline="30000" dirty="0">
                <a:latin typeface="+mn-lt"/>
              </a:rPr>
              <a:t>st </a:t>
            </a:r>
            <a:r>
              <a:rPr lang="en-US" i="1" dirty="0">
                <a:latin typeface="+mn-lt"/>
              </a:rPr>
              <a:t>Mile Institute</a:t>
            </a:r>
          </a:p>
          <a:p>
            <a:r>
              <a:rPr lang="en-US" b="1" dirty="0">
                <a:latin typeface="+mn-lt"/>
              </a:rPr>
              <a:t>Jennifer Case Nevarez</a:t>
            </a:r>
            <a:r>
              <a:rPr lang="en-US" dirty="0">
                <a:latin typeface="+mn-lt"/>
              </a:rPr>
              <a:t>, </a:t>
            </a:r>
            <a:r>
              <a:rPr lang="en-US" i="1" dirty="0">
                <a:latin typeface="+mn-lt"/>
              </a:rPr>
              <a:t>Internet Society New Mexico Chapter; New Mexico </a:t>
            </a:r>
            <a:r>
              <a:rPr lang="en-US" i="1" dirty="0" err="1">
                <a:latin typeface="+mn-lt"/>
              </a:rPr>
              <a:t>Techworks</a:t>
            </a:r>
            <a:endParaRPr lang="en-US" i="1" dirty="0">
              <a:latin typeface="+mn-lt"/>
            </a:endParaRPr>
          </a:p>
          <a:p>
            <a:r>
              <a:rPr lang="en-US" b="1" dirty="0">
                <a:latin typeface="+mn-lt"/>
              </a:rPr>
              <a:t>Rob McMahon</a:t>
            </a:r>
            <a:r>
              <a:rPr lang="en-US" dirty="0">
                <a:latin typeface="+mn-lt"/>
              </a:rPr>
              <a:t>, </a:t>
            </a:r>
            <a:r>
              <a:rPr lang="en-US" i="1" dirty="0">
                <a:latin typeface="+mn-lt"/>
              </a:rPr>
              <a:t>First Mile Connectivity Consortium</a:t>
            </a:r>
          </a:p>
          <a:p>
            <a:r>
              <a:rPr lang="en-US" b="1" dirty="0">
                <a:latin typeface="+mn-lt"/>
              </a:rPr>
              <a:t>Mark Buell</a:t>
            </a:r>
            <a:r>
              <a:rPr lang="en-US" dirty="0">
                <a:latin typeface="+mn-lt"/>
              </a:rPr>
              <a:t>, </a:t>
            </a:r>
            <a:r>
              <a:rPr lang="en-US" i="1" dirty="0">
                <a:latin typeface="+mn-lt"/>
              </a:rPr>
              <a:t>Internet Society</a:t>
            </a:r>
          </a:p>
          <a:p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608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D84CED-884A-CE4A-BD8A-D28B96D1098D}" type="slidenum">
              <a:rPr lang="uk-UA" altLang="en-US" smtClean="0"/>
              <a:pPr/>
              <a:t>36</a:t>
            </a:fld>
            <a:endParaRPr lang="uk-UA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90175" y="624391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#Indigenet2017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6" y="1505856"/>
            <a:ext cx="2081634" cy="131749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65" y="1583946"/>
            <a:ext cx="1942517" cy="1234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53" y="3401052"/>
            <a:ext cx="2459099" cy="15563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2" y="3401052"/>
            <a:ext cx="2249092" cy="1398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53" y="1589492"/>
            <a:ext cx="2156851" cy="13468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10" y="3401052"/>
            <a:ext cx="2100494" cy="13150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97" y="3406001"/>
            <a:ext cx="2145533" cy="1355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058" y="1505856"/>
            <a:ext cx="2289672" cy="1431045"/>
          </a:xfrm>
          <a:prstGeom prst="rect">
            <a:avLst/>
          </a:prstGeom>
        </p:spPr>
      </p:pic>
      <p:sp>
        <p:nvSpPr>
          <p:cNvPr id="16" name="Shape 440"/>
          <p:cNvSpPr txBox="1">
            <a:spLocks/>
          </p:cNvSpPr>
          <p:nvPr/>
        </p:nvSpPr>
        <p:spPr>
          <a:xfrm>
            <a:off x="540976" y="567102"/>
            <a:ext cx="5199424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3000" kern="1200" spc="2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2pPr>
            <a:lvl3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3pPr>
            <a:lvl4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4pPr>
            <a:lvl5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5pPr>
            <a:lvl6pPr marL="457189"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6pPr>
            <a:lvl7pPr marL="914377"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7pPr>
            <a:lvl8pPr marL="1371566"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8pPr>
            <a:lvl9pPr marL="1828754"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US" altLang="en-US" sz="4800" smtClean="0"/>
              <a:t>Summit partners </a:t>
            </a:r>
            <a:endParaRPr lang="en-US" altLang="en-US" dirty="0"/>
          </a:p>
        </p:txBody>
      </p:sp>
      <p:sp>
        <p:nvSpPr>
          <p:cNvPr id="17" name="Shape 440"/>
          <p:cNvSpPr txBox="1">
            <a:spLocks/>
          </p:cNvSpPr>
          <p:nvPr/>
        </p:nvSpPr>
        <p:spPr>
          <a:xfrm>
            <a:off x="6281376" y="567102"/>
            <a:ext cx="5199424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3000" kern="1200" spc="2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2pPr>
            <a:lvl3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3pPr>
            <a:lvl4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4pPr>
            <a:lvl5pPr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5pPr>
            <a:lvl6pPr marL="457189"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6pPr>
            <a:lvl7pPr marL="914377"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7pPr>
            <a:lvl8pPr marL="1371566"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8pPr>
            <a:lvl9pPr marL="1828754" algn="l" rtl="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US" altLang="en-US" sz="4800" dirty="0" smtClean="0"/>
              <a:t>Summit sponsors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78" y="5377353"/>
            <a:ext cx="2981350" cy="7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0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B4DFA0-B9C5-4BE2-A4C5-897665E2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775597"/>
          </a:xfrm>
        </p:spPr>
        <p:txBody>
          <a:bodyPr/>
          <a:lstStyle/>
          <a:p>
            <a:r>
              <a:rPr lang="en-US" sz="4800" b="1" dirty="0"/>
              <a:t>Optional Social Event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958767E-DE9B-435E-8712-9ACEF4DCEB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D84CED-884A-CE4A-BD8A-D28B96D1098D}" type="slidenum">
              <a:rPr lang="uk-UA" altLang="en-US" smtClean="0"/>
              <a:pPr/>
              <a:t>37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2DE058-3057-4982-889A-197F4723D1D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40978" y="1971762"/>
            <a:ext cx="11121775" cy="2657306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Explore Santa Fe’s Railyard</a:t>
            </a:r>
          </a:p>
          <a:p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92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440"/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775597"/>
          </a:xfrm>
        </p:spPr>
        <p:txBody>
          <a:bodyPr/>
          <a:lstStyle/>
          <a:p>
            <a:r>
              <a:rPr lang="en-US" altLang="en-US" sz="4800" dirty="0"/>
              <a:t>Fireside chat </a:t>
            </a:r>
          </a:p>
        </p:txBody>
      </p:sp>
      <p:sp>
        <p:nvSpPr>
          <p:cNvPr id="9" name="Shape 478"/>
          <p:cNvSpPr>
            <a:spLocks noGrp="1"/>
          </p:cNvSpPr>
          <p:nvPr>
            <p:ph idx="21"/>
          </p:nvPr>
        </p:nvSpPr>
        <p:spPr>
          <a:xfrm>
            <a:off x="540977" y="1803400"/>
            <a:ext cx="11120799" cy="4109172"/>
          </a:xfrm>
        </p:spPr>
        <p:txBody>
          <a:bodyPr/>
          <a:lstStyle/>
          <a:p>
            <a:r>
              <a:rPr lang="en-US" altLang="en-US" sz="2800" dirty="0">
                <a:solidFill>
                  <a:srgbClr val="000000"/>
                </a:solidFill>
                <a:latin typeface="+mj-lt"/>
                <a:ea typeface="ＭＳ Ｐゴシック" charset="-128"/>
                <a:sym typeface="Arial" charset="0"/>
              </a:rPr>
              <a:t>Brian </a:t>
            </a:r>
            <a:r>
              <a:rPr lang="en-US" altLang="en-US" sz="2800" dirty="0" err="1" smtClean="0">
                <a:solidFill>
                  <a:srgbClr val="000000"/>
                </a:solidFill>
                <a:latin typeface="+mj-lt"/>
                <a:ea typeface="ＭＳ Ｐゴシック" charset="-128"/>
                <a:sym typeface="Arial" charset="0"/>
              </a:rPr>
              <a:t>Tagaban</a:t>
            </a:r>
            <a:r>
              <a:rPr lang="en-US" altLang="en-US" sz="2800" b="1" dirty="0" smtClean="0">
                <a:solidFill>
                  <a:srgbClr val="000000"/>
                </a:solidFill>
                <a:latin typeface="+mj-lt"/>
                <a:ea typeface="ＭＳ Ｐゴシック" charset="-128"/>
                <a:sym typeface="Arial" charset="0"/>
              </a:rPr>
              <a:t>,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  <a:ea typeface="ＭＳ Ｐゴシック" charset="-128"/>
                <a:sym typeface="Arial" charset="0"/>
              </a:rPr>
              <a:t>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+mj-lt"/>
                <a:ea typeface="ＭＳ Ｐゴシック" charset="-128"/>
                <a:sym typeface="Arial" charset="0"/>
              </a:rPr>
              <a:t>Sacred </a:t>
            </a:r>
            <a:r>
              <a:rPr lang="en-US" altLang="en-US" sz="2800" b="1" i="1" dirty="0">
                <a:solidFill>
                  <a:srgbClr val="000000"/>
                </a:solidFill>
                <a:latin typeface="+mj-lt"/>
                <a:ea typeface="ＭＳ Ｐゴシック" charset="-128"/>
                <a:sym typeface="Arial" charset="0"/>
              </a:rPr>
              <a:t>Wind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+mj-lt"/>
                <a:ea typeface="ＭＳ Ｐゴシック" charset="-128"/>
                <a:sym typeface="Arial" charset="0"/>
              </a:rPr>
              <a:t>Communications</a:t>
            </a:r>
            <a:endParaRPr lang="en-US" altLang="en-US" sz="2800" b="1" i="1" dirty="0">
              <a:solidFill>
                <a:srgbClr val="000000"/>
              </a:solidFill>
              <a:latin typeface="+mj-lt"/>
              <a:ea typeface="ＭＳ Ｐゴシック" charset="-128"/>
              <a:sym typeface="Arial" charset="0"/>
            </a:endParaRPr>
          </a:p>
          <a:p>
            <a:r>
              <a:rPr lang="en-US" altLang="en-US" sz="2800" dirty="0">
                <a:solidFill>
                  <a:srgbClr val="000000"/>
                </a:solidFill>
                <a:latin typeface="+mj-lt"/>
                <a:ea typeface="ＭＳ Ｐゴシック" charset="-128"/>
                <a:sym typeface="Arial" charset="0"/>
              </a:rPr>
              <a:t>Kathy </a:t>
            </a:r>
            <a:r>
              <a:rPr lang="en-US" altLang="en-US" sz="2800" dirty="0" smtClean="0">
                <a:solidFill>
                  <a:srgbClr val="000000"/>
                </a:solidFill>
                <a:latin typeface="+mj-lt"/>
                <a:ea typeface="ＭＳ Ｐゴシック" charset="-128"/>
                <a:sym typeface="Arial" charset="0"/>
              </a:rPr>
              <a:t>Brown</a:t>
            </a:r>
            <a:r>
              <a:rPr lang="en-US" altLang="en-US" sz="2800" b="1" dirty="0" smtClean="0">
                <a:solidFill>
                  <a:srgbClr val="000000"/>
                </a:solidFill>
                <a:latin typeface="+mj-lt"/>
                <a:ea typeface="ＭＳ Ｐゴシック" charset="-128"/>
                <a:sym typeface="Arial" charset="0"/>
              </a:rPr>
              <a:t>,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  <a:ea typeface="ＭＳ Ｐゴシック" charset="-128"/>
                <a:sym typeface="Arial" charset="0"/>
              </a:rPr>
              <a:t> </a:t>
            </a:r>
            <a:r>
              <a:rPr lang="en-US" sz="2800" b="1" i="1" dirty="0" smtClean="0">
                <a:solidFill>
                  <a:srgbClr val="000000"/>
                </a:solidFill>
                <a:latin typeface="+mj-lt"/>
                <a:ea typeface="ＭＳ Ｐゴシック" charset="-128"/>
                <a:sym typeface="Arial" charset="0"/>
              </a:rPr>
              <a:t>Internet </a:t>
            </a:r>
            <a:r>
              <a:rPr lang="en-US" sz="2800" b="1" i="1" dirty="0">
                <a:solidFill>
                  <a:srgbClr val="000000"/>
                </a:solidFill>
                <a:latin typeface="+mj-lt"/>
                <a:ea typeface="ＭＳ Ｐゴシック" charset="-128"/>
                <a:sym typeface="Arial" charset="0"/>
              </a:rPr>
              <a:t>Society</a:t>
            </a:r>
            <a:endParaRPr lang="en-US" sz="2800" i="1" dirty="0">
              <a:latin typeface="+mn-lt"/>
            </a:endParaRPr>
          </a:p>
          <a:p>
            <a:pPr>
              <a:buClr>
                <a:schemeClr val="tx2"/>
              </a:buClr>
            </a:pPr>
            <a:endParaRPr lang="en-US" altLang="en-US" dirty="0">
              <a:latin typeface="+mn-lt"/>
              <a:cs typeface="Helvetica" charset="0"/>
              <a:sym typeface="Arial" charset="0"/>
            </a:endParaRP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8918575" y="6342064"/>
            <a:ext cx="2743200" cy="1730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9pPr>
          </a:lstStyle>
          <a:p>
            <a:pPr algn="r"/>
            <a:r>
              <a:rPr lang="en-US" altLang="en-US" sz="1000" dirty="0">
                <a:solidFill>
                  <a:schemeClr val="bg1"/>
                </a:solidFill>
                <a:latin typeface="+mn-lt"/>
              </a:rPr>
              <a:t>8</a:t>
            </a:r>
            <a:endParaRPr lang="uk-UA" alt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8772" y="243104"/>
            <a:ext cx="41801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+mn-lt"/>
              </a:rPr>
              <a:t>© 2016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Nyani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Quarmyne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/ Internet Society CC BY-NC-SA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90175" y="624391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#Indigenet2017</a:t>
            </a:r>
          </a:p>
        </p:txBody>
      </p:sp>
    </p:spTree>
    <p:extLst>
      <p:ext uri="{BB962C8B-B14F-4D97-AF65-F5344CB8AC3E}">
        <p14:creationId xmlns:p14="http://schemas.microsoft.com/office/powerpoint/2010/main" val="14709819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440"/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775597"/>
          </a:xfrm>
        </p:spPr>
        <p:txBody>
          <a:bodyPr/>
          <a:lstStyle/>
          <a:p>
            <a:r>
              <a:rPr lang="en-US" altLang="en-US" sz="4800" dirty="0" smtClean="0"/>
              <a:t>Community Information Gathering</a:t>
            </a:r>
            <a:endParaRPr lang="en-US" altLang="en-US" sz="4800" dirty="0"/>
          </a:p>
        </p:txBody>
      </p:sp>
      <p:sp>
        <p:nvSpPr>
          <p:cNvPr id="9" name="Shape 478"/>
          <p:cNvSpPr>
            <a:spLocks noGrp="1"/>
          </p:cNvSpPr>
          <p:nvPr>
            <p:ph idx="21"/>
          </p:nvPr>
        </p:nvSpPr>
        <p:spPr>
          <a:xfrm>
            <a:off x="540977" y="2032000"/>
            <a:ext cx="11120799" cy="3880572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+mj-lt"/>
                <a:ea typeface="ＭＳ Ｐゴシック" charset="-128"/>
                <a:sym typeface="Arial" charset="0"/>
              </a:rPr>
              <a:t>Rob McMahon</a:t>
            </a:r>
          </a:p>
          <a:p>
            <a:r>
              <a:rPr lang="en-US" altLang="en-US" sz="2800" b="1" i="1" dirty="0" smtClean="0">
                <a:solidFill>
                  <a:srgbClr val="000000"/>
                </a:solidFill>
                <a:latin typeface="+mj-lt"/>
                <a:ea typeface="ＭＳ Ｐゴシック" charset="-128"/>
                <a:sym typeface="Arial" charset="0"/>
              </a:rPr>
              <a:t>University of Alberta/First Mile Connectivity Consortium</a:t>
            </a:r>
            <a:endParaRPr lang="en-US" sz="2800" i="1" dirty="0">
              <a:latin typeface="+mn-lt"/>
            </a:endParaRPr>
          </a:p>
          <a:p>
            <a:pPr>
              <a:buClr>
                <a:schemeClr val="tx2"/>
              </a:buClr>
            </a:pPr>
            <a:endParaRPr lang="en-US" altLang="en-US" dirty="0">
              <a:latin typeface="+mn-lt"/>
              <a:cs typeface="Helvetica" charset="0"/>
              <a:sym typeface="Arial" charset="0"/>
            </a:endParaRP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8918575" y="6342064"/>
            <a:ext cx="2743200" cy="1730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9pPr>
          </a:lstStyle>
          <a:p>
            <a:pPr algn="r"/>
            <a:r>
              <a:rPr lang="en-US" altLang="en-US" sz="1000" dirty="0">
                <a:solidFill>
                  <a:schemeClr val="bg1"/>
                </a:solidFill>
                <a:latin typeface="+mn-lt"/>
              </a:rPr>
              <a:t>8</a:t>
            </a:r>
            <a:endParaRPr lang="uk-UA" alt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8772" y="243104"/>
            <a:ext cx="41801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+mn-lt"/>
              </a:rPr>
              <a:t>© 2016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Nyani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Quarmyne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/ Internet Society CC BY-NC-SA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90175" y="624391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#Indigenet2017</a:t>
            </a:r>
          </a:p>
        </p:txBody>
      </p:sp>
    </p:spTree>
    <p:extLst>
      <p:ext uri="{BB962C8B-B14F-4D97-AF65-F5344CB8AC3E}">
        <p14:creationId xmlns:p14="http://schemas.microsoft.com/office/powerpoint/2010/main" val="115599440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440"/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2341564"/>
          </a:xfrm>
        </p:spPr>
        <p:txBody>
          <a:bodyPr/>
          <a:lstStyle/>
          <a:p>
            <a:r>
              <a:rPr lang="en-US" altLang="en-US" sz="4800" b="1" dirty="0"/>
              <a:t>Stories from the Field:</a:t>
            </a:r>
            <a:br>
              <a:rPr lang="en-US" altLang="en-US" sz="4800" b="1" dirty="0"/>
            </a:br>
            <a:r>
              <a:rPr lang="en-US" altLang="en-US" sz="4800" b="1" dirty="0"/>
              <a:t>T</a:t>
            </a:r>
            <a:r>
              <a:rPr lang="en-US" sz="4800" b="1" dirty="0"/>
              <a:t>he many shapes and sizes of community networks</a:t>
            </a:r>
            <a:endParaRPr lang="en-US" altLang="en-US" sz="4800" dirty="0"/>
          </a:p>
        </p:txBody>
      </p:sp>
      <p:sp>
        <p:nvSpPr>
          <p:cNvPr id="9" name="Shape 478"/>
          <p:cNvSpPr>
            <a:spLocks noGrp="1"/>
          </p:cNvSpPr>
          <p:nvPr>
            <p:ph idx="21"/>
          </p:nvPr>
        </p:nvSpPr>
        <p:spPr>
          <a:xfrm>
            <a:off x="540977" y="3454400"/>
            <a:ext cx="11120799" cy="3127645"/>
          </a:xfrm>
        </p:spPr>
        <p:txBody>
          <a:bodyPr/>
          <a:lstStyle/>
          <a:p>
            <a:r>
              <a:rPr lang="en-US" sz="2800" b="1" dirty="0" smtClean="0">
                <a:latin typeface="+mn-lt"/>
              </a:rPr>
              <a:t>Jane Coffin (Moderator)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i="1" dirty="0">
                <a:latin typeface="+mn-lt"/>
              </a:rPr>
              <a:t>Internet </a:t>
            </a:r>
            <a:r>
              <a:rPr lang="en-US" sz="2800" i="1" dirty="0" smtClean="0">
                <a:latin typeface="+mn-lt"/>
              </a:rPr>
              <a:t>Society</a:t>
            </a:r>
            <a:endParaRPr lang="en-US" sz="2800" i="1" dirty="0">
              <a:latin typeface="+mn-lt"/>
            </a:endParaRPr>
          </a:p>
          <a:p>
            <a:r>
              <a:rPr lang="en-US" sz="2800" b="1" dirty="0">
                <a:latin typeface="+mn-lt"/>
              </a:rPr>
              <a:t>Bill Murdoch</a:t>
            </a:r>
            <a:r>
              <a:rPr lang="en-US" sz="2800" dirty="0">
                <a:latin typeface="+mn-lt"/>
              </a:rPr>
              <a:t>, </a:t>
            </a:r>
            <a:r>
              <a:rPr lang="en-US" sz="2800" i="1" dirty="0">
                <a:latin typeface="+mn-lt"/>
              </a:rPr>
              <a:t>Manitoba First Nations Education Resource Centre </a:t>
            </a:r>
          </a:p>
          <a:p>
            <a:r>
              <a:rPr lang="en-US" sz="2800" b="1" dirty="0">
                <a:latin typeface="+mn-lt"/>
              </a:rPr>
              <a:t>Brian </a:t>
            </a:r>
            <a:r>
              <a:rPr lang="en-US" sz="2800" b="1" dirty="0" err="1">
                <a:latin typeface="+mn-lt"/>
              </a:rPr>
              <a:t>Tagaban</a:t>
            </a:r>
            <a:r>
              <a:rPr lang="en-US" sz="2800" dirty="0">
                <a:latin typeface="+mn-lt"/>
              </a:rPr>
              <a:t>, </a:t>
            </a:r>
            <a:r>
              <a:rPr lang="en-US" sz="2800" i="1" dirty="0">
                <a:latin typeface="+mn-lt"/>
              </a:rPr>
              <a:t>Sacred Wind Communications </a:t>
            </a:r>
          </a:p>
          <a:p>
            <a:r>
              <a:rPr lang="en-US" sz="2800" b="1" dirty="0">
                <a:latin typeface="+mn-lt"/>
              </a:rPr>
              <a:t>Peter Bloom</a:t>
            </a:r>
            <a:r>
              <a:rPr lang="en-US" sz="2800" dirty="0">
                <a:latin typeface="+mn-lt"/>
              </a:rPr>
              <a:t>, </a:t>
            </a:r>
            <a:r>
              <a:rPr lang="en-US" sz="2800" i="1" dirty="0" err="1">
                <a:latin typeface="+mn-lt"/>
              </a:rPr>
              <a:t>Rhizomatica</a:t>
            </a:r>
            <a:r>
              <a:rPr lang="en-US" sz="2800" i="1" dirty="0">
                <a:latin typeface="+mn-lt"/>
              </a:rPr>
              <a:t> </a:t>
            </a:r>
          </a:p>
          <a:p>
            <a:r>
              <a:rPr lang="en-US" sz="2800" b="1" dirty="0">
                <a:latin typeface="+mn-lt"/>
              </a:rPr>
              <a:t>Don Means</a:t>
            </a:r>
            <a:r>
              <a:rPr lang="en-US" sz="2800" dirty="0">
                <a:latin typeface="+mn-lt"/>
              </a:rPr>
              <a:t>, </a:t>
            </a:r>
            <a:r>
              <a:rPr lang="en-US" sz="2800" i="1" dirty="0">
                <a:latin typeface="+mn-lt"/>
              </a:rPr>
              <a:t>Digital Village Associates</a:t>
            </a:r>
          </a:p>
          <a:p>
            <a:pPr>
              <a:buClr>
                <a:schemeClr val="tx2"/>
              </a:buClr>
            </a:pPr>
            <a:endParaRPr lang="en-US" altLang="en-US" dirty="0">
              <a:latin typeface="+mn-lt"/>
              <a:cs typeface="Helvetica" charset="0"/>
              <a:sym typeface="Arial" charset="0"/>
            </a:endParaRP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8918575" y="6342064"/>
            <a:ext cx="2743200" cy="1730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9pPr>
          </a:lstStyle>
          <a:p>
            <a:pPr algn="r"/>
            <a:r>
              <a:rPr lang="en-US" altLang="en-US" sz="1000" dirty="0">
                <a:solidFill>
                  <a:schemeClr val="bg1"/>
                </a:solidFill>
                <a:latin typeface="+mn-lt"/>
              </a:rPr>
              <a:t>8</a:t>
            </a:r>
            <a:endParaRPr lang="uk-UA" alt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8772" y="243104"/>
            <a:ext cx="41801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+mn-lt"/>
              </a:rPr>
              <a:t>© 2016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Nyani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Quarmyne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/ Internet Society CC BY-NC-SA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90175" y="624391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#Indigenet2017</a:t>
            </a:r>
          </a:p>
        </p:txBody>
      </p:sp>
    </p:spTree>
    <p:extLst>
      <p:ext uri="{BB962C8B-B14F-4D97-AF65-F5344CB8AC3E}">
        <p14:creationId xmlns:p14="http://schemas.microsoft.com/office/powerpoint/2010/main" val="14966642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440"/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1560427"/>
          </a:xfrm>
        </p:spPr>
        <p:txBody>
          <a:bodyPr/>
          <a:lstStyle/>
          <a:p>
            <a:r>
              <a:rPr lang="en-US" altLang="en-US" sz="4800" b="1" dirty="0"/>
              <a:t>Flash Presentation:</a:t>
            </a:r>
            <a:br>
              <a:rPr lang="en-US" altLang="en-US" sz="4800" b="1" dirty="0"/>
            </a:br>
            <a:r>
              <a:rPr lang="en-US" altLang="en-US" sz="4800" b="1" dirty="0"/>
              <a:t>A </a:t>
            </a:r>
            <a:r>
              <a:rPr lang="en-US" sz="4800" b="1" dirty="0"/>
              <a:t>community network success story</a:t>
            </a:r>
            <a:endParaRPr lang="en-US" altLang="en-US" sz="4800" dirty="0"/>
          </a:p>
        </p:txBody>
      </p:sp>
      <p:sp>
        <p:nvSpPr>
          <p:cNvPr id="9" name="Shape 478"/>
          <p:cNvSpPr>
            <a:spLocks noGrp="1"/>
          </p:cNvSpPr>
          <p:nvPr>
            <p:ph idx="21"/>
          </p:nvPr>
        </p:nvSpPr>
        <p:spPr>
          <a:xfrm>
            <a:off x="540977" y="2755900"/>
            <a:ext cx="11120799" cy="3826145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altLang="en-US" sz="2800" b="1" dirty="0">
                <a:latin typeface="+mn-lt"/>
                <a:cs typeface="Helvetica" charset="0"/>
                <a:sym typeface="Arial" charset="0"/>
              </a:rPr>
              <a:t>Matthew </a:t>
            </a:r>
            <a:r>
              <a:rPr lang="en-US" altLang="en-US" sz="2800" b="1" dirty="0" err="1" smtClean="0">
                <a:latin typeface="+mn-lt"/>
                <a:cs typeface="Helvetica" charset="0"/>
                <a:sym typeface="Arial" charset="0"/>
              </a:rPr>
              <a:t>Rantanen</a:t>
            </a:r>
            <a:endParaRPr lang="en-US" altLang="en-US" sz="2800" dirty="0">
              <a:latin typeface="+mn-lt"/>
              <a:cs typeface="Helvetica" charset="0"/>
              <a:sym typeface="Arial" charset="0"/>
            </a:endParaRPr>
          </a:p>
          <a:p>
            <a:pPr>
              <a:buClr>
                <a:schemeClr val="tx2"/>
              </a:buClr>
            </a:pPr>
            <a:r>
              <a:rPr lang="en-US" altLang="en-US" sz="2800" i="1" dirty="0" smtClean="0">
                <a:latin typeface="+mn-lt"/>
                <a:cs typeface="Helvetica" charset="0"/>
                <a:sym typeface="Arial" charset="0"/>
              </a:rPr>
              <a:t>Southern </a:t>
            </a:r>
            <a:r>
              <a:rPr lang="en-US" altLang="en-US" sz="2800" i="1" dirty="0">
                <a:latin typeface="+mn-lt"/>
                <a:cs typeface="Helvetica" charset="0"/>
                <a:sym typeface="Arial" charset="0"/>
              </a:rPr>
              <a:t>California Tribal Chairmen’s Association </a:t>
            </a: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8918575" y="6342064"/>
            <a:ext cx="2743200" cy="1730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9pPr>
          </a:lstStyle>
          <a:p>
            <a:pPr algn="r"/>
            <a:r>
              <a:rPr lang="en-US" altLang="en-US" sz="1000" dirty="0">
                <a:solidFill>
                  <a:schemeClr val="bg1"/>
                </a:solidFill>
                <a:latin typeface="+mn-lt"/>
              </a:rPr>
              <a:t>8</a:t>
            </a:r>
            <a:endParaRPr lang="uk-UA" alt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8772" y="243104"/>
            <a:ext cx="41801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+mn-lt"/>
              </a:rPr>
              <a:t>© 2016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Nyani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Quarmyne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/ Internet Society CC BY-NC-SA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90175" y="624391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#Indigenet2017</a:t>
            </a:r>
          </a:p>
        </p:txBody>
      </p:sp>
    </p:spTree>
    <p:extLst>
      <p:ext uri="{BB962C8B-B14F-4D97-AF65-F5344CB8AC3E}">
        <p14:creationId xmlns:p14="http://schemas.microsoft.com/office/powerpoint/2010/main" val="16771833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440"/>
          <p:cNvSpPr>
            <a:spLocks noGrp="1"/>
          </p:cNvSpPr>
          <p:nvPr>
            <p:ph type="title"/>
          </p:nvPr>
        </p:nvSpPr>
        <p:spPr>
          <a:xfrm>
            <a:off x="3357927" y="3041201"/>
            <a:ext cx="11121296" cy="775597"/>
          </a:xfrm>
        </p:spPr>
        <p:txBody>
          <a:bodyPr/>
          <a:lstStyle/>
          <a:p>
            <a:r>
              <a:rPr lang="en-US" altLang="en-US" sz="4800" b="1" dirty="0"/>
              <a:t>Networking Break</a:t>
            </a:r>
            <a:endParaRPr lang="en-US" altLang="en-US" sz="4800" dirty="0"/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8918575" y="6342064"/>
            <a:ext cx="2743200" cy="1730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9pPr>
          </a:lstStyle>
          <a:p>
            <a:pPr algn="r"/>
            <a:r>
              <a:rPr lang="en-US" altLang="en-US" sz="1000" dirty="0">
                <a:solidFill>
                  <a:schemeClr val="bg1"/>
                </a:solidFill>
                <a:latin typeface="+mn-lt"/>
              </a:rPr>
              <a:t>8</a:t>
            </a:r>
            <a:endParaRPr lang="uk-UA" alt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8772" y="243104"/>
            <a:ext cx="41801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+mn-lt"/>
              </a:rPr>
              <a:t>© 2016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Nyani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Quarmyne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/ Internet Society CC BY-NC-SA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90175" y="624391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#Indigenet2017</a:t>
            </a:r>
          </a:p>
        </p:txBody>
      </p:sp>
    </p:spTree>
    <p:extLst>
      <p:ext uri="{BB962C8B-B14F-4D97-AF65-F5344CB8AC3E}">
        <p14:creationId xmlns:p14="http://schemas.microsoft.com/office/powerpoint/2010/main" val="21376967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440"/>
          <p:cNvSpPr>
            <a:spLocks noGrp="1"/>
          </p:cNvSpPr>
          <p:nvPr>
            <p:ph type="title"/>
          </p:nvPr>
        </p:nvSpPr>
        <p:spPr>
          <a:xfrm>
            <a:off x="540976" y="567102"/>
            <a:ext cx="11121296" cy="775597"/>
          </a:xfrm>
        </p:spPr>
        <p:txBody>
          <a:bodyPr/>
          <a:lstStyle/>
          <a:p>
            <a:r>
              <a:rPr lang="en-US" altLang="en-US" sz="4800" b="1" dirty="0"/>
              <a:t>Table-level Discussion </a:t>
            </a:r>
            <a:endParaRPr lang="en-US" altLang="en-US" sz="4800" dirty="0"/>
          </a:p>
        </p:txBody>
      </p:sp>
      <p:sp>
        <p:nvSpPr>
          <p:cNvPr id="9" name="Shape 478"/>
          <p:cNvSpPr>
            <a:spLocks noGrp="1"/>
          </p:cNvSpPr>
          <p:nvPr>
            <p:ph idx="21"/>
          </p:nvPr>
        </p:nvSpPr>
        <p:spPr>
          <a:xfrm>
            <a:off x="540977" y="1648682"/>
            <a:ext cx="11120799" cy="4933363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b="1" dirty="0"/>
              <a:t> </a:t>
            </a:r>
            <a:r>
              <a:rPr lang="en-US" sz="2800" b="1" dirty="0">
                <a:latin typeface="+mn-lt"/>
              </a:rPr>
              <a:t>Reporting Back to Plenary</a:t>
            </a:r>
            <a:endParaRPr lang="en-US" altLang="en-US" sz="2800" dirty="0">
              <a:latin typeface="+mn-lt"/>
              <a:cs typeface="Helvetica" charset="0"/>
              <a:sym typeface="Arial" charset="0"/>
            </a:endParaRP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8918575" y="6342064"/>
            <a:ext cx="2743200" cy="1730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ind Light" charset="0"/>
                <a:ea typeface="ＭＳ Ｐゴシック" charset="-128"/>
                <a:cs typeface="+mn-cs"/>
              </a:defRPr>
            </a:lvl9pPr>
          </a:lstStyle>
          <a:p>
            <a:pPr algn="r"/>
            <a:r>
              <a:rPr lang="en-US" altLang="en-US" sz="1000" dirty="0">
                <a:solidFill>
                  <a:schemeClr val="bg1"/>
                </a:solidFill>
                <a:latin typeface="+mn-lt"/>
              </a:rPr>
              <a:t>8</a:t>
            </a:r>
            <a:endParaRPr lang="uk-UA" alt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8772" y="243104"/>
            <a:ext cx="41801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+mn-lt"/>
              </a:rPr>
              <a:t>© 2016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Nyani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Quarmyne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/ Internet Society CC BY-NC-SA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90175" y="624391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#Indigenet2017</a:t>
            </a:r>
          </a:p>
        </p:txBody>
      </p:sp>
    </p:spTree>
    <p:extLst>
      <p:ext uri="{BB962C8B-B14F-4D97-AF65-F5344CB8AC3E}">
        <p14:creationId xmlns:p14="http://schemas.microsoft.com/office/powerpoint/2010/main" val="39944897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ISOC - Green template">
  <a:themeElements>
    <a:clrScheme name="01-ISOC-Green">
      <a:dk1>
        <a:srgbClr val="0C1C2C"/>
      </a:dk1>
      <a:lt1>
        <a:srgbClr val="EEF2EC"/>
      </a:lt1>
      <a:dk2>
        <a:srgbClr val="40B2A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2016-08-01_EN_FINAL_v01" id="{5192F294-8424-7440-AA8F-DFA0F3CB0ECA}" vid="{C851EFD6-B4FE-1E42-8FAC-3F690B7A55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ISOCPPT</Template>
  <TotalTime>6629</TotalTime>
  <Words>648</Words>
  <Application>Microsoft Macintosh PowerPoint</Application>
  <PresentationFormat>Widescreen</PresentationFormat>
  <Paragraphs>177</Paragraphs>
  <Slides>37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.AppleSystemUIFont</vt:lpstr>
      <vt:lpstr>Arial Bold</vt:lpstr>
      <vt:lpstr>Calibri</vt:lpstr>
      <vt:lpstr>Helvetica</vt:lpstr>
      <vt:lpstr>Hind Light</vt:lpstr>
      <vt:lpstr>Hind Medium</vt:lpstr>
      <vt:lpstr>ＭＳ Ｐゴシック</vt:lpstr>
      <vt:lpstr>Arial</vt:lpstr>
      <vt:lpstr>ISOC - Green template</vt:lpstr>
      <vt:lpstr>PowerPoint Presentation</vt:lpstr>
      <vt:lpstr>Housekeeping </vt:lpstr>
      <vt:lpstr>PowerPoint Presentation</vt:lpstr>
      <vt:lpstr>Fireside chat </vt:lpstr>
      <vt:lpstr>Community Information Gathering</vt:lpstr>
      <vt:lpstr>Stories from the Field: The many shapes and sizes of community networks</vt:lpstr>
      <vt:lpstr>Flash Presentation: A community network success story</vt:lpstr>
      <vt:lpstr>Networking Break</vt:lpstr>
      <vt:lpstr>Table-level Discussion </vt:lpstr>
      <vt:lpstr>Lunch!</vt:lpstr>
      <vt:lpstr>Flash Presentation: IP Addressing</vt:lpstr>
      <vt:lpstr>Community Networks Business Models</vt:lpstr>
      <vt:lpstr>Advocating for Community Networks</vt:lpstr>
      <vt:lpstr>Networking Break</vt:lpstr>
      <vt:lpstr>Personal Story</vt:lpstr>
      <vt:lpstr>Table Level Discussion</vt:lpstr>
      <vt:lpstr>Plenary Discussion </vt:lpstr>
      <vt:lpstr>PowerPoint Presentation</vt:lpstr>
      <vt:lpstr>Reception</vt:lpstr>
      <vt:lpstr>PowerPoint Presentation</vt:lpstr>
      <vt:lpstr>Welcome Back</vt:lpstr>
      <vt:lpstr>Flash Presentation</vt:lpstr>
      <vt:lpstr>Panel</vt:lpstr>
      <vt:lpstr>Networking</vt:lpstr>
      <vt:lpstr>Arts Presentation</vt:lpstr>
      <vt:lpstr>Table Level Discussion</vt:lpstr>
      <vt:lpstr>Flash Presentation</vt:lpstr>
      <vt:lpstr>Lunch</vt:lpstr>
      <vt:lpstr>Flash Presentation</vt:lpstr>
      <vt:lpstr>Panel</vt:lpstr>
      <vt:lpstr>Break</vt:lpstr>
      <vt:lpstr>Panel</vt:lpstr>
      <vt:lpstr>Networking</vt:lpstr>
      <vt:lpstr>Extended Plenary Discussion</vt:lpstr>
      <vt:lpstr>Summit Closing</vt:lpstr>
      <vt:lpstr>PowerPoint Presentation</vt:lpstr>
      <vt:lpstr>Optional Social Event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Internet is for Everyone</dc:title>
  <dc:creator>Beth Gombala</dc:creator>
  <cp:lastModifiedBy>Microsoft Office User</cp:lastModifiedBy>
  <cp:revision>120</cp:revision>
  <cp:lastPrinted>2017-10-30T19:44:51Z</cp:lastPrinted>
  <dcterms:created xsi:type="dcterms:W3CDTF">2016-11-07T16:04:39Z</dcterms:created>
  <dcterms:modified xsi:type="dcterms:W3CDTF">2017-11-09T21:50:12Z</dcterms:modified>
</cp:coreProperties>
</file>