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87" r:id="rId4"/>
    <p:sldId id="315" r:id="rId5"/>
    <p:sldId id="289" r:id="rId6"/>
    <p:sldId id="291" r:id="rId7"/>
    <p:sldId id="288" r:id="rId8"/>
    <p:sldId id="290" r:id="rId9"/>
    <p:sldId id="286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12" r:id="rId28"/>
    <p:sldId id="309" r:id="rId29"/>
    <p:sldId id="310" r:id="rId30"/>
    <p:sldId id="311" r:id="rId31"/>
    <p:sldId id="314" r:id="rId32"/>
    <p:sldId id="285" r:id="rId33"/>
    <p:sldId id="313" r:id="rId34"/>
    <p:sldId id="283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3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0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63BB7-A81B-814D-B673-C3DBE4C2F2A7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0D97D-E76D-1444-93C8-18FABFC13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9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1362014" cy="2971801"/>
          </a:xfrm>
        </p:spPr>
        <p:txBody>
          <a:bodyPr>
            <a:normAutofit/>
          </a:bodyPr>
          <a:lstStyle/>
          <a:p>
            <a:r>
              <a:rPr lang="en-US" b="1" dirty="0" smtClean="0"/>
              <a:t>Advocating for Community access 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Mayor Madeleine Redfern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13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$80 a month for 20 </a:t>
            </a:r>
            <a:r>
              <a:rPr lang="en-US" dirty="0" err="1" smtClean="0"/>
              <a:t>gB</a:t>
            </a:r>
            <a:r>
              <a:rPr lang="en-US" dirty="0" smtClean="0"/>
              <a:t> + high </a:t>
            </a:r>
            <a:r>
              <a:rPr lang="en-US" dirty="0"/>
              <a:t>charges for overages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0" y="685800"/>
            <a:ext cx="8197266" cy="3614738"/>
          </a:xfrm>
        </p:spPr>
      </p:pic>
    </p:spTree>
    <p:extLst>
      <p:ext uri="{BB962C8B-B14F-4D97-AF65-F5344CB8AC3E}">
        <p14:creationId xmlns:p14="http://schemas.microsoft.com/office/powerpoint/2010/main" val="1089201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071938"/>
            <a:ext cx="10645776" cy="12858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“We’re </a:t>
            </a:r>
            <a:r>
              <a:rPr lang="en-US" dirty="0"/>
              <a:t>moving from </a:t>
            </a:r>
            <a:r>
              <a:rPr lang="en-US" dirty="0" smtClean="0"/>
              <a:t>megabytes </a:t>
            </a:r>
            <a:r>
              <a:rPr lang="en-US" dirty="0"/>
              <a:t>to </a:t>
            </a:r>
            <a:r>
              <a:rPr lang="en-US" dirty="0" smtClean="0"/>
              <a:t>gigabytes”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Goal:  5 </a:t>
            </a:r>
            <a:r>
              <a:rPr lang="en-US" dirty="0"/>
              <a:t>Mbps to 15 </a:t>
            </a:r>
            <a:r>
              <a:rPr lang="en-US" dirty="0" smtClean="0"/>
              <a:t>Mbps (3x faster)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8" y="2112126"/>
            <a:ext cx="8534400" cy="1076410"/>
          </a:xfrm>
        </p:spPr>
      </p:pic>
    </p:spTree>
    <p:extLst>
      <p:ext uri="{BB962C8B-B14F-4D97-AF65-F5344CB8AC3E}">
        <p14:creationId xmlns:p14="http://schemas.microsoft.com/office/powerpoint/2010/main" val="1126380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Instability &amp; High Latency Woes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28" y="685800"/>
            <a:ext cx="7204969" cy="3614738"/>
          </a:xfrm>
        </p:spPr>
      </p:pic>
    </p:spTree>
    <p:extLst>
      <p:ext uri="{BB962C8B-B14F-4D97-AF65-F5344CB8AC3E}">
        <p14:creationId xmlns:p14="http://schemas.microsoft.com/office/powerpoint/2010/main" val="1928671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185349" cy="1507067"/>
          </a:xfrm>
        </p:spPr>
        <p:txBody>
          <a:bodyPr/>
          <a:lstStyle/>
          <a:p>
            <a:r>
              <a:rPr lang="en-US" dirty="0" smtClean="0"/>
              <a:t>½&gt; Town leaves = *still* slow Internet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38" y="685800"/>
            <a:ext cx="6309494" cy="3614738"/>
          </a:xfrm>
        </p:spPr>
      </p:pic>
    </p:spTree>
    <p:extLst>
      <p:ext uri="{BB962C8B-B14F-4D97-AF65-F5344CB8AC3E}">
        <p14:creationId xmlns:p14="http://schemas.microsoft.com/office/powerpoint/2010/main" val="1882677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 </a:t>
            </a:r>
            <a:r>
              <a:rPr lang="mr-IN" dirty="0" smtClean="0"/>
              <a:t>…</a:t>
            </a:r>
            <a:r>
              <a:rPr lang="en-US" dirty="0" smtClean="0"/>
              <a:t> is anyone listening?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63" y="1699419"/>
            <a:ext cx="7454900" cy="1587500"/>
          </a:xfrm>
        </p:spPr>
      </p:pic>
    </p:spTree>
    <p:extLst>
      <p:ext uri="{BB962C8B-B14F-4D97-AF65-F5344CB8AC3E}">
        <p14:creationId xmlns:p14="http://schemas.microsoft.com/office/powerpoint/2010/main" val="330579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0898188" cy="1761068"/>
          </a:xfrm>
        </p:spPr>
        <p:txBody>
          <a:bodyPr>
            <a:normAutofit/>
          </a:bodyPr>
          <a:lstStyle/>
          <a:p>
            <a:r>
              <a:rPr lang="en-US" dirty="0" smtClean="0"/>
              <a:t>Speed improves, month data Cap used w/in 2 days: $40 download </a:t>
            </a:r>
            <a:r>
              <a:rPr lang="en-US" dirty="0" err="1" smtClean="0"/>
              <a:t>tv</a:t>
            </a:r>
            <a:r>
              <a:rPr lang="en-US" dirty="0" smtClean="0"/>
              <a:t> episode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18" y="566267"/>
            <a:ext cx="7062788" cy="3921065"/>
          </a:xfrm>
        </p:spPr>
      </p:pic>
    </p:spTree>
    <p:extLst>
      <p:ext uri="{BB962C8B-B14F-4D97-AF65-F5344CB8AC3E}">
        <p14:creationId xmlns:p14="http://schemas.microsoft.com/office/powerpoint/2010/main" val="531339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1,060,000 google video results:  Inuit vs 48,000 Nunavut Inuit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685800"/>
            <a:ext cx="4266138" cy="36147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0" y="685800"/>
            <a:ext cx="4508462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29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 Inuktitut online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3" y="1045369"/>
            <a:ext cx="7886700" cy="2895600"/>
          </a:xfrm>
        </p:spPr>
      </p:pic>
    </p:spTree>
    <p:extLst>
      <p:ext uri="{BB962C8B-B14F-4D97-AF65-F5344CB8AC3E}">
        <p14:creationId xmlns:p14="http://schemas.microsoft.com/office/powerpoint/2010/main" val="13713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0593388" cy="1507067"/>
          </a:xfrm>
        </p:spPr>
        <p:txBody>
          <a:bodyPr/>
          <a:lstStyle/>
          <a:p>
            <a:r>
              <a:rPr lang="en-US" dirty="0" smtClean="0"/>
              <a:t>Inuit Music: Contemporary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685799"/>
            <a:ext cx="4530380" cy="36147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0" y="685799"/>
            <a:ext cx="5092700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96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1228388" cy="1507067"/>
          </a:xfrm>
        </p:spPr>
        <p:txBody>
          <a:bodyPr/>
          <a:lstStyle/>
          <a:p>
            <a:r>
              <a:rPr lang="en-US" dirty="0" smtClean="0"/>
              <a:t>Traditional Inuit Throat Signing Explained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91" y="872594"/>
            <a:ext cx="5248243" cy="3614738"/>
          </a:xfrm>
        </p:spPr>
      </p:pic>
    </p:spTree>
    <p:extLst>
      <p:ext uri="{BB962C8B-B14F-4D97-AF65-F5344CB8AC3E}">
        <p14:creationId xmlns:p14="http://schemas.microsoft.com/office/powerpoint/2010/main" val="332302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90" y="685799"/>
            <a:ext cx="6918610" cy="5332349"/>
          </a:xfrm>
        </p:spPr>
      </p:pic>
    </p:spTree>
    <p:extLst>
      <p:ext uri="{BB962C8B-B14F-4D97-AF65-F5344CB8AC3E}">
        <p14:creationId xmlns:p14="http://schemas.microsoft.com/office/powerpoint/2010/main" val="810023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Inuit knowledge sharing: elders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39" y="685800"/>
            <a:ext cx="4426348" cy="3614738"/>
          </a:xfrm>
        </p:spPr>
      </p:pic>
    </p:spTree>
    <p:extLst>
      <p:ext uri="{BB962C8B-B14F-4D97-AF65-F5344CB8AC3E}">
        <p14:creationId xmlns:p14="http://schemas.microsoft.com/office/powerpoint/2010/main" val="2046985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Inuit films: short &amp; Long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312" y="685800"/>
            <a:ext cx="6480202" cy="3614738"/>
          </a:xfrm>
        </p:spPr>
      </p:pic>
    </p:spTree>
    <p:extLst>
      <p:ext uri="{BB962C8B-B14F-4D97-AF65-F5344CB8AC3E}">
        <p14:creationId xmlns:p14="http://schemas.microsoft.com/office/powerpoint/2010/main" val="470213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Inuktitut language apps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84" y="685800"/>
            <a:ext cx="5973457" cy="3614738"/>
          </a:xfrm>
        </p:spPr>
      </p:pic>
    </p:spTree>
    <p:extLst>
      <p:ext uri="{BB962C8B-B14F-4D97-AF65-F5344CB8AC3E}">
        <p14:creationId xmlns:p14="http://schemas.microsoft.com/office/powerpoint/2010/main" val="578096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Learning Games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631" y="685800"/>
            <a:ext cx="5651564" cy="3614738"/>
          </a:xfrm>
        </p:spPr>
      </p:pic>
    </p:spTree>
    <p:extLst>
      <p:ext uri="{BB962C8B-B14F-4D97-AF65-F5344CB8AC3E}">
        <p14:creationId xmlns:p14="http://schemas.microsoft.com/office/powerpoint/2010/main" val="1023734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 300 children’s books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88" y="685800"/>
            <a:ext cx="5657850" cy="3614738"/>
          </a:xfrm>
        </p:spPr>
      </p:pic>
    </p:spTree>
    <p:extLst>
      <p:ext uri="{BB962C8B-B14F-4D97-AF65-F5344CB8AC3E}">
        <p14:creationId xmlns:p14="http://schemas.microsoft.com/office/powerpoint/2010/main" val="1762720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Facebook:  Iqaluit Auction Bid</a:t>
            </a:r>
            <a:br>
              <a:rPr lang="en-US" dirty="0" smtClean="0"/>
            </a:br>
            <a:r>
              <a:rPr lang="en-US" dirty="0" smtClean="0"/>
              <a:t>29K members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861" y="685800"/>
            <a:ext cx="4907104" cy="3614738"/>
          </a:xfrm>
        </p:spPr>
      </p:pic>
    </p:spTree>
    <p:extLst>
      <p:ext uri="{BB962C8B-B14F-4D97-AF65-F5344CB8AC3E}">
        <p14:creationId xmlns:p14="http://schemas.microsoft.com/office/powerpoint/2010/main" val="2088191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0466388" cy="1507067"/>
          </a:xfrm>
        </p:spPr>
        <p:txBody>
          <a:bodyPr/>
          <a:lstStyle/>
          <a:p>
            <a:r>
              <a:rPr lang="en-US" dirty="0" smtClean="0"/>
              <a:t>Facebook:  Nunavut Hunting Stories</a:t>
            </a:r>
            <a:br>
              <a:rPr lang="en-US" dirty="0" smtClean="0"/>
            </a:br>
            <a:r>
              <a:rPr lang="en-US" dirty="0" smtClean="0"/>
              <a:t>44K members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593518"/>
            <a:ext cx="3933217" cy="36147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12" y="522310"/>
            <a:ext cx="3530600" cy="368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41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0" y="685799"/>
            <a:ext cx="6564430" cy="5670095"/>
          </a:xfrm>
        </p:spPr>
      </p:pic>
    </p:spTree>
    <p:extLst>
      <p:ext uri="{BB962C8B-B14F-4D97-AF65-F5344CB8AC3E}">
        <p14:creationId xmlns:p14="http://schemas.microsoft.com/office/powerpoint/2010/main" val="1343617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Alaska </a:t>
            </a:r>
            <a:r>
              <a:rPr lang="en-US" dirty="0" err="1" smtClean="0"/>
              <a:t>Fibre</a:t>
            </a:r>
            <a:r>
              <a:rPr lang="en-US" dirty="0" smtClean="0"/>
              <a:t> Optic build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84" y="685800"/>
            <a:ext cx="5515057" cy="3614738"/>
          </a:xfrm>
        </p:spPr>
      </p:pic>
    </p:spTree>
    <p:extLst>
      <p:ext uri="{BB962C8B-B14F-4D97-AF65-F5344CB8AC3E}">
        <p14:creationId xmlns:p14="http://schemas.microsoft.com/office/powerpoint/2010/main" val="213729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Greenland </a:t>
            </a:r>
            <a:r>
              <a:rPr lang="en-US" dirty="0" err="1" smtClean="0"/>
              <a:t>Fibre</a:t>
            </a:r>
            <a:r>
              <a:rPr lang="en-US" dirty="0" smtClean="0"/>
              <a:t> Expansion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815" y="405580"/>
            <a:ext cx="6365243" cy="4384827"/>
          </a:xfrm>
        </p:spPr>
      </p:pic>
    </p:spTree>
    <p:extLst>
      <p:ext uri="{BB962C8B-B14F-4D97-AF65-F5344CB8AC3E}">
        <p14:creationId xmlns:p14="http://schemas.microsoft.com/office/powerpoint/2010/main" val="1045273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Nunavut:  2M </a:t>
            </a:r>
            <a:r>
              <a:rPr lang="en-US" dirty="0" err="1" smtClean="0"/>
              <a:t>sq</a:t>
            </a:r>
            <a:r>
              <a:rPr lang="en-US" dirty="0" smtClean="0"/>
              <a:t> km or 808,000 </a:t>
            </a:r>
            <a:r>
              <a:rPr lang="en-US" dirty="0"/>
              <a:t>mi²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507" y="685800"/>
            <a:ext cx="3733811" cy="3614738"/>
          </a:xfrm>
        </p:spPr>
      </p:pic>
    </p:spTree>
    <p:extLst>
      <p:ext uri="{BB962C8B-B14F-4D97-AF65-F5344CB8AC3E}">
        <p14:creationId xmlns:p14="http://schemas.microsoft.com/office/powerpoint/2010/main" val="401569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Iceland </a:t>
            </a:r>
            <a:r>
              <a:rPr lang="en-US" dirty="0" err="1" smtClean="0"/>
              <a:t>Fibre</a:t>
            </a:r>
            <a:r>
              <a:rPr lang="en-US" dirty="0" smtClean="0"/>
              <a:t> Networks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76" y="685800"/>
            <a:ext cx="5625073" cy="3614738"/>
          </a:xfrm>
        </p:spPr>
      </p:pic>
    </p:spTree>
    <p:extLst>
      <p:ext uri="{BB962C8B-B14F-4D97-AF65-F5344CB8AC3E}">
        <p14:creationId xmlns:p14="http://schemas.microsoft.com/office/powerpoint/2010/main" val="1403352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KRG Feasibility Study:  Incomplete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089" y="685800"/>
            <a:ext cx="5580648" cy="3614738"/>
          </a:xfrm>
        </p:spPr>
      </p:pic>
    </p:spTree>
    <p:extLst>
      <p:ext uri="{BB962C8B-B14F-4D97-AF65-F5344CB8AC3E}">
        <p14:creationId xmlns:p14="http://schemas.microsoft.com/office/powerpoint/2010/main" val="643646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Future Phases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63" y="892969"/>
            <a:ext cx="5626100" cy="3200400"/>
          </a:xfrm>
        </p:spPr>
      </p:pic>
    </p:spTree>
    <p:extLst>
      <p:ext uri="{BB962C8B-B14F-4D97-AF65-F5344CB8AC3E}">
        <p14:creationId xmlns:p14="http://schemas.microsoft.com/office/powerpoint/2010/main" val="845685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needed?  Leadership</a:t>
            </a:r>
            <a:br>
              <a:rPr lang="en-US" dirty="0" smtClean="0"/>
            </a:br>
            <a:r>
              <a:rPr lang="en-US" dirty="0" smtClean="0"/>
              <a:t>Local to Regional to National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12" y="1267619"/>
            <a:ext cx="7265987" cy="3338894"/>
          </a:xfrm>
        </p:spPr>
      </p:pic>
    </p:spTree>
    <p:extLst>
      <p:ext uri="{BB962C8B-B14F-4D97-AF65-F5344CB8AC3E}">
        <p14:creationId xmlns:p14="http://schemas.microsoft.com/office/powerpoint/2010/main" val="1387782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Vision: strong, vibrant, sustainable arctic Region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63" y="1197769"/>
            <a:ext cx="5676900" cy="2590800"/>
          </a:xfrm>
        </p:spPr>
      </p:pic>
    </p:spTree>
    <p:extLst>
      <p:ext uri="{BB962C8B-B14F-4D97-AF65-F5344CB8AC3E}">
        <p14:creationId xmlns:p14="http://schemas.microsoft.com/office/powerpoint/2010/main" val="1594863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Iqaluit: This Morning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71" y="685800"/>
            <a:ext cx="4807883" cy="3614738"/>
          </a:xfrm>
        </p:spPr>
      </p:pic>
    </p:spTree>
    <p:extLst>
      <p:ext uri="{BB962C8B-B14F-4D97-AF65-F5344CB8AC3E}">
        <p14:creationId xmlns:p14="http://schemas.microsoft.com/office/powerpoint/2010/main" val="1067608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Canada: Population Density Map</a:t>
            </a:r>
            <a:br>
              <a:rPr lang="en-US" dirty="0" smtClean="0"/>
            </a:br>
            <a:r>
              <a:rPr lang="en-US" dirty="0" smtClean="0"/>
              <a:t>90% live 100 miles of USA Boarder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51" y="685800"/>
            <a:ext cx="5152924" cy="3614738"/>
          </a:xfrm>
        </p:spPr>
      </p:pic>
    </p:spTree>
    <p:extLst>
      <p:ext uri="{BB962C8B-B14F-4D97-AF65-F5344CB8AC3E}">
        <p14:creationId xmlns:p14="http://schemas.microsoft.com/office/powerpoint/2010/main" val="1742660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Indigenous Population Density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256" y="685800"/>
            <a:ext cx="4906314" cy="3614738"/>
          </a:xfrm>
        </p:spPr>
      </p:pic>
    </p:spTree>
    <p:extLst>
      <p:ext uri="{BB962C8B-B14F-4D97-AF65-F5344CB8AC3E}">
        <p14:creationId xmlns:p14="http://schemas.microsoft.com/office/powerpoint/2010/main" val="1541567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Canada’s highway Map</a:t>
            </a:r>
            <a:br>
              <a:rPr lang="en-US" dirty="0" smtClean="0"/>
            </a:br>
            <a:r>
              <a:rPr lang="en-US" dirty="0" smtClean="0"/>
              <a:t>No Roads to most northern areas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97" y="685800"/>
            <a:ext cx="5257031" cy="3614738"/>
          </a:xfrm>
        </p:spPr>
      </p:pic>
    </p:spTree>
    <p:extLst>
      <p:ext uri="{BB962C8B-B14F-4D97-AF65-F5344CB8AC3E}">
        <p14:creationId xmlns:p14="http://schemas.microsoft.com/office/powerpoint/2010/main" val="1068553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0583556" cy="1507067"/>
          </a:xfrm>
        </p:spPr>
        <p:txBody>
          <a:bodyPr/>
          <a:lstStyle/>
          <a:p>
            <a:r>
              <a:rPr lang="en-US" dirty="0" smtClean="0"/>
              <a:t>Canada’s </a:t>
            </a:r>
            <a:r>
              <a:rPr lang="en-US" smtClean="0"/>
              <a:t>Telecommunication Service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942" y="685800"/>
            <a:ext cx="4482942" cy="3614738"/>
          </a:xfrm>
        </p:spPr>
      </p:pic>
    </p:spTree>
    <p:extLst>
      <p:ext uri="{BB962C8B-B14F-4D97-AF65-F5344CB8AC3E}">
        <p14:creationId xmlns:p14="http://schemas.microsoft.com/office/powerpoint/2010/main" val="1332273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Nunavut: totally satellite dependent, expensive, unstable, slow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71" y="817033"/>
            <a:ext cx="5384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22250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606</TotalTime>
  <Words>186</Words>
  <Application>Microsoft Macintosh PowerPoint</Application>
  <PresentationFormat>Widescreen</PresentationFormat>
  <Paragraphs>33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Calibri</vt:lpstr>
      <vt:lpstr>Century Gothic</vt:lpstr>
      <vt:lpstr>Mangal</vt:lpstr>
      <vt:lpstr>Wingdings 3</vt:lpstr>
      <vt:lpstr>Slice</vt:lpstr>
      <vt:lpstr>Advocating for Community access   </vt:lpstr>
      <vt:lpstr>PowerPoint Presentation</vt:lpstr>
      <vt:lpstr>Nunavut:  2M sq km or 808,000 mi²</vt:lpstr>
      <vt:lpstr>Iqaluit: This Morning </vt:lpstr>
      <vt:lpstr>Canada: Population Density Map 90% live 100 miles of USA Boarder</vt:lpstr>
      <vt:lpstr>Indigenous Population Density </vt:lpstr>
      <vt:lpstr>Canada’s highway Map No Roads to most northern areas</vt:lpstr>
      <vt:lpstr>Canada’s Telecommunication Service </vt:lpstr>
      <vt:lpstr>Nunavut: totally satellite dependent, expensive, unstable, slow </vt:lpstr>
      <vt:lpstr>$80 a month for 20 gB + high charges for overages</vt:lpstr>
      <vt:lpstr>“We’re moving from megabytes to gigabytes” Goal:  5 Mbps to 15 Mbps (3x faster)</vt:lpstr>
      <vt:lpstr>Instability &amp; High Latency Woes </vt:lpstr>
      <vt:lpstr>½&gt; Town leaves = *still* slow Internet </vt:lpstr>
      <vt:lpstr>Help … is anyone listening?  </vt:lpstr>
      <vt:lpstr>Speed improves, month data Cap used w/in 2 days: $40 download tv episode </vt:lpstr>
      <vt:lpstr>1,060,000 google video results:  Inuit vs 48,000 Nunavut Inuit</vt:lpstr>
      <vt:lpstr>Learn Inuktitut online</vt:lpstr>
      <vt:lpstr>Inuit Music: Contemporary </vt:lpstr>
      <vt:lpstr>Traditional Inuit Throat Signing Explained </vt:lpstr>
      <vt:lpstr>Inuit knowledge sharing: elders</vt:lpstr>
      <vt:lpstr>More Inuit films: short &amp; Long</vt:lpstr>
      <vt:lpstr>Inuktitut language apps</vt:lpstr>
      <vt:lpstr>Language Learning Games </vt:lpstr>
      <vt:lpstr>Over 300 children’s books </vt:lpstr>
      <vt:lpstr>Facebook:  Iqaluit Auction Bid 29K members</vt:lpstr>
      <vt:lpstr>Facebook:  Nunavut Hunting Stories 44K members </vt:lpstr>
      <vt:lpstr>PowerPoint Presentation</vt:lpstr>
      <vt:lpstr>Alaska Fibre Optic build</vt:lpstr>
      <vt:lpstr>Greenland Fibre Expansion</vt:lpstr>
      <vt:lpstr>Iceland Fibre Networks</vt:lpstr>
      <vt:lpstr>KRG Feasibility Study:  Incomplete</vt:lpstr>
      <vt:lpstr>Possible Future Phases </vt:lpstr>
      <vt:lpstr>What is needed?  Leadership Local to Regional to National</vt:lpstr>
      <vt:lpstr>Vision: strong, vibrant, sustainable arctic Region 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Iqaluit:  Achievements, Opportunities &amp; Challenges  </dc:title>
  <dc:creator>Microsoft Office User</dc:creator>
  <cp:lastModifiedBy>Microsoft Office User</cp:lastModifiedBy>
  <cp:revision>28</cp:revision>
  <dcterms:created xsi:type="dcterms:W3CDTF">2017-10-14T11:41:08Z</dcterms:created>
  <dcterms:modified xsi:type="dcterms:W3CDTF">2017-11-08T23:07:31Z</dcterms:modified>
</cp:coreProperties>
</file>