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9" r:id="rId2"/>
    <p:sldId id="271" r:id="rId3"/>
    <p:sldId id="277" r:id="rId4"/>
    <p:sldId id="348" r:id="rId5"/>
    <p:sldId id="292" r:id="rId6"/>
    <p:sldId id="293" r:id="rId7"/>
    <p:sldId id="294" r:id="rId8"/>
    <p:sldId id="295" r:id="rId9"/>
    <p:sldId id="278" r:id="rId10"/>
    <p:sldId id="280" r:id="rId11"/>
    <p:sldId id="279" r:id="rId12"/>
    <p:sldId id="356" r:id="rId13"/>
    <p:sldId id="281" r:id="rId14"/>
    <p:sldId id="282" r:id="rId15"/>
    <p:sldId id="349" r:id="rId16"/>
    <p:sldId id="350" r:id="rId17"/>
    <p:sldId id="351" r:id="rId18"/>
    <p:sldId id="353" r:id="rId19"/>
    <p:sldId id="354" r:id="rId20"/>
    <p:sldId id="355" r:id="rId21"/>
    <p:sldId id="284" r:id="rId22"/>
    <p:sldId id="283" r:id="rId23"/>
    <p:sldId id="287" r:id="rId24"/>
    <p:sldId id="288" r:id="rId25"/>
    <p:sldId id="286" r:id="rId26"/>
    <p:sldId id="285" r:id="rId27"/>
    <p:sldId id="290" r:id="rId28"/>
    <p:sldId id="357" r:id="rId29"/>
    <p:sldId id="291" r:id="rId30"/>
    <p:sldId id="289" r:id="rId31"/>
    <p:sldId id="296" r:id="rId32"/>
    <p:sldId id="347" r:id="rId33"/>
    <p:sldId id="297" r:id="rId34"/>
    <p:sldId id="298"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26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5340" autoAdjust="0"/>
  </p:normalViewPr>
  <p:slideViewPr>
    <p:cSldViewPr snapToGrid="0" snapToObjects="1">
      <p:cViewPr varScale="1">
        <p:scale>
          <a:sx n="125" d="100"/>
          <a:sy n="125" d="100"/>
        </p:scale>
        <p:origin x="1784" y="168"/>
      </p:cViewPr>
      <p:guideLst>
        <p:guide orient="horz" pos="2160"/>
        <p:guide pos="2880"/>
      </p:guideLst>
    </p:cSldViewPr>
  </p:slideViewPr>
  <p:outlineViewPr>
    <p:cViewPr>
      <p:scale>
        <a:sx n="33" d="100"/>
        <a:sy n="33" d="100"/>
      </p:scale>
      <p:origin x="0" y="-3112"/>
    </p:cViewPr>
  </p:outlineViewPr>
  <p:notesTextViewPr>
    <p:cViewPr>
      <p:scale>
        <a:sx n="100" d="100"/>
        <a:sy n="100" d="100"/>
      </p:scale>
      <p:origin x="0" y="0"/>
    </p:cViewPr>
  </p:notesTextViewPr>
  <p:notesViewPr>
    <p:cSldViewPr snapToGrid="0" snapToObjects="1">
      <p:cViewPr varScale="1">
        <p:scale>
          <a:sx n="59" d="100"/>
          <a:sy n="59" d="100"/>
        </p:scale>
        <p:origin x="2528" y="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C7070-4DB7-4DCF-936E-6AB0AB31DC7A}" type="datetimeFigureOut">
              <a:rPr lang="en-US" smtClean="0"/>
              <a:t>11/7/17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1899A-FE17-43E1-851B-7EDE3A7AC3AD}" type="slidenum">
              <a:rPr lang="en-US" smtClean="0"/>
              <a:t>‹#›</a:t>
            </a:fld>
            <a:endParaRPr lang="en-US"/>
          </a:p>
        </p:txBody>
      </p:sp>
    </p:spTree>
    <p:extLst>
      <p:ext uri="{BB962C8B-B14F-4D97-AF65-F5344CB8AC3E}">
        <p14:creationId xmlns:p14="http://schemas.microsoft.com/office/powerpoint/2010/main" val="94208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1</a:t>
            </a:fld>
            <a:endParaRPr lang="en-US"/>
          </a:p>
        </p:txBody>
      </p:sp>
    </p:spTree>
    <p:extLst>
      <p:ext uri="{BB962C8B-B14F-4D97-AF65-F5344CB8AC3E}">
        <p14:creationId xmlns:p14="http://schemas.microsoft.com/office/powerpoint/2010/main" val="297682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Data Centre is a specialized building for computer equipment, are typically</a:t>
            </a:r>
            <a:r>
              <a:rPr lang="en-US" baseline="0" dirty="0" smtClean="0"/>
              <a:t> very noisy from all fans, with</a:t>
            </a:r>
            <a:r>
              <a:rPr lang="en-US" dirty="0" smtClean="0"/>
              <a:t>: </a:t>
            </a:r>
          </a:p>
          <a:p>
            <a:pPr marL="171450" indent="-171450">
              <a:buFontTx/>
              <a:buChar char="-"/>
            </a:pPr>
            <a:r>
              <a:rPr lang="en-US" dirty="0" smtClean="0"/>
              <a:t>Higher physical access </a:t>
            </a:r>
            <a:r>
              <a:rPr lang="en-US" baseline="0" dirty="0" smtClean="0"/>
              <a:t>controls;</a:t>
            </a:r>
          </a:p>
          <a:p>
            <a:pPr marL="171450" indent="-171450">
              <a:buFontTx/>
              <a:buChar char="-"/>
            </a:pPr>
            <a:r>
              <a:rPr lang="en-US" baseline="0" dirty="0" smtClean="0"/>
              <a:t>- </a:t>
            </a:r>
          </a:p>
          <a:p>
            <a:pPr marL="171450" indent="-171450">
              <a:buFontTx/>
              <a:buChar char="-"/>
            </a:pPr>
            <a:r>
              <a:rPr lang="en-US" baseline="0" dirty="0" smtClean="0"/>
              <a:t>More secure building location</a:t>
            </a:r>
          </a:p>
          <a:p>
            <a:pPr marL="171450" indent="-171450">
              <a:buFontTx/>
              <a:buChar char="-"/>
            </a:pPr>
            <a:r>
              <a:rPr lang="en-US" baseline="0" dirty="0" smtClean="0"/>
              <a:t>- such as away from rail lines.</a:t>
            </a:r>
          </a:p>
          <a:p>
            <a:pPr marL="171450" indent="-171450">
              <a:buFontTx/>
              <a:buChar char="-"/>
            </a:pPr>
            <a:r>
              <a:rPr lang="en-US" baseline="0" dirty="0" smtClean="0"/>
              <a:t>Redundant power sources from the electrical grid, battery backups, and generators; </a:t>
            </a:r>
          </a:p>
          <a:p>
            <a:pPr marL="171450" indent="-171450">
              <a:buFontTx/>
              <a:buChar char="-"/>
            </a:pPr>
            <a:r>
              <a:rPr lang="en-US" baseline="0" dirty="0" smtClean="0"/>
              <a:t>Redundant, fast and reliable connectivity paths; </a:t>
            </a:r>
          </a:p>
          <a:p>
            <a:pPr marL="171450" indent="-171450">
              <a:buFontTx/>
              <a:buChar char="-"/>
            </a:pPr>
            <a:r>
              <a:rPr lang="en-US" baseline="0" dirty="0" smtClean="0"/>
              <a:t>- connections from different ISP. </a:t>
            </a:r>
          </a:p>
          <a:p>
            <a:pPr marL="171450" indent="-171450">
              <a:buFontTx/>
              <a:buChar char="-"/>
            </a:pPr>
            <a:r>
              <a:rPr lang="en-US" baseline="0" dirty="0" smtClean="0"/>
              <a:t>- Connections to the building from different side of the building.  </a:t>
            </a:r>
          </a:p>
          <a:p>
            <a:pPr marL="171450" indent="-171450">
              <a:buFontTx/>
              <a:buChar char="-"/>
            </a:pPr>
            <a:r>
              <a:rPr lang="en-US" baseline="0" dirty="0" smtClean="0"/>
              <a:t>as most connections will be from outside the building.</a:t>
            </a:r>
          </a:p>
          <a:p>
            <a:pPr marL="171450" indent="-171450">
              <a:buFontTx/>
              <a:buChar char="-"/>
            </a:pPr>
            <a:r>
              <a:rPr lang="en-US" dirty="0" smtClean="0"/>
              <a:t>Controlled H</a:t>
            </a:r>
            <a:r>
              <a:rPr lang="en-US" baseline="0" dirty="0" smtClean="0"/>
              <a:t>umidity, Temperature, and air quality. </a:t>
            </a:r>
          </a:p>
          <a:p>
            <a:pPr marL="171450" indent="-171450">
              <a:buFontTx/>
              <a:buChar char="-"/>
            </a:pPr>
            <a:endParaRPr lang="en-US" baseline="0" dirty="0" smtClean="0"/>
          </a:p>
          <a:p>
            <a:pPr marL="171450" indent="-171450">
              <a:buFontTx/>
              <a:buChar char="-"/>
            </a:pPr>
            <a:r>
              <a:rPr lang="en-US" baseline="0" dirty="0" smtClean="0"/>
              <a:t>This is the MTS , now </a:t>
            </a:r>
            <a:r>
              <a:rPr lang="en-US" baseline="0" dirty="0" err="1" smtClean="0"/>
              <a:t>BellMTS</a:t>
            </a:r>
            <a:r>
              <a:rPr lang="en-US" baseline="0" dirty="0" smtClean="0"/>
              <a:t> Data Centre in Winnipeg. Cost over $50M, is over 60,000 square feet, with 24,000 square feet of usable space for servers and other data infrastructure. </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10</a:t>
            </a:fld>
            <a:endParaRPr lang="en-US"/>
          </a:p>
        </p:txBody>
      </p:sp>
    </p:spTree>
    <p:extLst>
      <p:ext uri="{BB962C8B-B14F-4D97-AF65-F5344CB8AC3E}">
        <p14:creationId xmlns:p14="http://schemas.microsoft.com/office/powerpoint/2010/main" val="120620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data </a:t>
            </a:r>
            <a:r>
              <a:rPr lang="en-US" dirty="0" err="1" smtClean="0"/>
              <a:t>centre</a:t>
            </a:r>
            <a:r>
              <a:rPr lang="en-US" dirty="0" smtClean="0"/>
              <a:t> is very similar</a:t>
            </a:r>
            <a:r>
              <a:rPr lang="en-US" baseline="0" dirty="0" smtClean="0"/>
              <a:t> to a server room.</a:t>
            </a:r>
            <a:endParaRPr lang="en-US" dirty="0" smtClean="0"/>
          </a:p>
          <a:p>
            <a:r>
              <a:rPr lang="en-US" dirty="0" smtClean="0"/>
              <a:t>A Server Room</a:t>
            </a:r>
            <a:r>
              <a:rPr lang="en-US" baseline="0" dirty="0" smtClean="0"/>
              <a:t> </a:t>
            </a:r>
            <a:r>
              <a:rPr lang="en-US" dirty="0" smtClean="0"/>
              <a:t>is a specialized room for computer equipment, are typically</a:t>
            </a:r>
            <a:r>
              <a:rPr lang="en-US" baseline="0" dirty="0" smtClean="0"/>
              <a:t> very noisy from all fans, with</a:t>
            </a:r>
            <a:r>
              <a:rPr lang="en-US" dirty="0" smtClean="0"/>
              <a:t>: </a:t>
            </a:r>
          </a:p>
          <a:p>
            <a:pPr marL="171450" indent="-171450">
              <a:buFontTx/>
              <a:buChar char="-"/>
            </a:pPr>
            <a:r>
              <a:rPr lang="en-US" dirty="0" smtClean="0"/>
              <a:t>Higher physical access </a:t>
            </a:r>
            <a:r>
              <a:rPr lang="en-US" baseline="0" dirty="0" smtClean="0"/>
              <a:t>controls;</a:t>
            </a:r>
          </a:p>
          <a:p>
            <a:pPr marL="171450" indent="-171450">
              <a:buFontTx/>
              <a:buChar char="-"/>
            </a:pPr>
            <a:r>
              <a:rPr lang="en-US" baseline="0" dirty="0" smtClean="0"/>
              <a:t>More secure location in the building;</a:t>
            </a:r>
          </a:p>
          <a:p>
            <a:pPr marL="171450" indent="-171450">
              <a:buFontTx/>
              <a:buChar char="-"/>
            </a:pPr>
            <a:r>
              <a:rPr lang="en-US" baseline="0" dirty="0" smtClean="0"/>
              <a:t>Redundant power sources from battery backups, and generators;</a:t>
            </a:r>
          </a:p>
          <a:p>
            <a:pPr marL="171450" indent="-171450">
              <a:buFontTx/>
              <a:buChar char="-"/>
            </a:pPr>
            <a:r>
              <a:rPr lang="en-US" dirty="0" smtClean="0"/>
              <a:t>Controlled H</a:t>
            </a:r>
            <a:r>
              <a:rPr lang="en-US" baseline="0" dirty="0" smtClean="0"/>
              <a:t>umidity, Temperature, and air quality; and,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CA" dirty="0" smtClean="0">
                <a:solidFill>
                  <a:srgbClr val="000000"/>
                </a:solidFill>
              </a:rPr>
              <a:t>interconnects within a limited area such as a an office building.</a:t>
            </a:r>
            <a:endParaRPr lang="en-CA"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11</a:t>
            </a:fld>
            <a:endParaRPr lang="en-US"/>
          </a:p>
        </p:txBody>
      </p:sp>
    </p:spTree>
    <p:extLst>
      <p:ext uri="{BB962C8B-B14F-4D97-AF65-F5344CB8AC3E}">
        <p14:creationId xmlns:p14="http://schemas.microsoft.com/office/powerpoint/2010/main" val="173662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much effort in planning and installing Information system to maintain the confidentiality, integrity, and availability of the system. </a:t>
            </a:r>
          </a:p>
          <a:p>
            <a:r>
              <a:rPr lang="en-US" sz="1200" kern="1200" dirty="0" smtClean="0">
                <a:solidFill>
                  <a:schemeClr val="tx1"/>
                </a:solidFill>
                <a:effectLst/>
                <a:latin typeface="+mn-lt"/>
                <a:ea typeface="+mn-ea"/>
                <a:cs typeface="+mn-cs"/>
              </a:rPr>
              <a:t>Are we building a temporary system, like for a conference, that only has to work until it rains? On the other hand, do we need something that will last?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12</a:t>
            </a:fld>
            <a:endParaRPr lang="en-US"/>
          </a:p>
        </p:txBody>
      </p:sp>
    </p:spTree>
    <p:extLst>
      <p:ext uri="{BB962C8B-B14F-4D97-AF65-F5344CB8AC3E}">
        <p14:creationId xmlns:p14="http://schemas.microsoft.com/office/powerpoint/2010/main" val="424656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 simple standpoint, the difference between a Data Centre, and a Server Room, is a Data Centre is a dedicated building. A Server Room is a dedicated room in a building. A Data Centre may have multiple tenants collocating their computer equipment, where as a Server Room is usually a single tenant, and in the same building as the organization. Both require design and planning to meet the current need and purpose, but also to scale. </a:t>
            </a:r>
          </a:p>
          <a:p>
            <a:endParaRPr lang="en-US" baseline="0"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13</a:t>
            </a:fld>
            <a:endParaRPr lang="en-US"/>
          </a:p>
        </p:txBody>
      </p:sp>
    </p:spTree>
    <p:extLst>
      <p:ext uri="{BB962C8B-B14F-4D97-AF65-F5344CB8AC3E}">
        <p14:creationId xmlns:p14="http://schemas.microsoft.com/office/powerpoint/2010/main" val="67800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Data Centre goal is to standardize and help reduce the number of hardware and software platforms in a hosting location for applications and centralized services to better maintain</a:t>
            </a:r>
            <a:r>
              <a:rPr lang="en-CA" dirty="0" smtClean="0"/>
              <a:t> availability, confidentiality, integrity and accountability of information assets; e.g. scanning for viruses, secure backup and restoration of data, secure data archiving, and secure data destruction. </a:t>
            </a:r>
          </a:p>
          <a:p>
            <a:endParaRPr lang="en-CA" dirty="0" smtClean="0"/>
          </a:p>
          <a:p>
            <a:r>
              <a:rPr lang="en-CA" dirty="0" smtClean="0"/>
              <a:t>A data centre can be an off-site</a:t>
            </a:r>
            <a:r>
              <a:rPr lang="en-CA" baseline="0" dirty="0" smtClean="0"/>
              <a:t> backup location for band offices, health centres, and other businesses. </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sz="1200" b="0" i="1" kern="1200" dirty="0" smtClean="0">
                <a:solidFill>
                  <a:schemeClr val="tx1"/>
                </a:solidFill>
                <a:effectLst/>
                <a:latin typeface="+mn-lt"/>
                <a:ea typeface="+mn-ea"/>
                <a:cs typeface="+mn-cs"/>
              </a:rPr>
              <a:t>Put all of your eggs in a bombproof basket and guard it with your life”</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Large or small business, IT in the business world is different from IT in your home. </a:t>
            </a:r>
          </a:p>
          <a:p>
            <a:endParaRPr lang="en-US" baseline="0"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14</a:t>
            </a:fld>
            <a:endParaRPr lang="en-US"/>
          </a:p>
        </p:txBody>
      </p:sp>
    </p:spTree>
    <p:extLst>
      <p:ext uri="{BB962C8B-B14F-4D97-AF65-F5344CB8AC3E}">
        <p14:creationId xmlns:p14="http://schemas.microsoft.com/office/powerpoint/2010/main" val="395842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 all </a:t>
            </a:r>
            <a:r>
              <a:rPr lang="en-US" sz="1200" kern="1200" dirty="0" err="1" smtClean="0">
                <a:solidFill>
                  <a:schemeClr val="tx1"/>
                </a:solidFill>
                <a:effectLst/>
                <a:latin typeface="+mn-lt"/>
                <a:ea typeface="+mn-ea"/>
                <a:cs typeface="+mn-cs"/>
              </a:rPr>
              <a:t>eHealth</a:t>
            </a:r>
            <a:r>
              <a:rPr lang="en-US" sz="1200" kern="1200" dirty="0" smtClean="0">
                <a:solidFill>
                  <a:schemeClr val="tx1"/>
                </a:solidFill>
                <a:effectLst/>
                <a:latin typeface="+mn-lt"/>
                <a:ea typeface="+mn-ea"/>
                <a:cs typeface="+mn-cs"/>
              </a:rPr>
              <a:t> applications are created equal; each application fits a different need and purpose; like Microsoft Office Suite, where you have Excel for spreadsheets, and Outlook for Email.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application that performs the same function may be different in the background. For example email, we touched on regular and encrypted email earlier.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15</a:t>
            </a:fld>
            <a:endParaRPr lang="en-US"/>
          </a:p>
        </p:txBody>
      </p:sp>
    </p:spTree>
    <p:extLst>
      <p:ext uri="{BB962C8B-B14F-4D97-AF65-F5344CB8AC3E}">
        <p14:creationId xmlns:p14="http://schemas.microsoft.com/office/powerpoint/2010/main" val="421070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a paper file and some effort, you may be able to enter some data on a spread sheet for simple charts and graphs.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the information is captured electronically, there is the opportunity to analyze the data.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16</a:t>
            </a:fld>
            <a:endParaRPr lang="en-US"/>
          </a:p>
        </p:txBody>
      </p:sp>
    </p:spTree>
    <p:extLst>
      <p:ext uri="{BB962C8B-B14F-4D97-AF65-F5344CB8AC3E}">
        <p14:creationId xmlns:p14="http://schemas.microsoft.com/office/powerpoint/2010/main" val="387399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technology changes, there are new vulnerabilities discovered. To protect the information to the best of our ability, we have to employ many security measures on the whole record path. So a single failure will not result in a breach of information.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17</a:t>
            </a:fld>
            <a:endParaRPr lang="en-US"/>
          </a:p>
        </p:txBody>
      </p:sp>
    </p:spTree>
    <p:extLst>
      <p:ext uri="{BB962C8B-B14F-4D97-AF65-F5344CB8AC3E}">
        <p14:creationId xmlns:p14="http://schemas.microsoft.com/office/powerpoint/2010/main" val="353792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the reality today, may not be the reality of tomorrow.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18</a:t>
            </a:fld>
            <a:endParaRPr lang="en-US"/>
          </a:p>
        </p:txBody>
      </p:sp>
    </p:spTree>
    <p:extLst>
      <p:ext uri="{BB962C8B-B14F-4D97-AF65-F5344CB8AC3E}">
        <p14:creationId xmlns:p14="http://schemas.microsoft.com/office/powerpoint/2010/main" val="413130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guess it is a good thing that the progress of technology is pretty slow. </a:t>
            </a:r>
          </a:p>
          <a:p>
            <a:r>
              <a:rPr lang="en-US" sz="1200" kern="1200" dirty="0" smtClean="0">
                <a:solidFill>
                  <a:schemeClr val="tx1"/>
                </a:solidFill>
                <a:effectLst/>
                <a:latin typeface="+mn-lt"/>
                <a:ea typeface="+mn-ea"/>
                <a:cs typeface="+mn-cs"/>
              </a:rPr>
              <a:t>1GB = 1024MB</a:t>
            </a:r>
          </a:p>
          <a:p>
            <a:r>
              <a:rPr lang="en-US" sz="1200" kern="1200" dirty="0" smtClean="0">
                <a:solidFill>
                  <a:schemeClr val="tx1"/>
                </a:solidFill>
                <a:effectLst/>
                <a:latin typeface="+mn-lt"/>
                <a:ea typeface="+mn-ea"/>
                <a:cs typeface="+mn-cs"/>
              </a:rPr>
              <a:t>128GB = 131,072MB</a:t>
            </a:r>
          </a:p>
          <a:p>
            <a:r>
              <a:rPr lang="en-US" sz="1200" kern="1200" dirty="0" smtClean="0">
                <a:solidFill>
                  <a:schemeClr val="tx1"/>
                </a:solidFill>
                <a:effectLst/>
                <a:latin typeface="+mn-lt"/>
                <a:ea typeface="+mn-ea"/>
                <a:cs typeface="+mn-cs"/>
              </a:rPr>
              <a:t>256GB</a:t>
            </a:r>
            <a:r>
              <a:rPr lang="en-US" sz="1200" kern="1200" baseline="0" dirty="0" smtClean="0">
                <a:solidFill>
                  <a:schemeClr val="tx1"/>
                </a:solidFill>
                <a:effectLst/>
                <a:latin typeface="+mn-lt"/>
                <a:ea typeface="+mn-ea"/>
                <a:cs typeface="+mn-cs"/>
              </a:rPr>
              <a:t> = 262,144MB</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Grain of rice = 1 bit</a:t>
            </a:r>
          </a:p>
          <a:p>
            <a:r>
              <a:rPr lang="en-US" sz="1200" kern="1200" baseline="0" dirty="0" smtClean="0">
                <a:solidFill>
                  <a:schemeClr val="tx1"/>
                </a:solidFill>
                <a:effectLst/>
                <a:latin typeface="+mn-lt"/>
                <a:ea typeface="+mn-ea"/>
                <a:cs typeface="+mn-cs"/>
              </a:rPr>
              <a:t>Petabyte of rice would fill the Pacific Ocean.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19</a:t>
            </a:fld>
            <a:endParaRPr lang="en-US"/>
          </a:p>
        </p:txBody>
      </p:sp>
    </p:spTree>
    <p:extLst>
      <p:ext uri="{BB962C8B-B14F-4D97-AF65-F5344CB8AC3E}">
        <p14:creationId xmlns:p14="http://schemas.microsoft.com/office/powerpoint/2010/main" val="401330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is my understanding...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First</a:t>
            </a:r>
            <a:r>
              <a:rPr lang="en-US" baseline="0" dirty="0" smtClean="0"/>
              <a:t> Nations, one of the reasons to have a data </a:t>
            </a:r>
            <a:r>
              <a:rPr lang="en-US" baseline="0" dirty="0" err="1" smtClean="0"/>
              <a:t>centre</a:t>
            </a:r>
            <a:r>
              <a:rPr lang="en-US" baseline="0" dirty="0" smtClean="0"/>
              <a:t> is OCAP.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OCAP is a set of principles supported by First Nations in Canada. Under </a:t>
            </a:r>
            <a:r>
              <a:rPr lang="en-US" baseline="0" dirty="0" err="1" smtClean="0"/>
              <a:t>eHealth</a:t>
            </a:r>
            <a:r>
              <a:rPr lang="en-US" baseline="0" dirty="0" smtClean="0"/>
              <a:t>, for the Panorama project, we have been working with both the Provincial and Federal </a:t>
            </a:r>
            <a:r>
              <a:rPr lang="en-US" baseline="0" dirty="0" err="1" smtClean="0"/>
              <a:t>eHealth</a:t>
            </a:r>
            <a:r>
              <a:rPr lang="en-US" baseline="0" dirty="0" smtClean="0"/>
              <a:t> to include “respecting the First Nation Principles of OCAP” in the Information Sharing Agreement (ISA). The process has been a couple years in the making and is 99% done. For Canada, this is president setting.  </a:t>
            </a:r>
            <a:endParaRPr lang="en-US"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2</a:t>
            </a:fld>
            <a:endParaRPr lang="en-US"/>
          </a:p>
        </p:txBody>
      </p:sp>
    </p:spTree>
    <p:extLst>
      <p:ext uri="{BB962C8B-B14F-4D97-AF65-F5344CB8AC3E}">
        <p14:creationId xmlns:p14="http://schemas.microsoft.com/office/powerpoint/2010/main" val="38967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Corruption, damage, hackers, lost, destroyed, deleted.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20</a:t>
            </a:fld>
            <a:endParaRPr lang="en-US"/>
          </a:p>
        </p:txBody>
      </p:sp>
    </p:spTree>
    <p:extLst>
      <p:ext uri="{BB962C8B-B14F-4D97-AF65-F5344CB8AC3E}">
        <p14:creationId xmlns:p14="http://schemas.microsoft.com/office/powerpoint/2010/main" val="227496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 accent wall</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Security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First level – fenced compound with electronically locked gate </a:t>
            </a:r>
          </a:p>
          <a:p>
            <a:r>
              <a:rPr lang="en-US" sz="1200" b="0" i="0" u="none" strike="noStrike" kern="1200" baseline="0" dirty="0" smtClean="0">
                <a:solidFill>
                  <a:schemeClr val="tx1"/>
                </a:solidFill>
                <a:latin typeface="+mn-lt"/>
                <a:ea typeface="+mn-ea"/>
                <a:cs typeface="+mn-cs"/>
              </a:rPr>
              <a:t>- Second level – door to the building/structure </a:t>
            </a:r>
          </a:p>
          <a:p>
            <a:r>
              <a:rPr lang="en-US" sz="1200" b="0" i="0" u="none" strike="noStrike" kern="1200" baseline="0" dirty="0" smtClean="0">
                <a:solidFill>
                  <a:schemeClr val="tx1"/>
                </a:solidFill>
                <a:latin typeface="+mn-lt"/>
                <a:ea typeface="+mn-ea"/>
                <a:cs typeface="+mn-cs"/>
              </a:rPr>
              <a:t>- Third level – rack doors </a:t>
            </a:r>
          </a:p>
          <a:p>
            <a:r>
              <a:rPr lang="en-US" sz="1200" b="0" i="0" u="none" strike="noStrike" kern="1200" baseline="0" dirty="0" smtClean="0">
                <a:solidFill>
                  <a:schemeClr val="tx1"/>
                </a:solidFill>
                <a:latin typeface="+mn-lt"/>
                <a:ea typeface="+mn-ea"/>
                <a:cs typeface="+mn-cs"/>
              </a:rPr>
              <a:t>- For customers with high-security requirements. Customers could be assigned their modular building or a portion of a building that is separate from the other areas of the </a:t>
            </a:r>
            <a:r>
              <a:rPr lang="en-US" sz="1200" b="0" i="0" u="none" strike="noStrike" kern="1200" baseline="0" dirty="0" err="1" smtClean="0">
                <a:solidFill>
                  <a:schemeClr val="tx1"/>
                </a:solidFill>
                <a:latin typeface="+mn-lt"/>
                <a:ea typeface="+mn-ea"/>
                <a:cs typeface="+mn-cs"/>
              </a:rPr>
              <a:t>Datacentre</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Since the facility is mostly a lights-out operation, staff can be notified when and if </a:t>
            </a:r>
            <a:r>
              <a:rPr lang="en-US" sz="1200" b="0" i="0" u="none" strike="noStrike" kern="1200" baseline="0" dirty="0" err="1" smtClean="0">
                <a:solidFill>
                  <a:schemeClr val="tx1"/>
                </a:solidFill>
                <a:latin typeface="+mn-lt"/>
                <a:ea typeface="+mn-ea"/>
                <a:cs typeface="+mn-cs"/>
              </a:rPr>
              <a:t>Datacentre</a:t>
            </a:r>
            <a:r>
              <a:rPr lang="en-US" sz="1200" b="0" i="0" u="none" strike="noStrike" kern="1200" baseline="0" dirty="0" smtClean="0">
                <a:solidFill>
                  <a:schemeClr val="tx1"/>
                </a:solidFill>
                <a:latin typeface="+mn-lt"/>
                <a:ea typeface="+mn-ea"/>
                <a:cs typeface="+mn-cs"/>
              </a:rPr>
              <a:t> personnel need access. </a:t>
            </a:r>
          </a:p>
          <a:p>
            <a:r>
              <a:rPr lang="en-US" sz="1200" b="0" i="0" u="none" strike="noStrike" kern="1200" baseline="0" dirty="0" smtClean="0">
                <a:solidFill>
                  <a:schemeClr val="tx1"/>
                </a:solidFill>
                <a:latin typeface="+mn-lt"/>
                <a:ea typeface="+mn-ea"/>
                <a:cs typeface="+mn-cs"/>
              </a:rPr>
              <a:t>- Biometric security is another viable option. </a:t>
            </a:r>
          </a:p>
          <a:p>
            <a:endParaRPr lang="en-US" sz="1200" b="0" i="0" u="none" strike="noStrike" kern="1200" baseline="0" dirty="0" smtClean="0">
              <a:solidFill>
                <a:schemeClr val="tx1"/>
              </a:solidFill>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21</a:t>
            </a:fld>
            <a:endParaRPr lang="en-US"/>
          </a:p>
        </p:txBody>
      </p:sp>
    </p:spTree>
    <p:extLst>
      <p:ext uri="{BB962C8B-B14F-4D97-AF65-F5344CB8AC3E}">
        <p14:creationId xmlns:p14="http://schemas.microsoft.com/office/powerpoint/2010/main" val="400593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Keeping things cool and maintaining appropriate humidity levels, and account for fire suppression, air flow, power distribution and light. </a:t>
            </a:r>
          </a:p>
          <a:p>
            <a:r>
              <a:rPr lang="en-US" baseline="0" dirty="0" smtClean="0"/>
              <a:t>-Humidity, Temperature, and airflow go hand-in-hand. 70% non-condensing humidity, with a temperature of 70 Degrees Fahrenheit, and no hotter than 89.6 (or 32 Celsius). Using a Computer Room Air Conditioning (CRAC) Unit</a:t>
            </a:r>
          </a:p>
          <a:p>
            <a:r>
              <a:rPr lang="en-US" baseline="0" dirty="0" smtClean="0"/>
              <a:t>- A special note, air conditioners require coolant flowing through pipes to the heat exchanger. Do these pipe run over your current data closet?</a:t>
            </a:r>
          </a:p>
          <a:p>
            <a:pPr marL="171450" indent="-171450">
              <a:buFontTx/>
              <a:buChar char="-"/>
            </a:pPr>
            <a:r>
              <a:rPr lang="en-US" baseline="0" dirty="0" smtClean="0"/>
              <a:t>Fire suppression, there are two practical choice, gas or water. Another option is a bucket of sand and a shovel. In the early days, </a:t>
            </a:r>
            <a:r>
              <a:rPr lang="en-US" baseline="0" dirty="0" err="1" smtClean="0"/>
              <a:t>Halon</a:t>
            </a:r>
            <a:r>
              <a:rPr lang="en-US" baseline="0" dirty="0" smtClean="0"/>
              <a:t> gas was the preferred gas for fire suppression. After </a:t>
            </a:r>
            <a:r>
              <a:rPr lang="en-US" baseline="0" dirty="0" err="1" smtClean="0"/>
              <a:t>Halon</a:t>
            </a:r>
            <a:r>
              <a:rPr lang="en-US" baseline="0" dirty="0" smtClean="0"/>
              <a:t> was found to damage the ozone layer, other gases started to be used. I believe in the last 10 years, problems have been found with 3 of the 4 gases, requiring data </a:t>
            </a:r>
            <a:r>
              <a:rPr lang="en-US" baseline="0" dirty="0" err="1" smtClean="0"/>
              <a:t>centres</a:t>
            </a:r>
            <a:r>
              <a:rPr lang="en-US" baseline="0" dirty="0" smtClean="0"/>
              <a:t> using these types of gases to change. It is not just a matter of changing the tank. Once the fire suppression system is touched, the whole system has to be brought up to the current code, which usually means replacing all the pipes. </a:t>
            </a:r>
          </a:p>
          <a:p>
            <a:pPr marL="171450" indent="-171450">
              <a:buFontTx/>
              <a:buChar char="-"/>
            </a:pPr>
            <a:r>
              <a:rPr lang="en-US" baseline="0" dirty="0" smtClean="0"/>
              <a:t>A simple solution is water with a dry pipe system. There are basic to advanced dry pipe systems. All dry pipe systems keep the water out of the pipe until the water is needed. Mitigating the risk of a water leak.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22</a:t>
            </a:fld>
            <a:endParaRPr lang="en-US"/>
          </a:p>
        </p:txBody>
      </p:sp>
    </p:spTree>
    <p:extLst>
      <p:ext uri="{BB962C8B-B14F-4D97-AF65-F5344CB8AC3E}">
        <p14:creationId xmlns:p14="http://schemas.microsoft.com/office/powerpoint/2010/main" val="325907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Site Considerations for Research</a:t>
            </a:r>
          </a:p>
          <a:p>
            <a:r>
              <a:rPr lang="en-US" sz="1200" b="0" i="0" u="none" strike="noStrike" kern="1200" baseline="0" dirty="0" smtClean="0">
                <a:solidFill>
                  <a:schemeClr val="tx1"/>
                </a:solidFill>
                <a:latin typeface="+mn-lt"/>
                <a:ea typeface="+mn-ea"/>
                <a:cs typeface="+mn-cs"/>
              </a:rPr>
              <a:t>- Site prep, fencing</a:t>
            </a:r>
          </a:p>
          <a:p>
            <a:r>
              <a:rPr lang="en-US" sz="1200" b="0" i="0" u="none" strike="noStrike" kern="1200" baseline="0" dirty="0" smtClean="0">
                <a:solidFill>
                  <a:schemeClr val="tx1"/>
                </a:solidFill>
                <a:latin typeface="+mn-lt"/>
                <a:ea typeface="+mn-ea"/>
                <a:cs typeface="+mn-cs"/>
              </a:rPr>
              <a:t>- Historical air and water temps, which could change if the site location changes.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Location:</a:t>
            </a:r>
          </a:p>
          <a:p>
            <a:r>
              <a:rPr lang="en-US" sz="1200" b="0" i="0" u="none" strike="noStrike" kern="1200" baseline="0" dirty="0" smtClean="0">
                <a:solidFill>
                  <a:schemeClr val="tx1"/>
                </a:solidFill>
                <a:latin typeface="+mn-lt"/>
                <a:ea typeface="+mn-ea"/>
                <a:cs typeface="+mn-cs"/>
              </a:rPr>
              <a:t>- Secure fenced compound</a:t>
            </a:r>
          </a:p>
          <a:p>
            <a:pPr marL="171450" indent="-171450">
              <a:buFontTx/>
              <a:buChar char="-"/>
            </a:pPr>
            <a:r>
              <a:rPr lang="en-US" sz="1200" b="0" i="0" u="none" strike="noStrike" kern="1200" baseline="0" dirty="0" smtClean="0">
                <a:solidFill>
                  <a:schemeClr val="tx1"/>
                </a:solidFill>
                <a:latin typeface="+mn-lt"/>
                <a:ea typeface="+mn-ea"/>
                <a:cs typeface="+mn-cs"/>
              </a:rPr>
              <a:t>Good all-weather road access</a:t>
            </a:r>
          </a:p>
          <a:p>
            <a:pPr marL="171450" indent="-171450">
              <a:buFontTx/>
              <a:buChar char="-"/>
            </a:pPr>
            <a:r>
              <a:rPr lang="en-US" sz="1200" b="0" i="0" u="none" strike="noStrike" kern="1200" baseline="0" dirty="0" smtClean="0">
                <a:solidFill>
                  <a:schemeClr val="tx1"/>
                </a:solidFill>
                <a:latin typeface="+mn-lt"/>
                <a:ea typeface="+mn-ea"/>
                <a:cs typeface="+mn-cs"/>
              </a:rPr>
              <a:t>Not too far from a major urban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with decent shipping options.</a:t>
            </a:r>
          </a:p>
          <a:p>
            <a:pPr marL="171450" indent="-171450">
              <a:buFontTx/>
              <a:buChar char="-"/>
            </a:pPr>
            <a:r>
              <a:rPr lang="en-US" sz="1200" b="0" i="0" u="none" strike="noStrike" kern="1200" baseline="0" dirty="0" smtClean="0">
                <a:solidFill>
                  <a:schemeClr val="tx1"/>
                </a:solidFill>
                <a:latin typeface="+mn-lt"/>
                <a:ea typeface="+mn-ea"/>
                <a:cs typeface="+mn-cs"/>
              </a:rPr>
              <a:t>Good drainage</a:t>
            </a:r>
          </a:p>
          <a:p>
            <a:pPr marL="171450" indent="-171450">
              <a:buFontTx/>
              <a:buChar char="-"/>
            </a:pPr>
            <a:r>
              <a:rPr lang="en-US" sz="1200" b="0" i="0" u="none" strike="noStrike" kern="1200" baseline="0" dirty="0" smtClean="0">
                <a:solidFill>
                  <a:schemeClr val="tx1"/>
                </a:solidFill>
                <a:latin typeface="+mn-lt"/>
                <a:ea typeface="+mn-ea"/>
                <a:cs typeface="+mn-cs"/>
              </a:rPr>
              <a:t>Adequate distance from rail line. </a:t>
            </a:r>
          </a:p>
          <a:p>
            <a:pPr marL="171450" indent="-171450">
              <a:buFontTx/>
              <a:buChar char="-"/>
            </a:pPr>
            <a:r>
              <a:rPr lang="en-US" sz="1200" b="0" i="0" u="none" strike="noStrike" kern="1200" baseline="0" dirty="0" smtClean="0">
                <a:solidFill>
                  <a:schemeClr val="tx1"/>
                </a:solidFill>
                <a:latin typeface="+mn-lt"/>
                <a:ea typeface="+mn-ea"/>
                <a:cs typeface="+mn-cs"/>
              </a:rPr>
              <a:t>Possibility of connecting to two power grids</a:t>
            </a:r>
          </a:p>
          <a:p>
            <a:pPr marL="171450" indent="-171450">
              <a:buFontTx/>
              <a:buChar char="-"/>
            </a:pPr>
            <a:r>
              <a:rPr lang="en-US" sz="1200" b="0" i="0" u="none" strike="noStrike" kern="1200" baseline="0" dirty="0" smtClean="0">
                <a:solidFill>
                  <a:schemeClr val="tx1"/>
                </a:solidFill>
                <a:latin typeface="+mn-lt"/>
                <a:ea typeface="+mn-ea"/>
                <a:cs typeface="+mn-cs"/>
              </a:rPr>
              <a:t>Natural gas of diesel backup generator.</a:t>
            </a:r>
          </a:p>
          <a:p>
            <a:pPr marL="171450" indent="-171450">
              <a:buFontTx/>
              <a:buChar char="-"/>
            </a:pPr>
            <a:r>
              <a:rPr lang="en-US" sz="1200" b="0" i="0" u="none" strike="noStrike" kern="1200" baseline="0" dirty="0" smtClean="0">
                <a:solidFill>
                  <a:schemeClr val="tx1"/>
                </a:solidFill>
                <a:latin typeface="+mn-lt"/>
                <a:ea typeface="+mn-ea"/>
                <a:cs typeface="+mn-cs"/>
              </a:rPr>
              <a:t>If diesel, risk of fuel contaminated with water.</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Environment: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Moderately cool temperatures. </a:t>
            </a:r>
          </a:p>
          <a:p>
            <a:r>
              <a:rPr lang="en-US" sz="1200" b="0" i="0" u="none" strike="noStrike" kern="1200" baseline="0" dirty="0" smtClean="0">
                <a:solidFill>
                  <a:schemeClr val="tx1"/>
                </a:solidFill>
                <a:latin typeface="+mn-lt"/>
                <a:ea typeface="+mn-ea"/>
                <a:cs typeface="+mn-cs"/>
              </a:rPr>
              <a:t>-  Low risk of natural disasters: Floods; tornados; fires; and earthquakes. </a:t>
            </a:r>
          </a:p>
        </p:txBody>
      </p:sp>
      <p:sp>
        <p:nvSpPr>
          <p:cNvPr id="4" name="Slide Number Placeholder 3"/>
          <p:cNvSpPr>
            <a:spLocks noGrp="1"/>
          </p:cNvSpPr>
          <p:nvPr>
            <p:ph type="sldNum" sz="quarter" idx="10"/>
          </p:nvPr>
        </p:nvSpPr>
        <p:spPr/>
        <p:txBody>
          <a:bodyPr/>
          <a:lstStyle/>
          <a:p>
            <a:fld id="{3EA1899A-FE17-43E1-851B-7EDE3A7AC3AD}" type="slidenum">
              <a:rPr lang="en-US" smtClean="0"/>
              <a:t>23</a:t>
            </a:fld>
            <a:endParaRPr lang="en-US"/>
          </a:p>
        </p:txBody>
      </p:sp>
    </p:spTree>
    <p:extLst>
      <p:ext uri="{BB962C8B-B14F-4D97-AF65-F5344CB8AC3E}">
        <p14:creationId xmlns:p14="http://schemas.microsoft.com/office/powerpoint/2010/main" val="443682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smtClean="0">
                <a:solidFill>
                  <a:schemeClr val="tx1"/>
                </a:solidFill>
                <a:latin typeface="+mn-lt"/>
                <a:ea typeface="+mn-ea"/>
                <a:cs typeface="+mn-cs"/>
              </a:rPr>
              <a:t>Internet connection</a:t>
            </a:r>
          </a:p>
          <a:p>
            <a:pPr marL="171450" indent="-171450">
              <a:buFontTx/>
              <a:buChar char="-"/>
            </a:pPr>
            <a:r>
              <a:rPr lang="en-US" sz="1200" b="0" i="0" u="none" strike="noStrike" kern="1200" baseline="0" dirty="0" smtClean="0">
                <a:solidFill>
                  <a:schemeClr val="tx1"/>
                </a:solidFill>
                <a:latin typeface="+mn-lt"/>
                <a:ea typeface="+mn-ea"/>
                <a:cs typeface="+mn-cs"/>
              </a:rPr>
              <a:t>Electrical power</a:t>
            </a:r>
          </a:p>
          <a:p>
            <a:pPr marL="171450" indent="-171450">
              <a:buFontTx/>
              <a:buChar char="-"/>
            </a:pPr>
            <a:r>
              <a:rPr lang="en-US" sz="1200" b="0" i="0" u="none" strike="noStrike" kern="1200" baseline="0" dirty="0" smtClean="0">
                <a:solidFill>
                  <a:schemeClr val="tx1"/>
                </a:solidFill>
                <a:latin typeface="+mn-lt"/>
                <a:ea typeface="+mn-ea"/>
                <a:cs typeface="+mn-cs"/>
              </a:rPr>
              <a:t>- electrically ground data cabinets</a:t>
            </a:r>
          </a:p>
          <a:p>
            <a:pPr marL="171450" indent="-171450">
              <a:buFontTx/>
              <a:buChar char="-"/>
            </a:pPr>
            <a:r>
              <a:rPr lang="en-US" sz="1200" b="0" i="0" u="none" strike="noStrike" kern="1200" baseline="0" dirty="0" smtClean="0">
                <a:solidFill>
                  <a:schemeClr val="tx1"/>
                </a:solidFill>
                <a:latin typeface="+mn-lt"/>
                <a:ea typeface="+mn-ea"/>
                <a:cs typeface="+mn-cs"/>
              </a:rPr>
              <a:t>Cooling</a:t>
            </a:r>
          </a:p>
          <a:p>
            <a:pPr marL="171450" indent="-171450">
              <a:buFontTx/>
              <a:buChar char="-"/>
            </a:pPr>
            <a:r>
              <a:rPr lang="en-US" sz="1200" b="0" i="0" u="none" strike="noStrike" kern="1200" baseline="0" dirty="0" smtClean="0">
                <a:solidFill>
                  <a:schemeClr val="tx1"/>
                </a:solidFill>
                <a:latin typeface="+mn-lt"/>
                <a:ea typeface="+mn-ea"/>
                <a:cs typeface="+mn-cs"/>
              </a:rPr>
              <a:t>- cooling failure will shut down a data </a:t>
            </a:r>
            <a:r>
              <a:rPr lang="en-US" sz="1200" b="0" i="0" u="none" strike="noStrike" kern="1200" baseline="0" dirty="0" err="1" smtClean="0">
                <a:solidFill>
                  <a:schemeClr val="tx1"/>
                </a:solidFill>
                <a:latin typeface="+mn-lt"/>
                <a:ea typeface="+mn-ea"/>
                <a:cs typeface="+mn-cs"/>
              </a:rPr>
              <a:t>centre</a:t>
            </a: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Consider maintenance of equipment.</a:t>
            </a:r>
          </a:p>
          <a:p>
            <a:pPr marL="171450" indent="-171450">
              <a:buFontTx/>
              <a:buChar char="-"/>
            </a:pPr>
            <a:r>
              <a:rPr lang="en-US" sz="1200" b="0" i="0" u="none" strike="noStrike" kern="1200" baseline="0" dirty="0" smtClean="0">
                <a:solidFill>
                  <a:schemeClr val="tx1"/>
                </a:solidFill>
                <a:latin typeface="+mn-lt"/>
                <a:ea typeface="+mn-ea"/>
                <a:cs typeface="+mn-cs"/>
              </a:rPr>
              <a:t>Risk of increasing load to power and cooling by adding more servers</a:t>
            </a:r>
          </a:p>
          <a:p>
            <a:pPr marL="171450" indent="-171450">
              <a:buFontTx/>
              <a:buChar char="-"/>
            </a:pPr>
            <a:r>
              <a:rPr lang="en-US" sz="1200" b="0" i="0" u="none" strike="noStrike" kern="1200" baseline="0" dirty="0" smtClean="0">
                <a:solidFill>
                  <a:schemeClr val="tx1"/>
                </a:solidFill>
                <a:latin typeface="+mn-lt"/>
                <a:ea typeface="+mn-ea"/>
                <a:cs typeface="+mn-cs"/>
              </a:rPr>
              <a:t>365 days per year (what about leap year?)</a:t>
            </a:r>
          </a:p>
          <a:p>
            <a:pPr marL="171450" indent="-171450">
              <a:buFontTx/>
              <a:buChar char="-"/>
            </a:pPr>
            <a:r>
              <a:rPr lang="en-US" sz="1200" b="0" i="0" u="none" strike="noStrike" kern="1200" baseline="0" dirty="0" smtClean="0">
                <a:solidFill>
                  <a:schemeClr val="tx1"/>
                </a:solidFill>
                <a:latin typeface="+mn-lt"/>
                <a:ea typeface="+mn-ea"/>
                <a:cs typeface="+mn-cs"/>
              </a:rPr>
              <a:t>Tier 1, does the job</a:t>
            </a:r>
          </a:p>
          <a:p>
            <a:pPr marL="171450" indent="-171450">
              <a:buFontTx/>
              <a:buChar char="-"/>
            </a:pPr>
            <a:r>
              <a:rPr lang="en-US" sz="1200" b="0" i="0" u="none" strike="noStrike" kern="1200" baseline="0" dirty="0" smtClean="0">
                <a:solidFill>
                  <a:schemeClr val="tx1"/>
                </a:solidFill>
                <a:latin typeface="+mn-lt"/>
                <a:ea typeface="+mn-ea"/>
                <a:cs typeface="+mn-cs"/>
              </a:rPr>
              <a:t>Tier 2, some redundancy</a:t>
            </a:r>
          </a:p>
          <a:p>
            <a:pPr marL="171450" indent="-171450">
              <a:buFontTx/>
              <a:buChar char="-"/>
            </a:pPr>
            <a:r>
              <a:rPr lang="en-US" sz="1200" b="0" i="0" u="none" strike="noStrike" kern="1200" baseline="0" dirty="0" smtClean="0">
                <a:solidFill>
                  <a:schemeClr val="tx1"/>
                </a:solidFill>
                <a:latin typeface="+mn-lt"/>
                <a:ea typeface="+mn-ea"/>
                <a:cs typeface="+mn-cs"/>
              </a:rPr>
              <a:t>Tier 3, Redundant communication paths</a:t>
            </a:r>
          </a:p>
          <a:p>
            <a:pPr marL="171450" indent="-171450">
              <a:buFontTx/>
              <a:buChar char="-"/>
            </a:pPr>
            <a:r>
              <a:rPr lang="en-US" sz="1200" b="0" i="0" u="none" strike="noStrike" kern="1200" baseline="0" dirty="0" smtClean="0">
                <a:solidFill>
                  <a:schemeClr val="tx1"/>
                </a:solidFill>
                <a:latin typeface="+mn-lt"/>
                <a:ea typeface="+mn-ea"/>
                <a:cs typeface="+mn-cs"/>
              </a:rPr>
              <a:t>Tier 4, Complete redundancy with automatic failover.</a:t>
            </a:r>
          </a:p>
        </p:txBody>
      </p:sp>
      <p:sp>
        <p:nvSpPr>
          <p:cNvPr id="4" name="Slide Number Placeholder 3"/>
          <p:cNvSpPr>
            <a:spLocks noGrp="1"/>
          </p:cNvSpPr>
          <p:nvPr>
            <p:ph type="sldNum" sz="quarter" idx="10"/>
          </p:nvPr>
        </p:nvSpPr>
        <p:spPr/>
        <p:txBody>
          <a:bodyPr/>
          <a:lstStyle/>
          <a:p>
            <a:fld id="{3EA1899A-FE17-43E1-851B-7EDE3A7AC3AD}" type="slidenum">
              <a:rPr lang="en-US" smtClean="0"/>
              <a:t>24</a:t>
            </a:fld>
            <a:endParaRPr lang="en-US"/>
          </a:p>
        </p:txBody>
      </p:sp>
    </p:spTree>
    <p:extLst>
      <p:ext uri="{BB962C8B-B14F-4D97-AF65-F5344CB8AC3E}">
        <p14:creationId xmlns:p14="http://schemas.microsoft.com/office/powerpoint/2010/main" val="525222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Site Considerations</a:t>
            </a:r>
          </a:p>
          <a:p>
            <a:r>
              <a:rPr lang="en-US" sz="1200" b="0" i="0" u="none" strike="noStrike" kern="1200" baseline="0" dirty="0" smtClean="0">
                <a:solidFill>
                  <a:schemeClr val="tx1"/>
                </a:solidFill>
                <a:latin typeface="+mn-lt"/>
                <a:ea typeface="+mn-ea"/>
                <a:cs typeface="+mn-cs"/>
              </a:rPr>
              <a:t>- Site prep, fencing</a:t>
            </a:r>
          </a:p>
          <a:p>
            <a:r>
              <a:rPr lang="en-US" sz="1200" b="0" i="0" u="none" strike="noStrike" kern="1200" baseline="0" dirty="0" smtClean="0">
                <a:solidFill>
                  <a:schemeClr val="tx1"/>
                </a:solidFill>
                <a:latin typeface="+mn-lt"/>
                <a:ea typeface="+mn-ea"/>
                <a:cs typeface="+mn-cs"/>
              </a:rPr>
              <a:t>- Historical air and water temps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Location:</a:t>
            </a:r>
          </a:p>
          <a:p>
            <a:r>
              <a:rPr lang="en-US" sz="1200" b="0" i="0" u="none" strike="noStrike" kern="1200" baseline="0" dirty="0" smtClean="0">
                <a:solidFill>
                  <a:schemeClr val="tx1"/>
                </a:solidFill>
                <a:latin typeface="+mn-lt"/>
                <a:ea typeface="+mn-ea"/>
                <a:cs typeface="+mn-cs"/>
              </a:rPr>
              <a:t>- Secure fenced compound</a:t>
            </a:r>
          </a:p>
          <a:p>
            <a:pPr marL="171450" indent="-171450">
              <a:buFontTx/>
              <a:buChar char="-"/>
            </a:pPr>
            <a:r>
              <a:rPr lang="en-US" sz="1200" b="0" i="0" u="none" strike="noStrike" kern="1200" baseline="0" dirty="0" smtClean="0">
                <a:solidFill>
                  <a:schemeClr val="tx1"/>
                </a:solidFill>
                <a:latin typeface="+mn-lt"/>
                <a:ea typeface="+mn-ea"/>
                <a:cs typeface="+mn-cs"/>
              </a:rPr>
              <a:t>Good all-weather road access</a:t>
            </a:r>
          </a:p>
          <a:p>
            <a:pPr marL="171450" indent="-171450">
              <a:buFontTx/>
              <a:buChar char="-"/>
            </a:pPr>
            <a:r>
              <a:rPr lang="en-US" sz="1200" b="0" i="0" u="none" strike="noStrike" kern="1200" baseline="0" dirty="0" smtClean="0">
                <a:solidFill>
                  <a:schemeClr val="tx1"/>
                </a:solidFill>
                <a:latin typeface="+mn-lt"/>
                <a:ea typeface="+mn-ea"/>
                <a:cs typeface="+mn-cs"/>
              </a:rPr>
              <a:t>Not too far from a major urban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with decent shipping options.</a:t>
            </a:r>
          </a:p>
          <a:p>
            <a:pPr marL="171450" indent="-171450">
              <a:buFontTx/>
              <a:buChar char="-"/>
            </a:pPr>
            <a:r>
              <a:rPr lang="en-US" sz="1200" b="0" i="0" u="none" strike="noStrike" kern="1200" baseline="0" dirty="0" smtClean="0">
                <a:solidFill>
                  <a:schemeClr val="tx1"/>
                </a:solidFill>
                <a:latin typeface="+mn-lt"/>
                <a:ea typeface="+mn-ea"/>
                <a:cs typeface="+mn-cs"/>
              </a:rPr>
              <a:t>Good drainage</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Environment: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Moderately cool temperatures. </a:t>
            </a:r>
          </a:p>
          <a:p>
            <a:r>
              <a:rPr lang="en-US" sz="1200" b="0" i="0" u="none" strike="noStrike" kern="1200" baseline="0" dirty="0" smtClean="0">
                <a:solidFill>
                  <a:schemeClr val="tx1"/>
                </a:solidFill>
                <a:latin typeface="+mn-lt"/>
                <a:ea typeface="+mn-ea"/>
                <a:cs typeface="+mn-cs"/>
              </a:rPr>
              <a:t>-  Low risk of natural disasters: Floods; tornados; fires; and earthquakes. </a:t>
            </a:r>
          </a:p>
        </p:txBody>
      </p:sp>
      <p:sp>
        <p:nvSpPr>
          <p:cNvPr id="4" name="Slide Number Placeholder 3"/>
          <p:cNvSpPr>
            <a:spLocks noGrp="1"/>
          </p:cNvSpPr>
          <p:nvPr>
            <p:ph type="sldNum" sz="quarter" idx="10"/>
          </p:nvPr>
        </p:nvSpPr>
        <p:spPr/>
        <p:txBody>
          <a:bodyPr/>
          <a:lstStyle/>
          <a:p>
            <a:fld id="{3EA1899A-FE17-43E1-851B-7EDE3A7AC3AD}" type="slidenum">
              <a:rPr lang="en-US" smtClean="0"/>
              <a:t>25</a:t>
            </a:fld>
            <a:endParaRPr lang="en-US"/>
          </a:p>
        </p:txBody>
      </p:sp>
    </p:spTree>
    <p:extLst>
      <p:ext uri="{BB962C8B-B14F-4D97-AF65-F5344CB8AC3E}">
        <p14:creationId xmlns:p14="http://schemas.microsoft.com/office/powerpoint/2010/main" val="2015333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Insurance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Threat Risk Analysis  (TRA) and Privacy Impact Assessment (PIA).</a:t>
            </a:r>
          </a:p>
          <a:p>
            <a:r>
              <a:rPr lang="en-US" sz="1200" b="0" i="0" u="none" strike="noStrike" kern="1200" baseline="0" dirty="0" smtClean="0">
                <a:solidFill>
                  <a:schemeClr val="tx1"/>
                </a:solidFill>
                <a:latin typeface="+mn-lt"/>
                <a:ea typeface="+mn-ea"/>
                <a:cs typeface="+mn-cs"/>
              </a:rPr>
              <a:t>Standard business liability insurance covers things such as being sued. However, most of these insurance offerings do not cover Internet service companies. It is recommended for Internet service companies to purchase specialized insurance packages. </a:t>
            </a:r>
          </a:p>
          <a:p>
            <a:r>
              <a:rPr lang="en-US" sz="1200" b="0" i="0" u="none" strike="noStrike" kern="1200" baseline="0" dirty="0" smtClean="0">
                <a:solidFill>
                  <a:schemeClr val="tx1"/>
                </a:solidFill>
                <a:latin typeface="+mn-lt"/>
                <a:ea typeface="+mn-ea"/>
                <a:cs typeface="+mn-cs"/>
              </a:rPr>
              <a:t>- Property insurance to cover damage from fires, and theft. </a:t>
            </a:r>
          </a:p>
          <a:p>
            <a:r>
              <a:rPr lang="en-US" sz="1200" b="0" i="0" u="none" strike="noStrike" kern="1200" baseline="0" dirty="0" smtClean="0">
                <a:solidFill>
                  <a:schemeClr val="tx1"/>
                </a:solidFill>
                <a:latin typeface="+mn-lt"/>
                <a:ea typeface="+mn-ea"/>
                <a:cs typeface="+mn-cs"/>
              </a:rPr>
              <a:t>- If the data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is a collocation facility, verify the insurance coverage covers equipment and the protection of their equipment causing a fire that damages other equipment.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26</a:t>
            </a:fld>
            <a:endParaRPr lang="en-US"/>
          </a:p>
        </p:txBody>
      </p:sp>
    </p:spTree>
    <p:extLst>
      <p:ext uri="{BB962C8B-B14F-4D97-AF65-F5344CB8AC3E}">
        <p14:creationId xmlns:p14="http://schemas.microsoft.com/office/powerpoint/2010/main" val="586061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smtClean="0">
                <a:solidFill>
                  <a:schemeClr val="tx1"/>
                </a:solidFill>
                <a:latin typeface="+mn-lt"/>
                <a:ea typeface="+mn-ea"/>
                <a:cs typeface="+mn-cs"/>
              </a:rPr>
              <a:t>In Manitoba, through Health Funding, as for the need for Bandwidth FNHSSM has been able to secure funding for a Feasibility Study and some engineering work for a </a:t>
            </a:r>
            <a:r>
              <a:rPr lang="en-US" sz="1200" b="0" i="0" u="none" strike="noStrike" kern="1200" baseline="0" dirty="0" err="1" smtClean="0">
                <a:solidFill>
                  <a:schemeClr val="tx1"/>
                </a:solidFill>
                <a:latin typeface="+mn-lt"/>
                <a:ea typeface="+mn-ea"/>
                <a:cs typeface="+mn-cs"/>
              </a:rPr>
              <a:t>fibre</a:t>
            </a:r>
            <a:r>
              <a:rPr lang="en-US" sz="1200" b="0" i="0" u="none" strike="noStrike" kern="1200" baseline="0" dirty="0" smtClean="0">
                <a:solidFill>
                  <a:schemeClr val="tx1"/>
                </a:solidFill>
                <a:latin typeface="+mn-lt"/>
                <a:ea typeface="+mn-ea"/>
                <a:cs typeface="+mn-cs"/>
              </a:rPr>
              <a:t> network that will connect all 63 First Nation Communities in Manitoba. </a:t>
            </a:r>
          </a:p>
          <a:p>
            <a:pPr marL="171450" indent="-171450">
              <a:buFontTx/>
              <a:buChar char="-"/>
            </a:pPr>
            <a:r>
              <a:rPr lang="en-US" sz="1200" b="0" i="0" u="none" strike="noStrike" kern="1200" baseline="0" dirty="0" smtClean="0">
                <a:solidFill>
                  <a:schemeClr val="tx1"/>
                </a:solidFill>
                <a:latin typeface="+mn-lt"/>
                <a:ea typeface="+mn-ea"/>
                <a:cs typeface="+mn-cs"/>
              </a:rPr>
              <a:t>Part of the self-sustainability includes a Data Centre to centrally store data and Health Systems. </a:t>
            </a:r>
          </a:p>
          <a:p>
            <a:pPr marL="171450" indent="-171450">
              <a:buFontTx/>
              <a:buChar char="-"/>
            </a:pPr>
            <a:r>
              <a:rPr lang="en-US" sz="1200" b="0" i="0" u="none" strike="noStrike" kern="1200" baseline="0" dirty="0" smtClean="0">
                <a:solidFill>
                  <a:schemeClr val="tx1"/>
                </a:solidFill>
                <a:latin typeface="+mn-lt"/>
                <a:ea typeface="+mn-ea"/>
                <a:cs typeface="+mn-cs"/>
              </a:rPr>
              <a:t>We have an agreement in principal with another First Nation Data Centre in BC to be the off-site backup. </a:t>
            </a:r>
          </a:p>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27</a:t>
            </a:fld>
            <a:endParaRPr lang="en-US"/>
          </a:p>
        </p:txBody>
      </p:sp>
    </p:spTree>
    <p:extLst>
      <p:ext uri="{BB962C8B-B14F-4D97-AF65-F5344CB8AC3E}">
        <p14:creationId xmlns:p14="http://schemas.microsoft.com/office/powerpoint/2010/main" val="3495446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28</a:t>
            </a:fld>
            <a:endParaRPr lang="en-US"/>
          </a:p>
        </p:txBody>
      </p:sp>
    </p:spTree>
    <p:extLst>
      <p:ext uri="{BB962C8B-B14F-4D97-AF65-F5344CB8AC3E}">
        <p14:creationId xmlns:p14="http://schemas.microsoft.com/office/powerpoint/2010/main" val="2185684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smtClean="0">
                <a:solidFill>
                  <a:schemeClr val="tx1"/>
                </a:solidFill>
                <a:latin typeface="+mn-lt"/>
                <a:ea typeface="+mn-ea"/>
                <a:cs typeface="+mn-cs"/>
              </a:rPr>
              <a:t>The data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plan is for it to be modular, with about 20 racks at a time. </a:t>
            </a:r>
          </a:p>
          <a:p>
            <a:pPr marL="171450" indent="-171450">
              <a:buFontTx/>
              <a:buChar char="-"/>
            </a:pPr>
            <a:r>
              <a:rPr lang="en-US" sz="1200" b="0" i="0" u="none" strike="noStrike" kern="1200" baseline="0" dirty="0" smtClean="0">
                <a:solidFill>
                  <a:schemeClr val="tx1"/>
                </a:solidFill>
                <a:latin typeface="+mn-lt"/>
                <a:ea typeface="+mn-ea"/>
                <a:cs typeface="+mn-cs"/>
              </a:rPr>
              <a:t>Physical location for access to power, Internet, and Road.</a:t>
            </a:r>
          </a:p>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29</a:t>
            </a:fld>
            <a:endParaRPr lang="en-US"/>
          </a:p>
        </p:txBody>
      </p:sp>
    </p:spTree>
    <p:extLst>
      <p:ext uri="{BB962C8B-B14F-4D97-AF65-F5344CB8AC3E}">
        <p14:creationId xmlns:p14="http://schemas.microsoft.com/office/powerpoint/2010/main" val="196735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lvl="1"/>
            <a:r>
              <a:rPr lang="en-US" dirty="0" smtClean="0"/>
              <a:t>about 20 years in IT, including;</a:t>
            </a:r>
          </a:p>
          <a:p>
            <a:pPr lvl="1"/>
            <a:r>
              <a:rPr lang="en-US" dirty="0" smtClean="0"/>
              <a:t>Computer Programming;</a:t>
            </a:r>
          </a:p>
          <a:p>
            <a:pPr lvl="1"/>
            <a:r>
              <a:rPr lang="en-US" dirty="0" smtClean="0"/>
              <a:t>Manager Information Systems</a:t>
            </a:r>
          </a:p>
          <a:p>
            <a:pPr lvl="1"/>
            <a:endParaRPr lang="en-US" baseline="0" dirty="0" smtClean="0"/>
          </a:p>
          <a:p>
            <a:pPr lvl="1"/>
            <a:r>
              <a:rPr lang="en-US" baseline="0" dirty="0" smtClean="0"/>
              <a:t>Currently I wear a couple hats. FNHSSM and MFNERC as IT Specialist (as defined by Coach).</a:t>
            </a:r>
          </a:p>
          <a:p>
            <a:pPr lvl="1"/>
            <a:r>
              <a:rPr lang="en-US" baseline="0" dirty="0" smtClean="0"/>
              <a:t>Coach is an organization that helps define standards and processes, including a job matrix.</a:t>
            </a:r>
          </a:p>
          <a:p>
            <a:pPr lvl="1"/>
            <a:r>
              <a:rPr lang="en-US" baseline="0" dirty="0" smtClean="0"/>
              <a:t> </a:t>
            </a:r>
            <a:endParaRPr lang="en-US" dirty="0" smtClean="0"/>
          </a:p>
          <a:p>
            <a:pPr lvl="1"/>
            <a:r>
              <a:rPr lang="en-US" dirty="0" smtClean="0"/>
              <a:t>IT / Privacy / Security in </a:t>
            </a:r>
            <a:r>
              <a:rPr lang="en-US" dirty="0" err="1" smtClean="0"/>
              <a:t>eHealth</a:t>
            </a:r>
            <a:r>
              <a:rPr lang="en-US" dirty="0" smtClean="0"/>
              <a:t>; and,</a:t>
            </a:r>
          </a:p>
          <a:p>
            <a:pPr lvl="1"/>
            <a:r>
              <a:rPr lang="en-US" dirty="0" smtClean="0"/>
              <a:t>IT / Privacy / Security in education.</a:t>
            </a:r>
          </a:p>
          <a:p>
            <a:pPr lvl="1"/>
            <a:endParaRPr lang="en-US" dirty="0" smtClean="0"/>
          </a:p>
          <a:p>
            <a:pPr lvl="1"/>
            <a:r>
              <a:rPr lang="en-US" dirty="0" smtClean="0"/>
              <a:t>That line is most of my</a:t>
            </a:r>
            <a:r>
              <a:rPr lang="en-US" baseline="0" dirty="0" smtClean="0"/>
              <a:t> Technical Certifications.</a:t>
            </a:r>
            <a:endParaRPr lang="en-US"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3</a:t>
            </a:fld>
            <a:endParaRPr lang="en-US"/>
          </a:p>
        </p:txBody>
      </p:sp>
    </p:spTree>
    <p:extLst>
      <p:ext uri="{BB962C8B-B14F-4D97-AF65-F5344CB8AC3E}">
        <p14:creationId xmlns:p14="http://schemas.microsoft.com/office/powerpoint/2010/main" val="4163542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smtClean="0">
                <a:solidFill>
                  <a:schemeClr val="tx1"/>
                </a:solidFill>
                <a:latin typeface="+mn-lt"/>
                <a:ea typeface="+mn-ea"/>
                <a:cs typeface="+mn-cs"/>
              </a:rPr>
              <a:t>Virtualization, where several virtual servers run on one physical server</a:t>
            </a:r>
          </a:p>
          <a:p>
            <a:pPr marL="171450" indent="-171450">
              <a:buFontTx/>
              <a:buChar char="-"/>
            </a:pPr>
            <a:r>
              <a:rPr lang="en-US" sz="1200" b="0" i="0" u="none" strike="noStrike" kern="1200" baseline="0" dirty="0" smtClean="0">
                <a:solidFill>
                  <a:schemeClr val="tx1"/>
                </a:solidFill>
                <a:latin typeface="+mn-lt"/>
                <a:ea typeface="+mn-ea"/>
                <a:cs typeface="+mn-cs"/>
              </a:rPr>
              <a:t>Power Over Ethernet (POE) for security cameras and wireless access points</a:t>
            </a:r>
          </a:p>
          <a:p>
            <a:pPr marL="171450" indent="-171450">
              <a:buFontTx/>
              <a:buChar char="-"/>
            </a:pPr>
            <a:r>
              <a:rPr lang="en-US" sz="1200" b="0" i="0" u="none" strike="noStrike" kern="1200" baseline="0" dirty="0" smtClean="0">
                <a:solidFill>
                  <a:schemeClr val="tx1"/>
                </a:solidFill>
                <a:latin typeface="+mn-lt"/>
                <a:ea typeface="+mn-ea"/>
                <a:cs typeface="+mn-cs"/>
              </a:rPr>
              <a:t>Thin Clients, where the client only processes keyboard, mouse clicks, and screen updates. All the processing is done on the server.</a:t>
            </a:r>
          </a:p>
          <a:p>
            <a:pPr marL="171450" indent="-171450">
              <a:buFontTx/>
              <a:buChar char="-"/>
            </a:pPr>
            <a:r>
              <a:rPr lang="en-US" sz="1200" b="0" i="0" u="none" strike="noStrike" kern="1200" baseline="0" dirty="0" smtClean="0">
                <a:solidFill>
                  <a:schemeClr val="tx1"/>
                </a:solidFill>
                <a:latin typeface="+mn-lt"/>
                <a:ea typeface="+mn-ea"/>
                <a:cs typeface="+mn-cs"/>
              </a:rPr>
              <a:t>Data Centre Standards</a:t>
            </a:r>
          </a:p>
          <a:p>
            <a:pPr marL="171450" indent="-171450">
              <a:buFontTx/>
              <a:buChar char="-"/>
            </a:pPr>
            <a:r>
              <a:rPr lang="en-US" sz="1200" b="0" i="0" u="none" strike="noStrike" kern="1200" baseline="0" dirty="0" smtClean="0">
                <a:solidFill>
                  <a:schemeClr val="tx1"/>
                </a:solidFill>
                <a:latin typeface="+mn-lt"/>
                <a:ea typeface="+mn-ea"/>
                <a:cs typeface="+mn-cs"/>
              </a:rPr>
              <a:t>- which one?</a:t>
            </a:r>
          </a:p>
          <a:p>
            <a:pPr marL="171450" indent="-171450">
              <a:buFontTx/>
              <a:buChar char="-"/>
            </a:pPr>
            <a:r>
              <a:rPr lang="en-US" sz="1200" b="0" i="0" u="none" strike="noStrike" kern="1200" baseline="0" dirty="0" smtClean="0">
                <a:solidFill>
                  <a:schemeClr val="tx1"/>
                </a:solidFill>
                <a:latin typeface="+mn-lt"/>
                <a:ea typeface="+mn-ea"/>
                <a:cs typeface="+mn-cs"/>
              </a:rPr>
              <a:t>- TIA 942, BICSI 002, EN 50600 series, EN 50173-5, ISO/IEC 24764. </a:t>
            </a:r>
          </a:p>
          <a:p>
            <a:pPr marL="171450" indent="-171450">
              <a:buFontTx/>
              <a:buChar char="-"/>
            </a:pPr>
            <a:r>
              <a:rPr lang="en-US" sz="1200" b="0" i="0" u="none" strike="noStrike" kern="1200" baseline="0" dirty="0" smtClean="0">
                <a:solidFill>
                  <a:schemeClr val="tx1"/>
                </a:solidFill>
                <a:latin typeface="+mn-lt"/>
                <a:ea typeface="+mn-ea"/>
                <a:cs typeface="+mn-cs"/>
              </a:rPr>
              <a:t>- there may also be local standards and building codes to consider</a:t>
            </a:r>
          </a:p>
          <a:p>
            <a:pPr marL="171450" indent="-171450">
              <a:buFontTx/>
              <a:buChar char="-"/>
            </a:pPr>
            <a:r>
              <a:rPr lang="en-US" sz="1200" b="0" i="0" u="none" strike="noStrike" kern="1200" baseline="0" dirty="0" smtClean="0">
                <a:solidFill>
                  <a:schemeClr val="tx1"/>
                </a:solidFill>
                <a:latin typeface="+mn-lt"/>
                <a:ea typeface="+mn-ea"/>
                <a:cs typeface="+mn-cs"/>
              </a:rPr>
              <a:t>Which Data Centre Cabling Standard?</a:t>
            </a:r>
          </a:p>
          <a:p>
            <a:pPr marL="171450" indent="-171450">
              <a:buFontTx/>
              <a:buChar char="-"/>
            </a:pPr>
            <a:r>
              <a:rPr lang="en-US" sz="1200" b="0" i="0" u="none" strike="noStrike" kern="1200" baseline="0" dirty="0" smtClean="0">
                <a:solidFill>
                  <a:schemeClr val="tx1"/>
                </a:solidFill>
                <a:latin typeface="+mn-lt"/>
                <a:ea typeface="+mn-ea"/>
                <a:cs typeface="+mn-cs"/>
              </a:rPr>
              <a:t>Which Data Centre Operations Standard?</a:t>
            </a:r>
          </a:p>
          <a:p>
            <a:pPr marL="171450" indent="-171450">
              <a:buFontTx/>
              <a:buChar char="-"/>
            </a:pPr>
            <a:r>
              <a:rPr lang="en-US" sz="1200" b="0" i="0" u="none" strike="noStrike" kern="1200" baseline="0" dirty="0" smtClean="0">
                <a:solidFill>
                  <a:schemeClr val="tx1"/>
                </a:solidFill>
                <a:latin typeface="+mn-lt"/>
                <a:ea typeface="+mn-ea"/>
                <a:cs typeface="+mn-cs"/>
              </a:rPr>
              <a:t>Data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testing, both components and systems</a:t>
            </a:r>
          </a:p>
          <a:p>
            <a:pPr marL="171450" indent="-171450">
              <a:buFontTx/>
              <a:buChar char="-"/>
            </a:pPr>
            <a:r>
              <a:rPr lang="en-US" sz="1200" b="0" i="0" u="none" strike="noStrike" kern="1200" baseline="0" dirty="0" smtClean="0">
                <a:solidFill>
                  <a:schemeClr val="tx1"/>
                </a:solidFill>
                <a:latin typeface="+mn-lt"/>
                <a:ea typeface="+mn-ea"/>
                <a:cs typeface="+mn-cs"/>
              </a:rPr>
              <a:t>Data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auditing, reasons for auditing, different types of audits</a:t>
            </a:r>
          </a:p>
          <a:p>
            <a:pPr marL="171450" indent="-171450">
              <a:buFontTx/>
              <a:buChar char="-"/>
            </a:pPr>
            <a:r>
              <a:rPr lang="en-US" sz="1200" b="0" i="0" u="none" strike="noStrike" kern="1200" baseline="0" dirty="0" smtClean="0">
                <a:solidFill>
                  <a:schemeClr val="tx1"/>
                </a:solidFill>
                <a:latin typeface="+mn-lt"/>
                <a:ea typeface="+mn-ea"/>
                <a:cs typeface="+mn-cs"/>
              </a:rPr>
              <a:t>- for DR and BC</a:t>
            </a:r>
          </a:p>
          <a:p>
            <a:pPr marL="171450" indent="-171450">
              <a:buFontTx/>
              <a:buChar char="-"/>
            </a:pPr>
            <a:r>
              <a:rPr lang="en-US" sz="1200" b="0" i="0" u="none" strike="noStrike" kern="1200" baseline="0" dirty="0" smtClean="0">
                <a:solidFill>
                  <a:schemeClr val="tx1"/>
                </a:solidFill>
                <a:latin typeface="+mn-lt"/>
                <a:ea typeface="+mn-ea"/>
                <a:cs typeface="+mn-cs"/>
              </a:rPr>
              <a:t>- Information Security</a:t>
            </a:r>
          </a:p>
          <a:p>
            <a:pPr marL="171450" indent="-171450">
              <a:buFontTx/>
              <a:buChar char="-"/>
            </a:pPr>
            <a:r>
              <a:rPr lang="en-US" sz="1200" b="0" i="0" u="none" strike="noStrike" kern="1200" baseline="0" dirty="0" smtClean="0">
                <a:solidFill>
                  <a:schemeClr val="tx1"/>
                </a:solidFill>
                <a:latin typeface="+mn-lt"/>
                <a:ea typeface="+mn-ea"/>
                <a:cs typeface="+mn-cs"/>
              </a:rPr>
              <a:t>- health and Safety</a:t>
            </a:r>
          </a:p>
          <a:p>
            <a:pPr marL="171450" indent="-171450">
              <a:buFontTx/>
              <a:buChar char="-"/>
            </a:pPr>
            <a:r>
              <a:rPr lang="en-US" sz="1200" b="0" i="0" u="none" strike="noStrike" kern="1200" baseline="0" dirty="0" smtClean="0">
                <a:solidFill>
                  <a:schemeClr val="tx1"/>
                </a:solidFill>
                <a:latin typeface="+mn-lt"/>
                <a:ea typeface="+mn-ea"/>
                <a:cs typeface="+mn-cs"/>
              </a:rPr>
              <a:t>- Building Regulations</a:t>
            </a:r>
          </a:p>
          <a:p>
            <a:pPr marL="171450" indent="-171450">
              <a:buFontTx/>
              <a:buChar char="-"/>
            </a:pPr>
            <a:r>
              <a:rPr lang="en-US" sz="1200" b="0" i="0" u="none" strike="noStrike" kern="1200" baseline="0" dirty="0" smtClean="0">
                <a:solidFill>
                  <a:schemeClr val="tx1"/>
                </a:solidFill>
                <a:latin typeface="+mn-lt"/>
                <a:ea typeface="+mn-ea"/>
                <a:cs typeface="+mn-cs"/>
              </a:rPr>
              <a:t>- Energy Efficiency</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EA1899A-FE17-43E1-851B-7EDE3A7AC3AD}" type="slidenum">
              <a:rPr lang="en-US" smtClean="0"/>
              <a:t>30</a:t>
            </a:fld>
            <a:endParaRPr lang="en-US"/>
          </a:p>
        </p:txBody>
      </p:sp>
    </p:spTree>
    <p:extLst>
      <p:ext uri="{BB962C8B-B14F-4D97-AF65-F5344CB8AC3E}">
        <p14:creationId xmlns:p14="http://schemas.microsoft.com/office/powerpoint/2010/main" val="3148923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teacher must know the rules; A good pupil, the exceptions.” </a:t>
            </a:r>
          </a:p>
          <a:p>
            <a:r>
              <a:rPr lang="en-US" dirty="0" smtClean="0"/>
              <a:t>Good leadership involves responsibility to the welfare of the group, which means that some people will get angry at your actions and decisions. It's inevitable - if you're honorable. Trying to get everyone to like you is a sign of mediocrity. You'll avoid the tough decisions, you'll avoid confronting the people who need to be confronted, and you'll avoid offering differential rewards based on differential performance because some people might get upset. Ironically, by procrastinating on the difficult choices, by trying not to get anyone mad, and by treating everyone equally "nicely" regardless of their contributions, you'll simply ensure that the only people you'll wind up angering are the most creative and productive people in the organization.</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31</a:t>
            </a:fld>
            <a:endParaRPr lang="en-US"/>
          </a:p>
        </p:txBody>
      </p:sp>
    </p:spTree>
    <p:extLst>
      <p:ext uri="{BB962C8B-B14F-4D97-AF65-F5344CB8AC3E}">
        <p14:creationId xmlns:p14="http://schemas.microsoft.com/office/powerpoint/2010/main" val="2416444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should you proceed?</a:t>
            </a:r>
          </a:p>
          <a:p>
            <a:r>
              <a:rPr lang="en-US" dirty="0" smtClean="0"/>
              <a:t>What</a:t>
            </a:r>
            <a:r>
              <a:rPr lang="en-US" baseline="0" dirty="0" smtClean="0"/>
              <a:t> are the rules?</a:t>
            </a:r>
          </a:p>
          <a:p>
            <a:r>
              <a:rPr lang="en-US" dirty="0" smtClean="0"/>
              <a:t> Look for intelligence and judgment and, most critically, a capacity to anticipate,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32</a:t>
            </a:fld>
            <a:endParaRPr lang="en-US"/>
          </a:p>
        </p:txBody>
      </p:sp>
    </p:spTree>
    <p:extLst>
      <p:ext uri="{BB962C8B-B14F-4D97-AF65-F5344CB8AC3E}">
        <p14:creationId xmlns:p14="http://schemas.microsoft.com/office/powerpoint/2010/main" val="3828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First Nation Context</a:t>
            </a:r>
          </a:p>
          <a:p>
            <a:r>
              <a:rPr lang="en-US" dirty="0" smtClean="0"/>
              <a:t>- Client</a:t>
            </a:r>
          </a:p>
          <a:p>
            <a:r>
              <a:rPr lang="en-US" dirty="0" smtClean="0"/>
              <a:t>- Nursing Station,</a:t>
            </a:r>
            <a:r>
              <a:rPr lang="en-US" baseline="0" dirty="0" smtClean="0"/>
              <a:t> </a:t>
            </a:r>
            <a:r>
              <a:rPr lang="en-US" dirty="0" smtClean="0"/>
              <a:t>Provincial or Federal</a:t>
            </a:r>
          </a:p>
          <a:p>
            <a:r>
              <a:rPr lang="en-US" dirty="0" smtClean="0"/>
              <a:t>- Combination of Health Centre and Nursing Station</a:t>
            </a:r>
          </a:p>
          <a:p>
            <a:r>
              <a:rPr lang="en-US" dirty="0" smtClean="0"/>
              <a:t>- Health Centre vs Wellness Centre</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33</a:t>
            </a:fld>
            <a:endParaRPr lang="en-US"/>
          </a:p>
        </p:txBody>
      </p:sp>
    </p:spTree>
    <p:extLst>
      <p:ext uri="{BB962C8B-B14F-4D97-AF65-F5344CB8AC3E}">
        <p14:creationId xmlns:p14="http://schemas.microsoft.com/office/powerpoint/2010/main" val="2209502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First Nation Context</a:t>
            </a:r>
          </a:p>
          <a:p>
            <a:r>
              <a:rPr lang="en-US" dirty="0" smtClean="0"/>
              <a:t>- Client</a:t>
            </a:r>
          </a:p>
          <a:p>
            <a:r>
              <a:rPr lang="en-US" dirty="0" smtClean="0"/>
              <a:t>- Nursing Station,</a:t>
            </a:r>
            <a:r>
              <a:rPr lang="en-US" baseline="0" dirty="0" smtClean="0"/>
              <a:t> </a:t>
            </a:r>
            <a:r>
              <a:rPr lang="en-US" dirty="0" smtClean="0"/>
              <a:t>Provincial or Federal</a:t>
            </a:r>
          </a:p>
          <a:p>
            <a:r>
              <a:rPr lang="en-US" dirty="0" smtClean="0"/>
              <a:t>- Combination of Health Centre and Nursing Station</a:t>
            </a:r>
          </a:p>
          <a:p>
            <a:r>
              <a:rPr lang="en-US" dirty="0" smtClean="0"/>
              <a:t>- Health Centre vs Wellness Centre</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34</a:t>
            </a:fld>
            <a:endParaRPr lang="en-US"/>
          </a:p>
        </p:txBody>
      </p:sp>
    </p:spTree>
    <p:extLst>
      <p:ext uri="{BB962C8B-B14F-4D97-AF65-F5344CB8AC3E}">
        <p14:creationId xmlns:p14="http://schemas.microsoft.com/office/powerpoint/2010/main" val="24898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CLBOI</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35</a:t>
            </a:fld>
            <a:endParaRPr lang="en-US"/>
          </a:p>
        </p:txBody>
      </p:sp>
    </p:spTree>
    <p:extLst>
      <p:ext uri="{BB962C8B-B14F-4D97-AF65-F5344CB8AC3E}">
        <p14:creationId xmlns:p14="http://schemas.microsoft.com/office/powerpoint/2010/main" val="3159026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changing technological environment and the ever increasing use electronic health records, there is a need to ensure that the safety and integrity of information are secure. To better protect data at rest and in transit, new policies and technologies must be in place. </a:t>
            </a:r>
          </a:p>
          <a:p>
            <a:r>
              <a:rPr lang="en-US" dirty="0" smtClean="0"/>
              <a:t>The need for users to be connected to work from home or on the road is becoming increasingly common place. </a:t>
            </a:r>
          </a:p>
          <a:p>
            <a:r>
              <a:rPr lang="en-US" dirty="0" smtClean="0"/>
              <a:t>Users need to be able to synchronize files between their computer and servers, to allow data to be backed up and available for other uses.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36</a:t>
            </a:fld>
            <a:endParaRPr lang="en-US"/>
          </a:p>
        </p:txBody>
      </p:sp>
    </p:spTree>
    <p:extLst>
      <p:ext uri="{BB962C8B-B14F-4D97-AF65-F5344CB8AC3E}">
        <p14:creationId xmlns:p14="http://schemas.microsoft.com/office/powerpoint/2010/main" val="1721353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 doesn't really accomplish anything. Plans don't accomplish anything, either. Theories of management don't much matter. Endeavors succeed or fail because of the people involved. Only by attracting the best people will you accomplish great deeds.“ </a:t>
            </a:r>
            <a:r>
              <a:rPr lang="en-US" dirty="0" err="1" smtClean="0"/>
              <a:t>cp</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37</a:t>
            </a:fld>
            <a:endParaRPr lang="en-US"/>
          </a:p>
        </p:txBody>
      </p:sp>
    </p:spTree>
    <p:extLst>
      <p:ext uri="{BB962C8B-B14F-4D97-AF65-F5344CB8AC3E}">
        <p14:creationId xmlns:p14="http://schemas.microsoft.com/office/powerpoint/2010/main" val="3311642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Both MFNERC and MFNSS are First Nation Organizations</a:t>
            </a:r>
            <a:r>
              <a:rPr lang="en-US" baseline="0" dirty="0" smtClean="0"/>
              <a:t> </a:t>
            </a:r>
            <a:r>
              <a:rPr lang="en-US" dirty="0" smtClean="0"/>
              <a:t>operating within the Province of Manitoba,</a:t>
            </a:r>
            <a:r>
              <a:rPr lang="en-US" baseline="0" dirty="0" smtClean="0"/>
              <a:t> </a:t>
            </a: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Working</a:t>
            </a:r>
            <a:r>
              <a:rPr lang="en-US" baseline="0" dirty="0" smtClean="0"/>
              <a:t> with all 63 Manitoba First Nation Communities, with a total population of about 140,000.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There are 40 Health </a:t>
            </a:r>
            <a:r>
              <a:rPr lang="en-US" baseline="0" dirty="0" err="1" smtClean="0"/>
              <a:t>Centres</a:t>
            </a:r>
            <a:r>
              <a:rPr lang="en-US" baseline="0" dirty="0" smtClean="0"/>
              <a:t> and 58 Schools.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FNHSSM directly supports 10 of the 12 communities with </a:t>
            </a:r>
            <a:r>
              <a:rPr lang="en-US" baseline="0" dirty="0" err="1" smtClean="0"/>
              <a:t>cEMR</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MFNERC directly supports 10 of the 58 Schools.</a:t>
            </a:r>
            <a:endParaRPr lang="en-US" dirty="0" smtClean="0"/>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38</a:t>
            </a:fld>
            <a:endParaRPr lang="en-US"/>
          </a:p>
        </p:txBody>
      </p:sp>
    </p:spTree>
    <p:extLst>
      <p:ext uri="{BB962C8B-B14F-4D97-AF65-F5344CB8AC3E}">
        <p14:creationId xmlns:p14="http://schemas.microsoft.com/office/powerpoint/2010/main" val="419203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powers of the parliaments in Canada divides legislative abilities between the federal and provincial governments.</a:t>
            </a:r>
          </a:p>
          <a:p>
            <a:r>
              <a:rPr lang="en-US" dirty="0" smtClean="0"/>
              <a:t>Even though both</a:t>
            </a:r>
            <a:r>
              <a:rPr lang="en-US" baseline="0" dirty="0" smtClean="0"/>
              <a:t> MFNERC and FNHSSM are located in the province of Manitoba, they operate on the Federal Side.</a:t>
            </a:r>
          </a:p>
          <a:p>
            <a:r>
              <a:rPr lang="en-US" baseline="0" dirty="0" smtClean="0"/>
              <a:t>The two sides are l</a:t>
            </a:r>
            <a:r>
              <a:rPr lang="en-US" dirty="0" smtClean="0"/>
              <a:t>ike Oil</a:t>
            </a:r>
            <a:r>
              <a:rPr lang="en-US" baseline="0" dirty="0" smtClean="0"/>
              <a:t> and Water, they do not mix. </a:t>
            </a:r>
            <a:endParaRPr lang="en-US" dirty="0" smtClean="0"/>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39</a:t>
            </a:fld>
            <a:endParaRPr lang="en-US"/>
          </a:p>
        </p:txBody>
      </p:sp>
    </p:spTree>
    <p:extLst>
      <p:ext uri="{BB962C8B-B14F-4D97-AF65-F5344CB8AC3E}">
        <p14:creationId xmlns:p14="http://schemas.microsoft.com/office/powerpoint/2010/main" val="331834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Assumptions;</a:t>
            </a:r>
          </a:p>
          <a:p>
            <a:r>
              <a:rPr lang="en-US" dirty="0" smtClean="0"/>
              <a:t>What I do;</a:t>
            </a:r>
          </a:p>
          <a:p>
            <a:r>
              <a:rPr lang="en-US" dirty="0" smtClean="0"/>
              <a:t>Some of the Rules I live by;</a:t>
            </a:r>
          </a:p>
          <a:p>
            <a:r>
              <a:rPr lang="en-US" dirty="0" smtClean="0"/>
              <a:t>Have had PHIA Training (?);</a:t>
            </a:r>
          </a:p>
          <a:p>
            <a:r>
              <a:rPr lang="en-US" dirty="0" smtClean="0"/>
              <a:t>Privacy (First Nation Health Perspective);</a:t>
            </a:r>
          </a:p>
          <a:p>
            <a:r>
              <a:rPr lang="en-US" dirty="0" smtClean="0"/>
              <a:t>What you actually need to know about Privacy;</a:t>
            </a:r>
          </a:p>
          <a:p>
            <a:r>
              <a:rPr lang="en-US" dirty="0" err="1" smtClean="0"/>
              <a:t>eHealth</a:t>
            </a:r>
            <a:r>
              <a:rPr lang="en-US" dirty="0" smtClean="0"/>
              <a:t>;</a:t>
            </a:r>
          </a:p>
          <a:p>
            <a:r>
              <a:rPr lang="en-US" dirty="0" smtClean="0"/>
              <a:t>Security; and,</a:t>
            </a:r>
          </a:p>
          <a:p>
            <a:r>
              <a:rPr lang="en-US" dirty="0" smtClean="0"/>
              <a:t>The most important Rule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Out of everything in this presentation, there are only 3 or 4 slides you need to know. </a:t>
            </a:r>
          </a:p>
          <a:p>
            <a:r>
              <a:rPr lang="en-US" sz="1200" kern="1200" dirty="0" smtClean="0">
                <a:solidFill>
                  <a:schemeClr val="tx1"/>
                </a:solidFill>
                <a:effectLst/>
                <a:latin typeface="+mn-lt"/>
                <a:ea typeface="+mn-ea"/>
                <a:cs typeface="+mn-cs"/>
              </a:rPr>
              <a:t>A lot of this presentation is to provide some perspective on the ‘iceberg of stuff’ hidden below the surface that Managers, Directors, and IT need to worry about to keep operations running smoothly. </a:t>
            </a:r>
          </a:p>
          <a:p>
            <a:endParaRPr lang="en-US" dirty="0" smtClean="0"/>
          </a:p>
          <a:p>
            <a:r>
              <a:rPr lang="en-US" dirty="0" smtClean="0"/>
              <a:t>Show</a:t>
            </a:r>
            <a:r>
              <a:rPr lang="en-US" baseline="0" dirty="0" smtClean="0"/>
              <a:t> of hands, who has not had any PHIA Training?</a:t>
            </a:r>
            <a:endParaRPr lang="en-US"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4</a:t>
            </a:fld>
            <a:endParaRPr lang="en-US"/>
          </a:p>
        </p:txBody>
      </p:sp>
    </p:spTree>
    <p:extLst>
      <p:ext uri="{BB962C8B-B14F-4D97-AF65-F5344CB8AC3E}">
        <p14:creationId xmlns:p14="http://schemas.microsoft.com/office/powerpoint/2010/main" val="4054355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Privacy legislation falls into three jurisdictions within Canada:</a:t>
            </a:r>
          </a:p>
          <a:p>
            <a:pPr lvl="1"/>
            <a:r>
              <a:rPr lang="en-US" dirty="0" smtClean="0"/>
              <a:t>1) Federal;</a:t>
            </a:r>
          </a:p>
          <a:p>
            <a:pPr lvl="1"/>
            <a:r>
              <a:rPr lang="en-US" dirty="0" smtClean="0"/>
              <a:t>2) Provincial; and,</a:t>
            </a:r>
          </a:p>
          <a:p>
            <a:pPr lvl="1"/>
            <a:r>
              <a:rPr lang="en-US" dirty="0" smtClean="0"/>
              <a:t>3) First Nations.</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40</a:t>
            </a:fld>
            <a:endParaRPr lang="en-US"/>
          </a:p>
        </p:txBody>
      </p:sp>
    </p:spTree>
    <p:extLst>
      <p:ext uri="{BB962C8B-B14F-4D97-AF65-F5344CB8AC3E}">
        <p14:creationId xmlns:p14="http://schemas.microsoft.com/office/powerpoint/2010/main" val="1821335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“trustees” who maintain (have custody or control of) PHI.</a:t>
            </a:r>
          </a:p>
          <a:p>
            <a:r>
              <a:rPr lang="en-US" dirty="0" smtClean="0"/>
              <a:t>A Trustee includes: health care facilities; some health professionals; health services agencies; and, public bodies.</a:t>
            </a:r>
          </a:p>
          <a:p>
            <a:r>
              <a:rPr lang="en-US" dirty="0" smtClean="0"/>
              <a:t>Steward</a:t>
            </a:r>
            <a:r>
              <a:rPr lang="en-US" baseline="0" dirty="0" smtClean="0"/>
              <a:t> is r</a:t>
            </a:r>
            <a:r>
              <a:rPr lang="en-US" dirty="0" smtClean="0"/>
              <a:t>esponsible for the management and oversight of PHI</a:t>
            </a:r>
          </a:p>
          <a:p>
            <a:r>
              <a:rPr lang="en-US" dirty="0" smtClean="0"/>
              <a:t>Owner of PHI,</a:t>
            </a:r>
            <a:r>
              <a:rPr lang="en-US" baseline="0" dirty="0" smtClean="0"/>
              <a:t> is the </a:t>
            </a:r>
            <a:r>
              <a:rPr lang="en-US" dirty="0" smtClean="0"/>
              <a:t>Client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41</a:t>
            </a:fld>
            <a:endParaRPr lang="en-US"/>
          </a:p>
        </p:txBody>
      </p:sp>
    </p:spTree>
    <p:extLst>
      <p:ext uri="{BB962C8B-B14F-4D97-AF65-F5344CB8AC3E}">
        <p14:creationId xmlns:p14="http://schemas.microsoft.com/office/powerpoint/2010/main" val="1224775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Identifiable = To recognize or establish as being a particular person.</a:t>
            </a:r>
          </a:p>
          <a:p>
            <a:r>
              <a:rPr lang="en-US" dirty="0" smtClean="0"/>
              <a:t>Aggregate = Formed or calculated by the combination of many separate units or items</a:t>
            </a:r>
          </a:p>
          <a:p>
            <a:endParaRPr lang="en-US" dirty="0" smtClean="0"/>
          </a:p>
          <a:p>
            <a:r>
              <a:rPr lang="en-US" dirty="0" smtClean="0"/>
              <a:t>Not the legal definitions, but close enough.</a:t>
            </a:r>
          </a:p>
          <a:p>
            <a:endParaRPr lang="en-US" dirty="0" smtClean="0"/>
          </a:p>
          <a:p>
            <a:r>
              <a:rPr lang="en-US" dirty="0" smtClean="0"/>
              <a:t>If there is a privacy breach, the</a:t>
            </a:r>
            <a:r>
              <a:rPr lang="en-US" baseline="0" dirty="0" smtClean="0"/>
              <a:t> government will only follow the law.</a:t>
            </a:r>
          </a:p>
          <a:p>
            <a:r>
              <a:rPr lang="en-US" baseline="0" dirty="0" smtClean="0"/>
              <a:t>Currently, none of the laws protect aggregate data, only personal identifiable data.</a:t>
            </a:r>
            <a:endParaRPr lang="en-US" dirty="0" smtClean="0"/>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42</a:t>
            </a:fld>
            <a:endParaRPr lang="en-US"/>
          </a:p>
        </p:txBody>
      </p:sp>
    </p:spTree>
    <p:extLst>
      <p:ext uri="{BB962C8B-B14F-4D97-AF65-F5344CB8AC3E}">
        <p14:creationId xmlns:p14="http://schemas.microsoft.com/office/powerpoint/2010/main" val="3736305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Don’t</a:t>
            </a:r>
            <a:r>
              <a:rPr lang="en-US" baseline="0" dirty="0" smtClean="0"/>
              <a:t> make things more difficult or complicated than they need to be.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that said, this</a:t>
            </a:r>
            <a:r>
              <a:rPr lang="en-US" baseline="0" dirty="0" smtClean="0"/>
              <a:t> is going to be more difficult and complicated than it needs to be, but there is a method to my madness. </a:t>
            </a:r>
            <a:endParaRPr lang="en-US" dirty="0" smtClean="0"/>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43</a:t>
            </a:fld>
            <a:endParaRPr lang="en-US"/>
          </a:p>
        </p:txBody>
      </p:sp>
    </p:spTree>
    <p:extLst>
      <p:ext uri="{BB962C8B-B14F-4D97-AF65-F5344CB8AC3E}">
        <p14:creationId xmlns:p14="http://schemas.microsoft.com/office/powerpoint/2010/main" val="1380974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government has constitutional jurisdiction over matters of national concern and has enacted two pieces of privacy legislation: </a:t>
            </a:r>
          </a:p>
          <a:p>
            <a:pPr lvl="1">
              <a:buFontTx/>
              <a:buChar char="-"/>
            </a:pPr>
            <a:r>
              <a:rPr lang="en-US" dirty="0" smtClean="0"/>
              <a:t>the (federal) Privacy Act; and,</a:t>
            </a:r>
          </a:p>
          <a:p>
            <a:pPr lvl="1">
              <a:buFontTx/>
              <a:buChar char="-"/>
            </a:pPr>
            <a:r>
              <a:rPr lang="en-US" dirty="0" smtClean="0"/>
              <a:t>Personal Information Protection and Electronic Documents Act.</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44</a:t>
            </a:fld>
            <a:endParaRPr lang="en-US"/>
          </a:p>
        </p:txBody>
      </p:sp>
    </p:spTree>
    <p:extLst>
      <p:ext uri="{BB962C8B-B14F-4D97-AF65-F5344CB8AC3E}">
        <p14:creationId xmlns:p14="http://schemas.microsoft.com/office/powerpoint/2010/main" val="497104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Privacy Act applies to federal departments and agencies, and not individuals.</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45</a:t>
            </a:fld>
            <a:endParaRPr lang="en-US"/>
          </a:p>
        </p:txBody>
      </p:sp>
    </p:spTree>
    <p:extLst>
      <p:ext uri="{BB962C8B-B14F-4D97-AF65-F5344CB8AC3E}">
        <p14:creationId xmlns:p14="http://schemas.microsoft.com/office/powerpoint/2010/main" val="2997344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provinces have constitutional jurisdiction over property and civil rights, and matters of a local nature. </a:t>
            </a:r>
          </a:p>
          <a:p>
            <a:r>
              <a:rPr lang="en-US" dirty="0" smtClean="0"/>
              <a:t>The province of Manitoba has enacted:</a:t>
            </a:r>
          </a:p>
          <a:p>
            <a:pPr lvl="1"/>
            <a:r>
              <a:rPr lang="en-US" dirty="0" smtClean="0"/>
              <a:t>the (provincial) Privacy Act;</a:t>
            </a:r>
          </a:p>
          <a:p>
            <a:pPr lvl="1"/>
            <a:r>
              <a:rPr lang="en-US" dirty="0" smtClean="0"/>
              <a:t>the Freedom of Information and Protection of Privacy Act; and,</a:t>
            </a:r>
          </a:p>
          <a:p>
            <a:pPr lvl="1"/>
            <a:r>
              <a:rPr lang="en-US" dirty="0" smtClean="0"/>
              <a:t>the Personal Health Information Act.</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46</a:t>
            </a:fld>
            <a:endParaRPr lang="en-US"/>
          </a:p>
        </p:txBody>
      </p:sp>
    </p:spTree>
    <p:extLst>
      <p:ext uri="{BB962C8B-B14F-4D97-AF65-F5344CB8AC3E}">
        <p14:creationId xmlns:p14="http://schemas.microsoft.com/office/powerpoint/2010/main" val="105608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the legislatures of the provinces may only pass laws relating to topics explicitly reserved for them by the constitution, such as education.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47</a:t>
            </a:fld>
            <a:endParaRPr lang="en-US"/>
          </a:p>
        </p:txBody>
      </p:sp>
    </p:spTree>
    <p:extLst>
      <p:ext uri="{BB962C8B-B14F-4D97-AF65-F5344CB8AC3E}">
        <p14:creationId xmlns:p14="http://schemas.microsoft.com/office/powerpoint/2010/main" val="1437578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Both MFNERC and FNHSSM are First Nation Organizations, operating on the Federal side.</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48</a:t>
            </a:fld>
            <a:endParaRPr lang="en-US"/>
          </a:p>
        </p:txBody>
      </p:sp>
    </p:spTree>
    <p:extLst>
      <p:ext uri="{BB962C8B-B14F-4D97-AF65-F5344CB8AC3E}">
        <p14:creationId xmlns:p14="http://schemas.microsoft.com/office/powerpoint/2010/main" val="2421517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people within Manitoba, including all First Nation people in the 63 communities fall under the Provincial Privacy Act. </a:t>
            </a:r>
          </a:p>
          <a:p>
            <a:r>
              <a:rPr lang="en-US" dirty="0" smtClean="0"/>
              <a:t>Where there is a conflict between the provincial and federal privacy acts, the provincial act prevails.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49</a:t>
            </a:fld>
            <a:endParaRPr lang="en-US"/>
          </a:p>
        </p:txBody>
      </p:sp>
    </p:spTree>
    <p:extLst>
      <p:ext uri="{BB962C8B-B14F-4D97-AF65-F5344CB8AC3E}">
        <p14:creationId xmlns:p14="http://schemas.microsoft.com/office/powerpoint/2010/main" val="75407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Assumptions</a:t>
            </a:r>
          </a:p>
          <a:p>
            <a:r>
              <a:rPr lang="en-US" dirty="0" smtClean="0"/>
              <a:t>Have had PHIA Training.</a:t>
            </a:r>
          </a:p>
          <a:p>
            <a:r>
              <a:rPr lang="en-US" dirty="0" smtClean="0"/>
              <a:t>The JP Funding Agreement</a:t>
            </a:r>
            <a:r>
              <a:rPr lang="en-US" baseline="0" dirty="0" smtClean="0"/>
              <a:t> is similar First Nation Health </a:t>
            </a:r>
            <a:r>
              <a:rPr lang="en-US" baseline="0" dirty="0" err="1" smtClean="0"/>
              <a:t>Centres</a:t>
            </a:r>
            <a:r>
              <a:rPr lang="en-US" baseline="0" dirty="0" smtClean="0"/>
              <a:t> Contribution Agreement.</a:t>
            </a:r>
            <a:endParaRPr lang="en-US" dirty="0" smtClean="0"/>
          </a:p>
          <a:p>
            <a:r>
              <a:rPr lang="en-US" dirty="0" smtClean="0"/>
              <a:t>Are providing Health Care Services.</a:t>
            </a:r>
          </a:p>
          <a:p>
            <a:r>
              <a:rPr lang="en-US" dirty="0" smtClean="0"/>
              <a:t>Know how to write and send email.</a:t>
            </a:r>
          </a:p>
          <a:p>
            <a:r>
              <a:rPr lang="en-US" dirty="0" smtClean="0"/>
              <a:t>Know how to browse the Internet.</a:t>
            </a:r>
          </a:p>
          <a:p>
            <a:r>
              <a:rPr lang="en-US" dirty="0" smtClean="0"/>
              <a:t>Have a sense of humour.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a:t>
            </a:fld>
            <a:endParaRPr lang="en-US"/>
          </a:p>
        </p:txBody>
      </p:sp>
    </p:spTree>
    <p:extLst>
      <p:ext uri="{BB962C8B-B14F-4D97-AF65-F5344CB8AC3E}">
        <p14:creationId xmlns:p14="http://schemas.microsoft.com/office/powerpoint/2010/main" val="176420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legal definitions to help with</a:t>
            </a:r>
            <a:r>
              <a:rPr lang="en-US" baseline="0" dirty="0" smtClean="0"/>
              <a:t> the next couple slides.</a:t>
            </a:r>
            <a:endParaRPr lang="en-US" dirty="0" smtClean="0"/>
          </a:p>
          <a:p>
            <a:r>
              <a:rPr lang="en-US" dirty="0" smtClean="0"/>
              <a:t>Within the Manitoba Privacy Act, Manitoba is one of the few provinces which have codified the tort of “violation of privacy.” </a:t>
            </a:r>
          </a:p>
          <a:p>
            <a:r>
              <a:rPr lang="en-US" dirty="0" smtClean="0"/>
              <a:t>Allowing individuals whose privacy has been “unjustly violated” to sue for monetary damages and obtain other remedies, without proof of actual damages.</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50</a:t>
            </a:fld>
            <a:endParaRPr lang="en-US"/>
          </a:p>
        </p:txBody>
      </p:sp>
    </p:spTree>
    <p:extLst>
      <p:ext uri="{BB962C8B-B14F-4D97-AF65-F5344CB8AC3E}">
        <p14:creationId xmlns:p14="http://schemas.microsoft.com/office/powerpoint/2010/main" val="1591662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FIPPA is under Provincial Legislature, applies to “all records in the custody or under the control of a public body” except :</a:t>
            </a:r>
          </a:p>
          <a:p>
            <a:pPr lvl="1"/>
            <a:r>
              <a:rPr lang="en-US" dirty="0" smtClean="0"/>
              <a:t>Educational Institution Teaching Materials or Research Information;</a:t>
            </a:r>
          </a:p>
          <a:p>
            <a:pPr lvl="1"/>
            <a:r>
              <a:rPr lang="en-US" dirty="0" smtClean="0"/>
              <a:t>Examination or Test Questions;</a:t>
            </a:r>
          </a:p>
          <a:p>
            <a:pPr lvl="1"/>
            <a:r>
              <a:rPr lang="en-US" dirty="0" smtClean="0"/>
              <a:t>Archival Records Acquired from a Person other than a Public Body , if that person or entity is not a public body; and,</a:t>
            </a:r>
          </a:p>
          <a:p>
            <a:pPr lvl="1"/>
            <a:r>
              <a:rPr lang="en-US" dirty="0" smtClean="0"/>
              <a:t>Records excluded by other legislation such as PHIA.</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51</a:t>
            </a:fld>
            <a:endParaRPr lang="en-US"/>
          </a:p>
        </p:txBody>
      </p:sp>
    </p:spTree>
    <p:extLst>
      <p:ext uri="{BB962C8B-B14F-4D97-AF65-F5344CB8AC3E}">
        <p14:creationId xmlns:p14="http://schemas.microsoft.com/office/powerpoint/2010/main" val="1092472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FIPPA is a provincial statute for both:</a:t>
            </a:r>
          </a:p>
          <a:p>
            <a:pPr lvl="1"/>
            <a:r>
              <a:rPr lang="en-US" dirty="0" smtClean="0"/>
              <a:t>access to information; and,</a:t>
            </a:r>
          </a:p>
          <a:p>
            <a:pPr lvl="1"/>
            <a:r>
              <a:rPr lang="en-US" dirty="0" smtClean="0"/>
              <a:t>information privacy.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52</a:t>
            </a:fld>
            <a:endParaRPr lang="en-US"/>
          </a:p>
        </p:txBody>
      </p:sp>
    </p:spTree>
    <p:extLst>
      <p:ext uri="{BB962C8B-B14F-4D97-AF65-F5344CB8AC3E}">
        <p14:creationId xmlns:p14="http://schemas.microsoft.com/office/powerpoint/2010/main" val="30791724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Act applies to “trustees” who maintain (have custody or control of) PHI.</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53</a:t>
            </a:fld>
            <a:endParaRPr lang="en-US"/>
          </a:p>
        </p:txBody>
      </p:sp>
    </p:spTree>
    <p:extLst>
      <p:ext uri="{BB962C8B-B14F-4D97-AF65-F5344CB8AC3E}">
        <p14:creationId xmlns:p14="http://schemas.microsoft.com/office/powerpoint/2010/main" val="1002380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PHIA Imposes obligations on trustees for the protection of Personal Health Information (PHI), specifically:</a:t>
            </a:r>
          </a:p>
          <a:p>
            <a:pPr lvl="1"/>
            <a:r>
              <a:rPr lang="en-US" dirty="0" smtClean="0"/>
              <a:t>collection;</a:t>
            </a:r>
          </a:p>
          <a:p>
            <a:pPr lvl="1"/>
            <a:r>
              <a:rPr lang="en-US" dirty="0" smtClean="0"/>
              <a:t>use; </a:t>
            </a:r>
          </a:p>
          <a:p>
            <a:pPr lvl="1"/>
            <a:r>
              <a:rPr lang="en-US" dirty="0" smtClean="0"/>
              <a:t>disclosure; and,</a:t>
            </a:r>
          </a:p>
          <a:p>
            <a:pPr lvl="1"/>
            <a:r>
              <a:rPr lang="en-US" dirty="0" smtClean="0"/>
              <a:t>security.</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54</a:t>
            </a:fld>
            <a:endParaRPr lang="en-US"/>
          </a:p>
        </p:txBody>
      </p:sp>
    </p:spTree>
    <p:extLst>
      <p:ext uri="{BB962C8B-B14F-4D97-AF65-F5344CB8AC3E}">
        <p14:creationId xmlns:p14="http://schemas.microsoft.com/office/powerpoint/2010/main" val="2155765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PHIA</a:t>
            </a:r>
            <a:r>
              <a:rPr lang="en-US" baseline="0" dirty="0" smtClean="0"/>
              <a:t> applies to all recorded PHI, whether in paper files, electronic files or in some other form.</a:t>
            </a:r>
            <a:endParaRPr lang="en-US" dirty="0" smtClean="0"/>
          </a:p>
          <a:p>
            <a:r>
              <a:rPr lang="en-US" dirty="0" smtClean="0"/>
              <a:t>PHIA deals with one type of personal information. </a:t>
            </a:r>
          </a:p>
          <a:p>
            <a:pPr marL="0" indent="0">
              <a:buNone/>
            </a:pPr>
            <a:r>
              <a:rPr lang="en-US" dirty="0" smtClean="0"/>
              <a:t>– Personal Health Information (PHI) – </a:t>
            </a:r>
          </a:p>
          <a:p>
            <a:pPr marL="0" indent="0">
              <a:buNone/>
            </a:pPr>
            <a:r>
              <a:rPr lang="en-US" dirty="0" smtClean="0"/>
              <a:t>and is based on the same ‘information privacy' principles as FIPPA.</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55</a:t>
            </a:fld>
            <a:endParaRPr lang="en-US"/>
          </a:p>
        </p:txBody>
      </p:sp>
    </p:spTree>
    <p:extLst>
      <p:ext uri="{BB962C8B-B14F-4D97-AF65-F5344CB8AC3E}">
        <p14:creationId xmlns:p14="http://schemas.microsoft.com/office/powerpoint/2010/main" val="1403547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are – not – defined as a ‘trustee’ under PHIA. </a:t>
            </a:r>
          </a:p>
          <a:p>
            <a:r>
              <a:rPr lang="en-US" dirty="0" smtClean="0"/>
              <a:t>PHIA does – not – apply specifically to First Nations who are delivering health care services.</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56</a:t>
            </a:fld>
            <a:endParaRPr lang="en-US"/>
          </a:p>
        </p:txBody>
      </p:sp>
    </p:spTree>
    <p:extLst>
      <p:ext uri="{BB962C8B-B14F-4D97-AF65-F5344CB8AC3E}">
        <p14:creationId xmlns:p14="http://schemas.microsoft.com/office/powerpoint/2010/main" val="1166808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PHIA does apply to regulated health professionals who are employed by First Nations.</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57</a:t>
            </a:fld>
            <a:endParaRPr lang="en-US"/>
          </a:p>
        </p:txBody>
      </p:sp>
    </p:spTree>
    <p:extLst>
      <p:ext uri="{BB962C8B-B14F-4D97-AF65-F5344CB8AC3E}">
        <p14:creationId xmlns:p14="http://schemas.microsoft.com/office/powerpoint/2010/main" val="712442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health professionals to be in compliance with PHIA, they must be satisfied that their participation meets the requirements of PHIA. </a:t>
            </a:r>
          </a:p>
          <a:p>
            <a:r>
              <a:rPr lang="en-US" dirty="0" smtClean="0"/>
              <a:t>Health professionals should also be familiar with their ongoing privacy obligations under PHIA to maintain compliance.</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58</a:t>
            </a:fld>
            <a:endParaRPr lang="en-US"/>
          </a:p>
        </p:txBody>
      </p:sp>
    </p:spTree>
    <p:extLst>
      <p:ext uri="{BB962C8B-B14F-4D97-AF65-F5344CB8AC3E}">
        <p14:creationId xmlns:p14="http://schemas.microsoft.com/office/powerpoint/2010/main" val="736189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be buffaloed by experts. Experts often possess more data than judgment. The Elite can become so inbred that they produce hemophiliacs who bleed to death as soon as they are nicked by the real world.“ </a:t>
            </a:r>
          </a:p>
          <a:p>
            <a:endParaRPr lang="en-US" dirty="0" smtClean="0"/>
          </a:p>
          <a:p>
            <a:r>
              <a:rPr lang="en-US" dirty="0" smtClean="0"/>
              <a:t>When it comes to provincial and</a:t>
            </a:r>
            <a:r>
              <a:rPr lang="en-US" baseline="0" dirty="0" smtClean="0"/>
              <a:t> the federal government, they are wrong until proven right.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with the Federal and Provincial Jurisdictions out of the way. Too</a:t>
            </a:r>
            <a:r>
              <a:rPr lang="en-US" baseline="0" dirty="0" smtClean="0"/>
              <a:t> add to the confusion, l</a:t>
            </a:r>
            <a:r>
              <a:rPr lang="en-US" dirty="0" smtClean="0"/>
              <a:t>ets through First Nations into the mix. </a:t>
            </a:r>
          </a:p>
          <a:p>
            <a:endParaRPr lang="en-US" dirty="0" smtClean="0"/>
          </a:p>
        </p:txBody>
      </p:sp>
      <p:sp>
        <p:nvSpPr>
          <p:cNvPr id="4" name="Slide Number Placeholder 3"/>
          <p:cNvSpPr>
            <a:spLocks noGrp="1"/>
          </p:cNvSpPr>
          <p:nvPr>
            <p:ph type="sldNum" sz="quarter" idx="10"/>
          </p:nvPr>
        </p:nvSpPr>
        <p:spPr/>
        <p:txBody>
          <a:bodyPr/>
          <a:lstStyle/>
          <a:p>
            <a:fld id="{3EA1899A-FE17-43E1-851B-7EDE3A7AC3AD}" type="slidenum">
              <a:rPr lang="en-US" smtClean="0"/>
              <a:t>59</a:t>
            </a:fld>
            <a:endParaRPr lang="en-US"/>
          </a:p>
        </p:txBody>
      </p:sp>
    </p:spTree>
    <p:extLst>
      <p:ext uri="{BB962C8B-B14F-4D97-AF65-F5344CB8AC3E}">
        <p14:creationId xmlns:p14="http://schemas.microsoft.com/office/powerpoint/2010/main" val="53765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 do… </a:t>
            </a:r>
          </a:p>
          <a:p>
            <a:r>
              <a:rPr lang="en-US" dirty="0" smtClean="0"/>
              <a:t>With </a:t>
            </a:r>
            <a:r>
              <a:rPr lang="en-US" dirty="0" err="1" smtClean="0"/>
              <a:t>eHealth</a:t>
            </a:r>
            <a:r>
              <a:rPr lang="en-US" dirty="0" smtClean="0"/>
              <a:t>,</a:t>
            </a:r>
            <a:r>
              <a:rPr lang="en-US" baseline="0" dirty="0" smtClean="0"/>
              <a:t> anything IT, Privacy, or Security related with any of the projects would come across my desk. </a:t>
            </a:r>
          </a:p>
          <a:p>
            <a:r>
              <a:rPr lang="en-US" baseline="0" dirty="0" smtClean="0"/>
              <a:t>Nothing Political or Financial related.</a:t>
            </a:r>
          </a:p>
          <a:p>
            <a:r>
              <a:rPr lang="en-US" baseline="0" dirty="0" smtClean="0"/>
              <a:t>I hands-off IT. </a:t>
            </a:r>
          </a:p>
          <a:p>
            <a:r>
              <a:rPr lang="en-US" baseline="0" dirty="0" smtClean="0"/>
              <a:t>I help plan and help prepare documentation.</a:t>
            </a:r>
          </a:p>
          <a:p>
            <a:r>
              <a:rPr lang="en-US" baseline="0" dirty="0" smtClean="0"/>
              <a:t>Current State, Future State, Gap Analysis, Change Management, PIA, TRA.</a:t>
            </a:r>
          </a:p>
          <a:p>
            <a:r>
              <a:rPr lang="en-US" baseline="0" dirty="0" smtClean="0"/>
              <a:t>When it comes to funding provider, to answer the questions of why? And </a:t>
            </a:r>
          </a:p>
          <a:p>
            <a:r>
              <a:rPr lang="en-US" baseline="0" dirty="0" smtClean="0"/>
              <a:t>Is this a good investment?</a:t>
            </a:r>
          </a:p>
        </p:txBody>
      </p:sp>
      <p:sp>
        <p:nvSpPr>
          <p:cNvPr id="4" name="Slide Number Placeholder 3"/>
          <p:cNvSpPr>
            <a:spLocks noGrp="1"/>
          </p:cNvSpPr>
          <p:nvPr>
            <p:ph type="sldNum" sz="quarter" idx="10"/>
          </p:nvPr>
        </p:nvSpPr>
        <p:spPr/>
        <p:txBody>
          <a:bodyPr/>
          <a:lstStyle/>
          <a:p>
            <a:fld id="{3EA1899A-FE17-43E1-851B-7EDE3A7AC3AD}" type="slidenum">
              <a:rPr lang="en-US" smtClean="0"/>
              <a:t>6</a:t>
            </a:fld>
            <a:endParaRPr lang="en-US"/>
          </a:p>
        </p:txBody>
      </p:sp>
    </p:spTree>
    <p:extLst>
      <p:ext uri="{BB962C8B-B14F-4D97-AF65-F5344CB8AC3E}">
        <p14:creationId xmlns:p14="http://schemas.microsoft.com/office/powerpoint/2010/main" val="40399296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 Jurisdiction.</a:t>
            </a:r>
            <a:r>
              <a:rPr lang="en-US" baseline="0" dirty="0" smtClean="0"/>
              <a:t> </a:t>
            </a:r>
          </a:p>
          <a:p>
            <a:r>
              <a:rPr lang="en-US" dirty="0" smtClean="0"/>
              <a:t>First Nations have the inherent right to self-governance and thereby have authority to enact their own privacy laws and regulations. </a:t>
            </a:r>
          </a:p>
          <a:p>
            <a:r>
              <a:rPr lang="en-US" dirty="0" smtClean="0"/>
              <a:t>To my knowledge none of the First Nations in Manitoba have implemented their own privacy law.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60</a:t>
            </a:fld>
            <a:endParaRPr lang="en-US"/>
          </a:p>
        </p:txBody>
      </p:sp>
    </p:spTree>
    <p:extLst>
      <p:ext uri="{BB962C8B-B14F-4D97-AF65-F5344CB8AC3E}">
        <p14:creationId xmlns:p14="http://schemas.microsoft.com/office/powerpoint/2010/main" val="30956064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OCAP: Ownership, Control, Access and Possession</a:t>
            </a:r>
          </a:p>
          <a:p>
            <a:r>
              <a:rPr lang="en-US" dirty="0" smtClean="0"/>
              <a:t>Sanctioned by the First Nations Information Governance Committee, Assembly of First Nations and published by the National Aboriginal Health Organization in April 2007.</a:t>
            </a:r>
          </a:p>
          <a:p>
            <a:endParaRPr lang="en-US" dirty="0" smtClean="0"/>
          </a:p>
          <a:p>
            <a:r>
              <a:rPr lang="en-US" dirty="0" smtClean="0"/>
              <a:t>Individual identifiable</a:t>
            </a:r>
            <a:r>
              <a:rPr lang="en-US" baseline="0" dirty="0" smtClean="0"/>
              <a:t> information is protected under the various privacy laws. OCAP is one of the few tools we have to protect First Nation aggregate information.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61</a:t>
            </a:fld>
            <a:endParaRPr lang="en-US"/>
          </a:p>
        </p:txBody>
      </p:sp>
    </p:spTree>
    <p:extLst>
      <p:ext uri="{BB962C8B-B14F-4D97-AF65-F5344CB8AC3E}">
        <p14:creationId xmlns:p14="http://schemas.microsoft.com/office/powerpoint/2010/main" val="1979522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OCAP is a tool and is to be used to support First Nations inherent right to self-determination.</a:t>
            </a:r>
          </a:p>
          <a:p>
            <a:r>
              <a:rPr lang="en-US" dirty="0" smtClean="0"/>
              <a:t>OCAP is a driver for recognition and acknowledgement that the First Nation is the steward of the health information.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62</a:t>
            </a:fld>
            <a:endParaRPr lang="en-US"/>
          </a:p>
        </p:txBody>
      </p:sp>
    </p:spTree>
    <p:extLst>
      <p:ext uri="{BB962C8B-B14F-4D97-AF65-F5344CB8AC3E}">
        <p14:creationId xmlns:p14="http://schemas.microsoft.com/office/powerpoint/2010/main" val="4114119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“First Nation Identifiable Information” to agreements protects the First Nation Individual information and First Nation Aggregate Information.  </a:t>
            </a:r>
          </a:p>
          <a:p>
            <a:r>
              <a:rPr lang="en-US" dirty="0" smtClean="0"/>
              <a:t>Health Information for the benefit of the health clients who are members of the First Nation. </a:t>
            </a:r>
          </a:p>
          <a:p>
            <a:r>
              <a:rPr lang="en-US" dirty="0" smtClean="0"/>
              <a:t>The First Nation commits to protecting the privacy of personal information contained within the system, and to protect the community's interests about the use or disclosure of aggregated data.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63</a:t>
            </a:fld>
            <a:endParaRPr lang="en-US"/>
          </a:p>
        </p:txBody>
      </p:sp>
    </p:spTree>
    <p:extLst>
      <p:ext uri="{BB962C8B-B14F-4D97-AF65-F5344CB8AC3E}">
        <p14:creationId xmlns:p14="http://schemas.microsoft.com/office/powerpoint/2010/main" val="1023170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more legal definitions:</a:t>
            </a:r>
            <a:r>
              <a:rPr lang="en-US" baseline="0" dirty="0" smtClean="0"/>
              <a:t> </a:t>
            </a:r>
          </a:p>
          <a:p>
            <a:r>
              <a:rPr lang="en-US" dirty="0" smtClean="0"/>
              <a:t>Law = “… is a system of regulations that are made to govern people, to help them in their conduct according to the norms of the society.”</a:t>
            </a:r>
          </a:p>
          <a:p>
            <a:r>
              <a:rPr lang="en-US" dirty="0" smtClean="0"/>
              <a:t>Act = “… is a piece of legislation that is more specific and applies to particular circumstances and specific people.”</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64</a:t>
            </a:fld>
            <a:endParaRPr lang="en-US"/>
          </a:p>
        </p:txBody>
      </p:sp>
    </p:spTree>
    <p:extLst>
      <p:ext uri="{BB962C8B-B14F-4D97-AF65-F5344CB8AC3E}">
        <p14:creationId xmlns:p14="http://schemas.microsoft.com/office/powerpoint/2010/main" val="1748493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Project Funding Agreements may have some wording along the lines of: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recipient shall ensure that all information of a personal medical nature shall be treated as confidential and not disclosed except with the consent … or otherwise in accordance with applicable law.”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a:t>
            </a:r>
            <a:r>
              <a:rPr lang="en-US" baseline="0" dirty="0" smtClean="0"/>
              <a:t> the words, “</a:t>
            </a:r>
            <a:r>
              <a:rPr lang="en-US" dirty="0" smtClean="0"/>
              <a:t>recipient”, </a:t>
            </a:r>
            <a:r>
              <a:rPr lang="en-US" sz="1200" b="0" i="0" kern="1200" dirty="0" smtClean="0">
                <a:solidFill>
                  <a:schemeClr val="tx1"/>
                </a:solidFill>
                <a:effectLst/>
                <a:latin typeface="+mn-lt"/>
                <a:ea typeface="+mn-ea"/>
                <a:cs typeface="+mn-cs"/>
              </a:rPr>
              <a:t>a person or thing that receives,</a:t>
            </a:r>
            <a:r>
              <a:rPr lang="en-US" dirty="0" smtClean="0"/>
              <a:t> and </a:t>
            </a:r>
            <a:r>
              <a:rPr lang="en-US" baseline="0" dirty="0" smtClean="0"/>
              <a:t>“law”.</a:t>
            </a:r>
            <a:endParaRPr lang="en-US" dirty="0" smtClean="0"/>
          </a:p>
          <a:p>
            <a:endParaRPr lang="en-US" dirty="0" smtClean="0"/>
          </a:p>
          <a:p>
            <a:r>
              <a:rPr lang="en-US" dirty="0" smtClean="0"/>
              <a:t>What</a:t>
            </a:r>
            <a:r>
              <a:rPr lang="en-US" baseline="0" dirty="0" smtClean="0"/>
              <a:t> laws are applicable to a recipient?</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65</a:t>
            </a:fld>
            <a:endParaRPr lang="en-US"/>
          </a:p>
        </p:txBody>
      </p:sp>
    </p:spTree>
    <p:extLst>
      <p:ext uri="{BB962C8B-B14F-4D97-AF65-F5344CB8AC3E}">
        <p14:creationId xmlns:p14="http://schemas.microsoft.com/office/powerpoint/2010/main" val="1251750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are not subject to The (Federal) Privacy Act.</a:t>
            </a:r>
          </a:p>
          <a:p>
            <a:r>
              <a:rPr lang="en-US" dirty="0" smtClean="0"/>
              <a:t>It only applies</a:t>
            </a:r>
            <a:r>
              <a:rPr lang="en-US" baseline="0" dirty="0" smtClean="0"/>
              <a:t> to </a:t>
            </a:r>
            <a:r>
              <a:rPr lang="en-US" dirty="0" smtClean="0"/>
              <a:t>federal government departments and agencies. </a:t>
            </a:r>
          </a:p>
          <a:p>
            <a:endParaRPr lang="en-US" dirty="0" smtClean="0"/>
          </a:p>
          <a:p>
            <a:r>
              <a:rPr lang="en-US" dirty="0" smtClean="0"/>
              <a:t>First Nations are not subject to PIPEDA.</a:t>
            </a:r>
          </a:p>
          <a:p>
            <a:r>
              <a:rPr lang="en-US" dirty="0" smtClean="0"/>
              <a:t>Organizations that collect, use and disclose personal information in the course of a commercial activity.</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66</a:t>
            </a:fld>
            <a:endParaRPr lang="en-US"/>
          </a:p>
        </p:txBody>
      </p:sp>
    </p:spTree>
    <p:extLst>
      <p:ext uri="{BB962C8B-B14F-4D97-AF65-F5344CB8AC3E}">
        <p14:creationId xmlns:p14="http://schemas.microsoft.com/office/powerpoint/2010/main" val="3563262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are not subject to PHIA. </a:t>
            </a:r>
          </a:p>
          <a:p>
            <a:pPr lvl="1"/>
            <a:r>
              <a:rPr lang="en-US" dirty="0" smtClean="0"/>
              <a:t>As First Nations are not categorized as "trustees" under the Act. </a:t>
            </a:r>
          </a:p>
          <a:p>
            <a:r>
              <a:rPr lang="en-US" dirty="0" smtClean="0"/>
              <a:t>First Nations are not subject to FIPPA. </a:t>
            </a:r>
          </a:p>
          <a:p>
            <a:pPr lvl="1"/>
            <a:r>
              <a:rPr lang="en-US" dirty="0" smtClean="0"/>
              <a:t>It only applies to the provincial government and other provincially-regulated public bodies within Manitoba.</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67</a:t>
            </a:fld>
            <a:endParaRPr lang="en-US"/>
          </a:p>
        </p:txBody>
      </p:sp>
    </p:spTree>
    <p:extLst>
      <p:ext uri="{BB962C8B-B14F-4D97-AF65-F5344CB8AC3E}">
        <p14:creationId xmlns:p14="http://schemas.microsoft.com/office/powerpoint/2010/main" val="3540681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confusion regarding the applicability of privacy legislation and reporting requirements in the First Nation context.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my experience Government</a:t>
            </a:r>
            <a:r>
              <a:rPr lang="en-US" baseline="0" dirty="0" smtClean="0"/>
              <a:t> has </a:t>
            </a:r>
            <a:r>
              <a:rPr lang="en-US" dirty="0" smtClean="0"/>
              <a:t>given incorrect or misinformed advice regarding applicable privacy and reporting requirements.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government</a:t>
            </a:r>
            <a:r>
              <a:rPr lang="en-US" baseline="0" dirty="0" smtClean="0"/>
              <a:t> is wrong until proven right.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68</a:t>
            </a:fld>
            <a:endParaRPr lang="en-US"/>
          </a:p>
        </p:txBody>
      </p:sp>
    </p:spTree>
    <p:extLst>
      <p:ext uri="{BB962C8B-B14F-4D97-AF65-F5344CB8AC3E}">
        <p14:creationId xmlns:p14="http://schemas.microsoft.com/office/powerpoint/2010/main" val="3779116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we left</a:t>
            </a:r>
            <a:r>
              <a:rPr lang="en-US" baseline="0" dirty="0" smtClean="0"/>
              <a:t> with, the Manitoba Privacy Act </a:t>
            </a:r>
            <a:endParaRPr lang="en-US" dirty="0" smtClean="0"/>
          </a:p>
          <a:p>
            <a:r>
              <a:rPr lang="en-US" dirty="0" smtClean="0"/>
              <a:t>Since there is no applicable</a:t>
            </a:r>
            <a:r>
              <a:rPr lang="en-US" baseline="0" dirty="0" smtClean="0"/>
              <a:t> law, we have to look at Manitoba’s Privacy Act which covers everyone in Manitoba.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interpretation is that the 'recipients' require client consent or other legal authority to disclose any Personal Health Information, or else potentially be in violation of the Funding Agreement.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69</a:t>
            </a:fld>
            <a:endParaRPr lang="en-US"/>
          </a:p>
        </p:txBody>
      </p:sp>
    </p:spTree>
    <p:extLst>
      <p:ext uri="{BB962C8B-B14F-4D97-AF65-F5344CB8AC3E}">
        <p14:creationId xmlns:p14="http://schemas.microsoft.com/office/powerpoint/2010/main" val="1533479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Work with other organizations</a:t>
            </a:r>
          </a:p>
        </p:txBody>
      </p:sp>
      <p:sp>
        <p:nvSpPr>
          <p:cNvPr id="4" name="Slide Number Placeholder 3"/>
          <p:cNvSpPr>
            <a:spLocks noGrp="1"/>
          </p:cNvSpPr>
          <p:nvPr>
            <p:ph type="sldNum" sz="quarter" idx="10"/>
          </p:nvPr>
        </p:nvSpPr>
        <p:spPr/>
        <p:txBody>
          <a:bodyPr/>
          <a:lstStyle/>
          <a:p>
            <a:fld id="{3EA1899A-FE17-43E1-851B-7EDE3A7AC3AD}" type="slidenum">
              <a:rPr lang="en-US" smtClean="0"/>
              <a:t>7</a:t>
            </a:fld>
            <a:endParaRPr lang="en-US"/>
          </a:p>
        </p:txBody>
      </p:sp>
    </p:spTree>
    <p:extLst>
      <p:ext uri="{BB962C8B-B14F-4D97-AF65-F5344CB8AC3E}">
        <p14:creationId xmlns:p14="http://schemas.microsoft.com/office/powerpoint/2010/main" val="20277213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a breach would not constitute</a:t>
            </a:r>
            <a:r>
              <a:rPr lang="en-US" baseline="0" dirty="0" smtClean="0"/>
              <a:t> a violation of any law, as none of the laws are applicable.</a:t>
            </a:r>
          </a:p>
          <a:p>
            <a:r>
              <a:rPr lang="en-US" baseline="0" dirty="0" smtClean="0"/>
              <a:t>But, a potential breach of the Funding Agreement. Which could result in the project funding being pulled. </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70</a:t>
            </a:fld>
            <a:endParaRPr lang="en-US"/>
          </a:p>
        </p:txBody>
      </p:sp>
    </p:spTree>
    <p:extLst>
      <p:ext uri="{BB962C8B-B14F-4D97-AF65-F5344CB8AC3E}">
        <p14:creationId xmlns:p14="http://schemas.microsoft.com/office/powerpoint/2010/main" val="1714067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“Consent” is the basis of all privacy legislation, whether the Privacy Acts, PIPEDA or PHIA. </a:t>
            </a:r>
          </a:p>
          <a:p>
            <a:r>
              <a:rPr lang="en-US" dirty="0" smtClean="0"/>
              <a:t>If a client consents to the collection, use and disclosure of their personal information – no other legal authority is required in order to authorize the use or disclosure. </a:t>
            </a:r>
          </a:p>
          <a:p>
            <a:r>
              <a:rPr lang="en-US" dirty="0" smtClean="0"/>
              <a:t>Consent can be Express or Implied.</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71</a:t>
            </a:fld>
            <a:endParaRPr lang="en-US"/>
          </a:p>
        </p:txBody>
      </p:sp>
    </p:spTree>
    <p:extLst>
      <p:ext uri="{BB962C8B-B14F-4D97-AF65-F5344CB8AC3E}">
        <p14:creationId xmlns:p14="http://schemas.microsoft.com/office/powerpoint/2010/main" val="22311196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Implied Consent: Provided by the behavior (i.e. phone in water test)</a:t>
            </a:r>
          </a:p>
          <a:p>
            <a:r>
              <a:rPr lang="en-US" dirty="0" smtClean="0"/>
              <a:t>Express Consent is anything other than implied consent. It may be oral or written. (i.e. phone in water test)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keep it simple, we will say </a:t>
            </a:r>
            <a:r>
              <a:rPr lang="en-US" dirty="0" smtClean="0"/>
              <a:t>Implied Consent is an assumption of permission,</a:t>
            </a:r>
            <a:r>
              <a:rPr lang="en-US" baseline="0" dirty="0" smtClean="0"/>
              <a:t> and </a:t>
            </a:r>
            <a:r>
              <a:rPr lang="en-US" dirty="0" smtClean="0"/>
              <a:t>Express Consent is Written.</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72</a:t>
            </a:fld>
            <a:endParaRPr lang="en-US"/>
          </a:p>
        </p:txBody>
      </p:sp>
    </p:spTree>
    <p:extLst>
      <p:ext uri="{BB962C8B-B14F-4D97-AF65-F5344CB8AC3E}">
        <p14:creationId xmlns:p14="http://schemas.microsoft.com/office/powerpoint/2010/main" val="1355772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Doing everything we can so</a:t>
            </a:r>
            <a:r>
              <a:rPr lang="en-US" baseline="0" dirty="0" smtClean="0"/>
              <a:t> we don’t get sued. </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73</a:t>
            </a:fld>
            <a:endParaRPr lang="en-US"/>
          </a:p>
        </p:txBody>
      </p:sp>
    </p:spTree>
    <p:extLst>
      <p:ext uri="{BB962C8B-B14F-4D97-AF65-F5344CB8AC3E}">
        <p14:creationId xmlns:p14="http://schemas.microsoft.com/office/powerpoint/2010/main" val="1208522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Please contact legal counsel</a:t>
            </a:r>
            <a:r>
              <a:rPr lang="en-US" dirty="0" smtClean="0"/>
              <a:t>.</a:t>
            </a:r>
          </a:p>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74</a:t>
            </a:fld>
            <a:endParaRPr lang="en-US"/>
          </a:p>
        </p:txBody>
      </p:sp>
    </p:spTree>
    <p:extLst>
      <p:ext uri="{BB962C8B-B14F-4D97-AF65-F5344CB8AC3E}">
        <p14:creationId xmlns:p14="http://schemas.microsoft.com/office/powerpoint/2010/main" val="10046530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75</a:t>
            </a:fld>
            <a:endParaRPr lang="en-US"/>
          </a:p>
        </p:txBody>
      </p:sp>
    </p:spTree>
    <p:extLst>
      <p:ext uri="{BB962C8B-B14F-4D97-AF65-F5344CB8AC3E}">
        <p14:creationId xmlns:p14="http://schemas.microsoft.com/office/powerpoint/2010/main" val="168593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be buffaloed by experts. Experts often possess more data than judgment. The Elite can</a:t>
            </a:r>
          </a:p>
          <a:p>
            <a:r>
              <a:rPr lang="en-US" dirty="0" smtClean="0"/>
              <a:t>become so inbred that they produce hemophiliacs who bleed to death as soon as they are</a:t>
            </a:r>
          </a:p>
          <a:p>
            <a:r>
              <a:rPr lang="en-US" dirty="0" smtClean="0"/>
              <a:t>nicked by the real world."</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8</a:t>
            </a:fld>
            <a:endParaRPr lang="en-US"/>
          </a:p>
        </p:txBody>
      </p:sp>
    </p:spTree>
    <p:extLst>
      <p:ext uri="{BB962C8B-B14F-4D97-AF65-F5344CB8AC3E}">
        <p14:creationId xmlns:p14="http://schemas.microsoft.com/office/powerpoint/2010/main" val="224890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a:t>
            </a:r>
            <a:r>
              <a:rPr lang="en-US" dirty="0" err="1" smtClean="0"/>
              <a:t>Centres</a:t>
            </a:r>
            <a:r>
              <a:rPr lang="en-US" dirty="0" smtClean="0"/>
              <a:t> have evolved since the 1950’s</a:t>
            </a:r>
            <a:r>
              <a:rPr lang="en-US" baseline="0" dirty="0" smtClean="0"/>
              <a:t> </a:t>
            </a:r>
            <a:r>
              <a:rPr lang="en-US" dirty="0" smtClean="0"/>
              <a:t>with the changes in technology.</a:t>
            </a:r>
            <a:r>
              <a:rPr lang="en-US" baseline="0" dirty="0" smtClean="0"/>
              <a:t> Transitioning from green and black screen terminals to the Personal Computer. Then servers came along. Even with server technology changing from stand alone, to multiple servers using shared storage, and now Cloud Technologies. The Data Centre role is still fundamental to protecting a companies most important asset, their information.</a:t>
            </a:r>
            <a:endParaRPr lang="en-US" dirty="0"/>
          </a:p>
        </p:txBody>
      </p:sp>
      <p:sp>
        <p:nvSpPr>
          <p:cNvPr id="4" name="Slide Number Placeholder 3"/>
          <p:cNvSpPr>
            <a:spLocks noGrp="1"/>
          </p:cNvSpPr>
          <p:nvPr>
            <p:ph type="sldNum" sz="quarter" idx="10"/>
          </p:nvPr>
        </p:nvSpPr>
        <p:spPr/>
        <p:txBody>
          <a:bodyPr/>
          <a:lstStyle/>
          <a:p>
            <a:fld id="{3EA1899A-FE17-43E1-851B-7EDE3A7AC3AD}" type="slidenum">
              <a:rPr lang="en-US" smtClean="0"/>
              <a:t>9</a:t>
            </a:fld>
            <a:endParaRPr lang="en-US"/>
          </a:p>
        </p:txBody>
      </p:sp>
    </p:spTree>
    <p:extLst>
      <p:ext uri="{BB962C8B-B14F-4D97-AF65-F5344CB8AC3E}">
        <p14:creationId xmlns:p14="http://schemas.microsoft.com/office/powerpoint/2010/main" val="35768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5272DFC9-44CB-7143-BD68-72A00B988B48}"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3315555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272DFC9-44CB-7143-BD68-72A00B988B48}"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106350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272DFC9-44CB-7143-BD68-72A00B988B48}"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58221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5272DFC9-44CB-7143-BD68-72A00B988B48}"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545230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272DFC9-44CB-7143-BD68-72A00B988B48}"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106504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5272DFC9-44CB-7143-BD68-72A00B988B48}"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236645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5272DFC9-44CB-7143-BD68-72A00B988B48}" type="datetimeFigureOut">
              <a:rPr lang="en-US" smtClean="0"/>
              <a:t>11/7/17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308182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5272DFC9-44CB-7143-BD68-72A00B988B48}" type="datetimeFigureOut">
              <a:rPr lang="en-US" smtClean="0"/>
              <a:t>11/7/17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374147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2DFC9-44CB-7143-BD68-72A00B988B48}" type="datetimeFigureOut">
              <a:rPr lang="en-US" smtClean="0"/>
              <a:t>11/7/17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427385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272DFC9-44CB-7143-BD68-72A00B988B48}"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210421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272DFC9-44CB-7143-BD68-72A00B988B48}"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B165F9-296D-B841-8FDE-665EEFFE2263}" type="slidenum">
              <a:rPr lang="en-US" smtClean="0"/>
              <a:t>‹#›</a:t>
            </a:fld>
            <a:endParaRPr lang="en-US"/>
          </a:p>
        </p:txBody>
      </p:sp>
    </p:spTree>
    <p:extLst>
      <p:ext uri="{BB962C8B-B14F-4D97-AF65-F5344CB8AC3E}">
        <p14:creationId xmlns:p14="http://schemas.microsoft.com/office/powerpoint/2010/main" val="3651485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2DFC9-44CB-7143-BD68-72A00B988B48}" type="datetimeFigureOut">
              <a:rPr lang="en-US" smtClean="0"/>
              <a:t>11/7/17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65F9-296D-B841-8FDE-665EEFFE2263}" type="slidenum">
              <a:rPr lang="en-US" smtClean="0"/>
              <a:t>‹#›</a:t>
            </a:fld>
            <a:endParaRPr lang="en-US"/>
          </a:p>
        </p:txBody>
      </p:sp>
    </p:spTree>
    <p:extLst>
      <p:ext uri="{BB962C8B-B14F-4D97-AF65-F5344CB8AC3E}">
        <p14:creationId xmlns:p14="http://schemas.microsoft.com/office/powerpoint/2010/main" val="4077010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jp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1.jpg"/><Relationship Id="rId8"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jpg"/><Relationship Id="rId6"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23.jpe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46.png"/><Relationship Id="rId6" Type="http://schemas.openxmlformats.org/officeDocument/2006/relationships/image" Target="../media/image47.jpg"/><Relationship Id="rId7"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3.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3.png"/><Relationship Id="rId6" Type="http://schemas.openxmlformats.org/officeDocument/2006/relationships/image" Target="../media/image58.jpeg"/><Relationship Id="rId7"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62.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jpg"/><Relationship Id="rId5" Type="http://schemas.openxmlformats.org/officeDocument/2006/relationships/image" Target="../media/image2.emf"/><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2.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0.png"/><Relationship Id="rId6"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jpe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6"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4.png"/><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1.jpg"/><Relationship Id="rId5"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em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fnerc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47994" y="798513"/>
            <a:ext cx="3219444" cy="1073148"/>
          </a:xfrm>
          <a:prstGeom prst="rect">
            <a:avLst/>
          </a:prstGeom>
        </p:spPr>
      </p:pic>
      <p:sp>
        <p:nvSpPr>
          <p:cNvPr id="6" name="Title 5"/>
          <p:cNvSpPr>
            <a:spLocks noGrp="1"/>
          </p:cNvSpPr>
          <p:nvPr>
            <p:ph type="ctrTitle"/>
          </p:nvPr>
        </p:nvSpPr>
        <p:spPr/>
        <p:txBody>
          <a:bodyPr/>
          <a:lstStyle/>
          <a:p>
            <a:r>
              <a:rPr lang="en-US" dirty="0" smtClean="0"/>
              <a:t>Data Centre</a:t>
            </a:r>
            <a:r>
              <a:rPr lang="en-US" dirty="0"/>
              <a:t/>
            </a:r>
            <a:br>
              <a:rPr lang="en-US" dirty="0"/>
            </a:br>
            <a:r>
              <a:rPr lang="en-US" dirty="0" smtClean="0"/>
              <a:t>and Privacy</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sp>
        <p:nvSpPr>
          <p:cNvPr id="2" name="TextBox 1"/>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
        <p:nvSpPr>
          <p:cNvPr id="3" name="Subtitle 2"/>
          <p:cNvSpPr>
            <a:spLocks noGrp="1"/>
          </p:cNvSpPr>
          <p:nvPr>
            <p:ph type="subTitle" idx="1"/>
          </p:nvPr>
        </p:nvSpPr>
        <p:spPr/>
        <p:txBody>
          <a:bodyPr/>
          <a:lstStyle/>
          <a:p>
            <a:r>
              <a:rPr lang="en-US" dirty="0"/>
              <a:t>Indigenous Connectivity </a:t>
            </a:r>
            <a:r>
              <a:rPr lang="en-US" dirty="0" smtClean="0"/>
              <a:t>Summit</a:t>
            </a:r>
          </a:p>
          <a:p>
            <a:r>
              <a:rPr lang="en-US" dirty="0" smtClean="0"/>
              <a:t>November </a:t>
            </a:r>
            <a:r>
              <a:rPr lang="en-US" dirty="0"/>
              <a:t>7, 2017</a:t>
            </a:r>
          </a:p>
        </p:txBody>
      </p:sp>
    </p:spTree>
    <p:extLst>
      <p:ext uri="{BB962C8B-B14F-4D97-AF65-F5344CB8AC3E}">
        <p14:creationId xmlns:p14="http://schemas.microsoft.com/office/powerpoint/2010/main" val="1193645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Data Centre?</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0" name="Picture 9"/>
          <p:cNvPicPr>
            <a:picLocks noChangeAspect="1"/>
          </p:cNvPicPr>
          <p:nvPr/>
        </p:nvPicPr>
        <p:blipFill>
          <a:blip r:embed="rId5"/>
          <a:stretch>
            <a:fillRect/>
          </a:stretch>
        </p:blipFill>
        <p:spPr>
          <a:xfrm>
            <a:off x="2304260" y="1711533"/>
            <a:ext cx="4762500" cy="3579606"/>
          </a:xfrm>
          <a:prstGeom prst="rect">
            <a:avLst/>
          </a:prstGeom>
        </p:spPr>
      </p:pic>
    </p:spTree>
    <p:extLst>
      <p:ext uri="{BB962C8B-B14F-4D97-AF65-F5344CB8AC3E}">
        <p14:creationId xmlns:p14="http://schemas.microsoft.com/office/powerpoint/2010/main" val="1761497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Server Room?</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0" name="Picture 9"/>
          <p:cNvPicPr>
            <a:picLocks noChangeAspect="1"/>
          </p:cNvPicPr>
          <p:nvPr/>
        </p:nvPicPr>
        <p:blipFill>
          <a:blip r:embed="rId5"/>
          <a:stretch>
            <a:fillRect/>
          </a:stretch>
        </p:blipFill>
        <p:spPr>
          <a:xfrm>
            <a:off x="1293598" y="1692276"/>
            <a:ext cx="6546273" cy="3086100"/>
          </a:xfrm>
          <a:prstGeom prst="rect">
            <a:avLst/>
          </a:prstGeom>
        </p:spPr>
      </p:pic>
    </p:spTree>
    <p:extLst>
      <p:ext uri="{BB962C8B-B14F-4D97-AF65-F5344CB8AC3E}">
        <p14:creationId xmlns:p14="http://schemas.microsoft.com/office/powerpoint/2010/main" val="3041423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2050" name="Picture 2" descr="https://img1.etsystatic.com/160/0/14355914/il_340x270.1180883479_5bg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1079" y="1885488"/>
            <a:ext cx="32385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7863" r="8038"/>
          <a:stretch/>
        </p:blipFill>
        <p:spPr>
          <a:xfrm>
            <a:off x="4572000" y="1885487"/>
            <a:ext cx="3244241" cy="2571751"/>
          </a:xfrm>
          <a:prstGeom prst="rect">
            <a:avLst/>
          </a:prstGeom>
        </p:spPr>
      </p:pic>
    </p:spTree>
    <p:extLst>
      <p:ext uri="{BB962C8B-B14F-4D97-AF65-F5344CB8AC3E}">
        <p14:creationId xmlns:p14="http://schemas.microsoft.com/office/powerpoint/2010/main" val="2219433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Can we add another server?</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026" name="Picture 2" descr="https://farm4.staticflickr.com/3423/3711548965_ac92c34952_z.jpg?zz=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9375" y="1554691"/>
            <a:ext cx="4785249" cy="358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111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49325" y="1209674"/>
            <a:ext cx="6164001" cy="4715777"/>
          </a:xfrm>
          <a:prstGeom prst="rect">
            <a:avLst/>
          </a:prstGeom>
        </p:spPr>
      </p:pic>
      <p:sp>
        <p:nvSpPr>
          <p:cNvPr id="2" name="Title 1"/>
          <p:cNvSpPr>
            <a:spLocks noGrp="1"/>
          </p:cNvSpPr>
          <p:nvPr>
            <p:ph type="title"/>
          </p:nvPr>
        </p:nvSpPr>
        <p:spPr/>
        <p:txBody>
          <a:bodyPr/>
          <a:lstStyle/>
          <a:p>
            <a:r>
              <a:rPr lang="en-US" dirty="0" smtClean="0"/>
              <a:t>Data Centre Goal</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713573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2" y="1066800"/>
            <a:ext cx="8181975" cy="4724400"/>
          </a:xfrm>
          <a:prstGeom prst="rect">
            <a:avLst/>
          </a:prstGeom>
        </p:spPr>
      </p:pic>
      <p:sp>
        <p:nvSpPr>
          <p:cNvPr id="2" name="Title 1"/>
          <p:cNvSpPr>
            <a:spLocks noGrp="1"/>
          </p:cNvSpPr>
          <p:nvPr>
            <p:ph type="title"/>
          </p:nvPr>
        </p:nvSpPr>
        <p:spPr/>
        <p:txBody>
          <a:bodyPr/>
          <a:lstStyle/>
          <a:p>
            <a:r>
              <a:rPr lang="en-CA" dirty="0" err="1" smtClean="0"/>
              <a:t>eHealth</a:t>
            </a:r>
            <a:r>
              <a:rPr lang="en-CA" dirty="0" smtClean="0"/>
              <a:t> Applications</a:t>
            </a:r>
            <a:endParaRPr lang="en-CA" dirty="0"/>
          </a:p>
        </p:txBody>
      </p:sp>
      <p:grpSp>
        <p:nvGrpSpPr>
          <p:cNvPr id="5" name="Group 4"/>
          <p:cNvGrpSpPr/>
          <p:nvPr/>
        </p:nvGrpSpPr>
        <p:grpSpPr>
          <a:xfrm>
            <a:off x="-7934" y="5473701"/>
            <a:ext cx="9386888" cy="1289050"/>
            <a:chOff x="-7934" y="5473701"/>
            <a:chExt cx="9386888" cy="1289050"/>
          </a:xfrm>
        </p:grpSpPr>
        <p:pic>
          <p:nvPicPr>
            <p:cNvPr id="7" name="Picture 6"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14" name="TextBox 13"/>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663251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Paper to Electronic Health Records</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961" y="1537013"/>
            <a:ext cx="3271298" cy="2183437"/>
          </a:xfrm>
          <a:prstGeom prst="rect">
            <a:avLst/>
          </a:prstGeom>
        </p:spPr>
      </p:pic>
      <p:sp>
        <p:nvSpPr>
          <p:cNvPr id="6" name="Right Arrow 5"/>
          <p:cNvSpPr/>
          <p:nvPr/>
        </p:nvSpPr>
        <p:spPr>
          <a:xfrm>
            <a:off x="4132941" y="2030502"/>
            <a:ext cx="595993" cy="996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614" y="1537013"/>
            <a:ext cx="3637190" cy="21338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80" y="3595433"/>
            <a:ext cx="3126922" cy="175889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933" y="3714346"/>
            <a:ext cx="3659871" cy="1521066"/>
          </a:xfrm>
          <a:prstGeom prst="rect">
            <a:avLst/>
          </a:prstGeom>
        </p:spPr>
      </p:pic>
      <p:grpSp>
        <p:nvGrpSpPr>
          <p:cNvPr id="10" name="Group 9"/>
          <p:cNvGrpSpPr/>
          <p:nvPr/>
        </p:nvGrpSpPr>
        <p:grpSpPr>
          <a:xfrm>
            <a:off x="-7934" y="5473701"/>
            <a:ext cx="9386888" cy="1289050"/>
            <a:chOff x="-7934" y="5473701"/>
            <a:chExt cx="9386888" cy="1289050"/>
          </a:xfrm>
        </p:grpSpPr>
        <p:pic>
          <p:nvPicPr>
            <p:cNvPr id="11" name="Picture 10" descr="mfnerc_log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13" name="TextBox 12"/>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668854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Defense In Depth</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065" y="1813917"/>
            <a:ext cx="3263504" cy="32635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632" y="1767398"/>
            <a:ext cx="4080038" cy="3356543"/>
          </a:xfrm>
          <a:prstGeom prst="rect">
            <a:avLst/>
          </a:prstGeom>
        </p:spPr>
      </p:pic>
      <p:sp>
        <p:nvSpPr>
          <p:cNvPr id="6" name="TextBox 5"/>
          <p:cNvSpPr txBox="1"/>
          <p:nvPr/>
        </p:nvSpPr>
        <p:spPr>
          <a:xfrm>
            <a:off x="931384" y="1813917"/>
            <a:ext cx="1047082" cy="507831"/>
          </a:xfrm>
          <a:prstGeom prst="rect">
            <a:avLst/>
          </a:prstGeom>
          <a:noFill/>
        </p:spPr>
        <p:txBody>
          <a:bodyPr wrap="none" rtlCol="0">
            <a:spAutoFit/>
          </a:bodyPr>
          <a:lstStyle/>
          <a:p>
            <a:r>
              <a:rPr lang="en-CA" sz="1350" dirty="0">
                <a:solidFill>
                  <a:schemeClr val="bg1"/>
                </a:solidFill>
              </a:rPr>
              <a:t>Outside the </a:t>
            </a:r>
          </a:p>
          <a:p>
            <a:r>
              <a:rPr lang="en-CA" sz="1350" dirty="0">
                <a:solidFill>
                  <a:schemeClr val="bg1"/>
                </a:solidFill>
              </a:rPr>
              <a:t>Network</a:t>
            </a:r>
          </a:p>
        </p:txBody>
      </p:sp>
      <p:grpSp>
        <p:nvGrpSpPr>
          <p:cNvPr id="7" name="Group 6"/>
          <p:cNvGrpSpPr/>
          <p:nvPr/>
        </p:nvGrpSpPr>
        <p:grpSpPr>
          <a:xfrm>
            <a:off x="-7934" y="5473701"/>
            <a:ext cx="9386888" cy="1289050"/>
            <a:chOff x="-7934" y="5473701"/>
            <a:chExt cx="9386888" cy="1289050"/>
          </a:xfrm>
        </p:grpSpPr>
        <p:pic>
          <p:nvPicPr>
            <p:cNvPr id="8" name="Picture 7" descr="mfnerc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779684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4098" name="Picture 2" descr="https://i.pinimg.com/originals/6e/33/6e/6e336ed8dd1cf81ca168a789d44869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36" y="1417638"/>
            <a:ext cx="3169084" cy="4145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b="17880"/>
          <a:stretch/>
        </p:blipFill>
        <p:spPr>
          <a:xfrm>
            <a:off x="3941106" y="1417637"/>
            <a:ext cx="4776630" cy="4145163"/>
          </a:xfrm>
          <a:prstGeom prst="rect">
            <a:avLst/>
          </a:prstGeom>
        </p:spPr>
      </p:pic>
    </p:spTree>
    <p:extLst>
      <p:ext uri="{BB962C8B-B14F-4D97-AF65-F5344CB8AC3E}">
        <p14:creationId xmlns:p14="http://schemas.microsoft.com/office/powerpoint/2010/main" val="1579613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of Change</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2" name="Picture 11"/>
          <p:cNvPicPr>
            <a:picLocks noChangeAspect="1"/>
          </p:cNvPicPr>
          <p:nvPr/>
        </p:nvPicPr>
        <p:blipFill>
          <a:blip r:embed="rId5"/>
          <a:stretch>
            <a:fillRect/>
          </a:stretch>
        </p:blipFill>
        <p:spPr>
          <a:xfrm>
            <a:off x="733425" y="1552575"/>
            <a:ext cx="7677150" cy="3082055"/>
          </a:xfrm>
          <a:prstGeom prst="rect">
            <a:avLst/>
          </a:prstGeom>
        </p:spPr>
      </p:pic>
      <p:graphicFrame>
        <p:nvGraphicFramePr>
          <p:cNvPr id="13" name="Table 12"/>
          <p:cNvGraphicFramePr>
            <a:graphicFrameLocks noGrp="1"/>
          </p:cNvGraphicFramePr>
          <p:nvPr>
            <p:extLst/>
          </p:nvPr>
        </p:nvGraphicFramePr>
        <p:xfrm>
          <a:off x="733424" y="4763652"/>
          <a:ext cx="7677150" cy="370840"/>
        </p:xfrm>
        <a:graphic>
          <a:graphicData uri="http://schemas.openxmlformats.org/drawingml/2006/table">
            <a:tbl>
              <a:tblPr firstRow="1" bandRow="1">
                <a:tableStyleId>{5C22544A-7EE6-4342-B048-85BDC9FD1C3A}</a:tableStyleId>
              </a:tblPr>
              <a:tblGrid>
                <a:gridCol w="2559050"/>
                <a:gridCol w="2559050"/>
                <a:gridCol w="2559050"/>
              </a:tblGrid>
              <a:tr h="370840">
                <a:tc>
                  <a:txBody>
                    <a:bodyPr/>
                    <a:lstStyle/>
                    <a:p>
                      <a:r>
                        <a:rPr lang="en-US" dirty="0" smtClean="0"/>
                        <a:t>		5 MB</a:t>
                      </a:r>
                      <a:endParaRPr lang="en-US" dirty="0"/>
                    </a:p>
                  </a:txBody>
                  <a:tcPr/>
                </a:tc>
                <a:tc>
                  <a:txBody>
                    <a:bodyPr/>
                    <a:lstStyle/>
                    <a:p>
                      <a:r>
                        <a:rPr lang="en-US" dirty="0" smtClean="0"/>
                        <a:t>		128 MB	</a:t>
                      </a:r>
                      <a:endParaRPr lang="en-US" dirty="0"/>
                    </a:p>
                  </a:txBody>
                  <a:tcPr/>
                </a:tc>
                <a:tc>
                  <a:txBody>
                    <a:bodyPr/>
                    <a:lstStyle/>
                    <a:p>
                      <a:r>
                        <a:rPr lang="en-US" dirty="0" smtClean="0"/>
                        <a:t>	131,072 MB</a:t>
                      </a:r>
                      <a:endParaRPr lang="en-US" dirty="0"/>
                    </a:p>
                  </a:txBody>
                  <a:tcPr/>
                </a:tc>
              </a:tr>
            </a:tbl>
          </a:graphicData>
        </a:graphic>
      </p:graphicFrame>
    </p:spTree>
    <p:extLst>
      <p:ext uri="{BB962C8B-B14F-4D97-AF65-F5344CB8AC3E}">
        <p14:creationId xmlns:p14="http://schemas.microsoft.com/office/powerpoint/2010/main" val="859999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Understanding</a:t>
            </a:r>
            <a:endParaRPr lang="en-US" dirty="0"/>
          </a:p>
        </p:txBody>
      </p:sp>
      <p:sp>
        <p:nvSpPr>
          <p:cNvPr id="3" name="Content Placeholder 2"/>
          <p:cNvSpPr>
            <a:spLocks noGrp="1"/>
          </p:cNvSpPr>
          <p:nvPr>
            <p:ph idx="1"/>
          </p:nvPr>
        </p:nvSpPr>
        <p:spPr>
          <a:xfrm>
            <a:off x="457200" y="1600200"/>
            <a:ext cx="8229600" cy="3235751"/>
          </a:xfrm>
        </p:spPr>
        <p:txBody>
          <a:bodyPr>
            <a:normAutofit/>
          </a:bodyPr>
          <a:lstStyle/>
          <a:p>
            <a:r>
              <a:rPr lang="en-US" dirty="0"/>
              <a:t>This </a:t>
            </a:r>
            <a:r>
              <a:rPr lang="en-US" dirty="0" smtClean="0"/>
              <a:t>presentation </a:t>
            </a:r>
            <a:r>
              <a:rPr lang="en-US" dirty="0"/>
              <a:t>is </a:t>
            </a:r>
            <a:r>
              <a:rPr lang="en-US" dirty="0" smtClean="0"/>
              <a:t>my understanding and some observations over the years... </a:t>
            </a:r>
          </a:p>
          <a:p>
            <a:r>
              <a:rPr lang="en-US" dirty="0"/>
              <a:t>I am - not - a lawyer. </a:t>
            </a:r>
          </a:p>
          <a:p>
            <a:r>
              <a:rPr lang="en-US" dirty="0"/>
              <a:t>This is - not - legal advice</a:t>
            </a:r>
          </a:p>
          <a:p>
            <a:endParaRPr lang="en-US" dirty="0" smtClean="0"/>
          </a:p>
        </p:txBody>
      </p:sp>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
        <p:nvSpPr>
          <p:cNvPr id="7" name="Subtitle 6"/>
          <p:cNvSpPr txBox="1">
            <a:spLocks/>
          </p:cNvSpPr>
          <p:nvPr/>
        </p:nvSpPr>
        <p:spPr>
          <a:xfrm>
            <a:off x="344078" y="3000080"/>
            <a:ext cx="6400800"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60462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Threats to Data Security</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6074" y="1417638"/>
            <a:ext cx="6858790" cy="3858069"/>
          </a:xfrm>
          <a:prstGeom prst="rect">
            <a:avLst/>
          </a:prstGeom>
        </p:spPr>
      </p:pic>
      <p:grpSp>
        <p:nvGrpSpPr>
          <p:cNvPr id="5" name="Group 4"/>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32101" y="4874079"/>
            <a:ext cx="1054699" cy="589898"/>
          </a:xfrm>
          <a:prstGeom prst="rect">
            <a:avLst/>
          </a:prstGeom>
          <a:effectLst>
            <a:glow rad="127000">
              <a:schemeClr val="tx1"/>
            </a:glow>
          </a:effectLst>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4665723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12975" y="1463147"/>
            <a:ext cx="5318049" cy="3546406"/>
          </a:xfrm>
          <a:prstGeom prst="rect">
            <a:avLst/>
          </a:prstGeom>
        </p:spPr>
      </p:pic>
    </p:spTree>
    <p:extLst>
      <p:ext uri="{BB962C8B-B14F-4D97-AF65-F5344CB8AC3E}">
        <p14:creationId xmlns:p14="http://schemas.microsoft.com/office/powerpoint/2010/main" val="3746453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Controls</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a:stretch>
            <a:fillRect/>
          </a:stretch>
        </p:blipFill>
        <p:spPr>
          <a:xfrm>
            <a:off x="1740506" y="1463147"/>
            <a:ext cx="5890008" cy="4417506"/>
          </a:xfrm>
          <a:prstGeom prst="rect">
            <a:avLst/>
          </a:prstGeom>
        </p:spPr>
      </p:pic>
    </p:spTree>
    <p:extLst>
      <p:ext uri="{BB962C8B-B14F-4D97-AF65-F5344CB8AC3E}">
        <p14:creationId xmlns:p14="http://schemas.microsoft.com/office/powerpoint/2010/main" val="1435739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Considerations </a:t>
            </a:r>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9" name="Picture 8"/>
          <p:cNvPicPr>
            <a:picLocks noChangeAspect="1"/>
          </p:cNvPicPr>
          <p:nvPr/>
        </p:nvPicPr>
        <p:blipFill>
          <a:blip r:embed="rId5"/>
          <a:stretch>
            <a:fillRect/>
          </a:stretch>
        </p:blipFill>
        <p:spPr>
          <a:xfrm>
            <a:off x="5762625" y="1477543"/>
            <a:ext cx="2381250" cy="1914525"/>
          </a:xfrm>
          <a:prstGeom prst="rect">
            <a:avLst/>
          </a:prstGeom>
        </p:spPr>
      </p:pic>
      <p:pic>
        <p:nvPicPr>
          <p:cNvPr id="10" name="Picture 9"/>
          <p:cNvPicPr>
            <a:picLocks noChangeAspect="1"/>
          </p:cNvPicPr>
          <p:nvPr/>
        </p:nvPicPr>
        <p:blipFill>
          <a:blip r:embed="rId6"/>
          <a:stretch>
            <a:fillRect/>
          </a:stretch>
        </p:blipFill>
        <p:spPr>
          <a:xfrm>
            <a:off x="882086" y="1477543"/>
            <a:ext cx="3803424" cy="2533930"/>
          </a:xfrm>
          <a:prstGeom prst="rect">
            <a:avLst/>
          </a:prstGeom>
        </p:spPr>
      </p:pic>
      <p:pic>
        <p:nvPicPr>
          <p:cNvPr id="11" name="Picture 10"/>
          <p:cNvPicPr>
            <a:picLocks noChangeAspect="1"/>
          </p:cNvPicPr>
          <p:nvPr/>
        </p:nvPicPr>
        <p:blipFill>
          <a:blip r:embed="rId7"/>
          <a:stretch>
            <a:fillRect/>
          </a:stretch>
        </p:blipFill>
        <p:spPr>
          <a:xfrm>
            <a:off x="2514600" y="3090678"/>
            <a:ext cx="4114800" cy="2857500"/>
          </a:xfrm>
          <a:prstGeom prst="rect">
            <a:avLst/>
          </a:prstGeom>
        </p:spPr>
      </p:pic>
    </p:spTree>
    <p:extLst>
      <p:ext uri="{BB962C8B-B14F-4D97-AF65-F5344CB8AC3E}">
        <p14:creationId xmlns:p14="http://schemas.microsoft.com/office/powerpoint/2010/main" val="33449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Redundant Systems</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rotWithShape="1">
          <a:blip r:embed="rId5"/>
          <a:srcRect t="10762"/>
          <a:stretch/>
        </p:blipFill>
        <p:spPr>
          <a:xfrm>
            <a:off x="2240059" y="1463147"/>
            <a:ext cx="4713194" cy="4093834"/>
          </a:xfrm>
          <a:prstGeom prst="rect">
            <a:avLst/>
          </a:prstGeom>
        </p:spPr>
      </p:pic>
    </p:spTree>
    <p:extLst>
      <p:ext uri="{BB962C8B-B14F-4D97-AF65-F5344CB8AC3E}">
        <p14:creationId xmlns:p14="http://schemas.microsoft.com/office/powerpoint/2010/main" val="865488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Centre Location </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a:stretch>
            <a:fillRect/>
          </a:stretch>
        </p:blipFill>
        <p:spPr>
          <a:xfrm>
            <a:off x="1176337" y="1200150"/>
            <a:ext cx="6791325" cy="4457700"/>
          </a:xfrm>
          <a:prstGeom prst="rect">
            <a:avLst/>
          </a:prstGeom>
        </p:spPr>
      </p:pic>
    </p:spTree>
    <p:extLst>
      <p:ext uri="{BB962C8B-B14F-4D97-AF65-F5344CB8AC3E}">
        <p14:creationId xmlns:p14="http://schemas.microsoft.com/office/powerpoint/2010/main" val="1936092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Insurance</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
        <p:nvSpPr>
          <p:cNvPr id="9" name="Rectangle 8"/>
          <p:cNvSpPr/>
          <p:nvPr/>
        </p:nvSpPr>
        <p:spPr>
          <a:xfrm>
            <a:off x="1767498" y="2143545"/>
            <a:ext cx="5836024" cy="1938992"/>
          </a:xfrm>
          <a:prstGeom prst="rect">
            <a:avLst/>
          </a:prstGeom>
        </p:spPr>
        <p:txBody>
          <a:bodyPr wrap="square">
            <a:spAutoFit/>
          </a:bodyPr>
          <a:lstStyle/>
          <a:p>
            <a:r>
              <a:rPr lang="en-US" sz="4000" dirty="0" smtClean="0"/>
              <a:t>“I </a:t>
            </a:r>
            <a:r>
              <a:rPr lang="en-US" sz="4000" dirty="0"/>
              <a:t>plan ahead, that way I don't have to do anything right </a:t>
            </a:r>
            <a:r>
              <a:rPr lang="en-US" sz="4000" dirty="0" smtClean="0"/>
              <a:t>now.“ tremors</a:t>
            </a:r>
            <a:endParaRPr lang="en-US" sz="4000" dirty="0"/>
          </a:p>
        </p:txBody>
      </p:sp>
    </p:spTree>
    <p:extLst>
      <p:ext uri="{BB962C8B-B14F-4D97-AF65-F5344CB8AC3E}">
        <p14:creationId xmlns:p14="http://schemas.microsoft.com/office/powerpoint/2010/main" val="2711159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65190" y="1102937"/>
            <a:ext cx="4040639" cy="5211332"/>
          </a:xfrm>
          <a:prstGeom prst="rect">
            <a:avLst/>
          </a:prstGeom>
        </p:spPr>
      </p:pic>
      <p:sp>
        <p:nvSpPr>
          <p:cNvPr id="2" name="Title 1"/>
          <p:cNvSpPr>
            <a:spLocks noGrp="1"/>
          </p:cNvSpPr>
          <p:nvPr>
            <p:ph type="title"/>
          </p:nvPr>
        </p:nvSpPr>
        <p:spPr/>
        <p:txBody>
          <a:bodyPr/>
          <a:lstStyle/>
          <a:p>
            <a:r>
              <a:rPr lang="en-US" dirty="0" smtClean="0"/>
              <a:t>In Manitoba</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884666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Fibre</a:t>
            </a:r>
            <a:r>
              <a:rPr lang="en-US" dirty="0" smtClean="0"/>
              <a:t> Deployments</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0" name="Picture 9"/>
          <p:cNvPicPr>
            <a:picLocks noChangeAspect="1" noChangeArrowheads="1"/>
          </p:cNvPicPr>
          <p:nvPr/>
        </p:nvPicPr>
        <p:blipFill>
          <a:blip r:embed="rId5" cstate="print"/>
          <a:srcRect/>
          <a:stretch>
            <a:fillRect/>
          </a:stretch>
        </p:blipFill>
        <p:spPr bwMode="auto">
          <a:xfrm>
            <a:off x="1089071" y="1209674"/>
            <a:ext cx="3096429" cy="2112456"/>
          </a:xfrm>
          <a:prstGeom prst="rect">
            <a:avLst/>
          </a:prstGeom>
          <a:noFill/>
          <a:ln w="9525">
            <a:noFill/>
            <a:miter lim="800000"/>
            <a:headEnd/>
            <a:tailEnd/>
          </a:ln>
        </p:spPr>
      </p:pic>
      <p:sp>
        <p:nvSpPr>
          <p:cNvPr id="11" name="Content Placeholder 2"/>
          <p:cNvSpPr>
            <a:spLocks noGrp="1"/>
          </p:cNvSpPr>
          <p:nvPr/>
        </p:nvSpPr>
        <p:spPr>
          <a:xfrm>
            <a:off x="1180756" y="1415281"/>
            <a:ext cx="971312" cy="486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CA" sz="2000" b="1" dirty="0" smtClean="0">
                <a:solidFill>
                  <a:schemeClr val="bg1"/>
                </a:solidFill>
              </a:rPr>
              <a:t>Aerial</a:t>
            </a:r>
            <a:endParaRPr lang="en-CA" sz="2400" b="1" dirty="0" smtClean="0">
              <a:solidFill>
                <a:schemeClr val="bg1"/>
              </a:solidFill>
            </a:endParaRPr>
          </a:p>
        </p:txBody>
      </p:sp>
      <p:pic>
        <p:nvPicPr>
          <p:cNvPr id="12" name="Picture 11"/>
          <p:cNvPicPr>
            <a:picLocks noChangeAspect="1" noChangeArrowheads="1"/>
          </p:cNvPicPr>
          <p:nvPr/>
        </p:nvPicPr>
        <p:blipFill>
          <a:blip r:embed="rId6" cstate="print"/>
          <a:srcRect/>
          <a:stretch>
            <a:fillRect/>
          </a:stretch>
        </p:blipFill>
        <p:spPr bwMode="auto">
          <a:xfrm>
            <a:off x="4645071" y="3639534"/>
            <a:ext cx="3096429" cy="2322322"/>
          </a:xfrm>
          <a:prstGeom prst="rect">
            <a:avLst/>
          </a:prstGeom>
          <a:noFill/>
          <a:ln w="9525">
            <a:noFill/>
            <a:miter lim="800000"/>
            <a:headEnd/>
            <a:tailEnd/>
          </a:ln>
        </p:spPr>
      </p:pic>
      <p:pic>
        <p:nvPicPr>
          <p:cNvPr id="13" name="Picture 12"/>
          <p:cNvPicPr>
            <a:picLocks noChangeAspect="1" noChangeArrowheads="1"/>
          </p:cNvPicPr>
          <p:nvPr/>
        </p:nvPicPr>
        <p:blipFill>
          <a:blip r:embed="rId7" cstate="print"/>
          <a:srcRect/>
          <a:stretch>
            <a:fillRect/>
          </a:stretch>
        </p:blipFill>
        <p:spPr bwMode="auto">
          <a:xfrm>
            <a:off x="4645071" y="1209674"/>
            <a:ext cx="3096429" cy="2112456"/>
          </a:xfrm>
          <a:prstGeom prst="rect">
            <a:avLst/>
          </a:prstGeom>
          <a:noFill/>
          <a:ln w="9525">
            <a:noFill/>
            <a:miter lim="800000"/>
            <a:headEnd/>
            <a:tailEnd/>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071" y="3663282"/>
            <a:ext cx="3096430" cy="2298573"/>
          </a:xfrm>
          <a:prstGeom prst="rect">
            <a:avLst/>
          </a:prstGeom>
        </p:spPr>
      </p:pic>
      <p:sp>
        <p:nvSpPr>
          <p:cNvPr id="15" name="TextBox 7"/>
          <p:cNvSpPr txBox="1"/>
          <p:nvPr/>
        </p:nvSpPr>
        <p:spPr>
          <a:xfrm>
            <a:off x="5165125" y="1308864"/>
            <a:ext cx="159189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en-CA" sz="2000" b="1" dirty="0"/>
              <a:t>Shallow</a:t>
            </a:r>
            <a:r>
              <a:rPr lang="en-CA" b="1" dirty="0"/>
              <a:t> Dig</a:t>
            </a:r>
          </a:p>
        </p:txBody>
      </p:sp>
      <p:sp>
        <p:nvSpPr>
          <p:cNvPr id="16" name="TextBox 8"/>
          <p:cNvSpPr txBox="1"/>
          <p:nvPr/>
        </p:nvSpPr>
        <p:spPr>
          <a:xfrm>
            <a:off x="5023471" y="3600331"/>
            <a:ext cx="208777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t>Directional </a:t>
            </a:r>
            <a:r>
              <a:rPr lang="en-CA" sz="2000" b="1" dirty="0" smtClean="0"/>
              <a:t>Dig</a:t>
            </a:r>
            <a:endParaRPr lang="en-CA" sz="2000" b="1" dirty="0"/>
          </a:p>
        </p:txBody>
      </p:sp>
      <p:sp>
        <p:nvSpPr>
          <p:cNvPr id="17" name="TextBox 9"/>
          <p:cNvSpPr txBox="1"/>
          <p:nvPr/>
        </p:nvSpPr>
        <p:spPr>
          <a:xfrm>
            <a:off x="1487164" y="3573889"/>
            <a:ext cx="180773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000" b="1" dirty="0"/>
              <a:t>Submarine/Armoured </a:t>
            </a:r>
            <a:endParaRPr lang="en-CA" sz="2000" b="1" dirty="0" smtClean="0"/>
          </a:p>
          <a:p>
            <a:r>
              <a:rPr lang="en-CA" sz="2000" b="1" dirty="0" smtClean="0"/>
              <a:t>Cable</a:t>
            </a:r>
            <a:endParaRPr lang="en-CA" sz="2000" b="1" dirty="0"/>
          </a:p>
        </p:txBody>
      </p:sp>
    </p:spTree>
    <p:extLst>
      <p:ext uri="{BB962C8B-B14F-4D97-AF65-F5344CB8AC3E}">
        <p14:creationId xmlns:p14="http://schemas.microsoft.com/office/powerpoint/2010/main" val="2351770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Data Centre</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a:stretch>
            <a:fillRect/>
          </a:stretch>
        </p:blipFill>
        <p:spPr>
          <a:xfrm>
            <a:off x="1792291" y="2014604"/>
            <a:ext cx="5786438" cy="2862131"/>
          </a:xfrm>
          <a:prstGeom prst="rect">
            <a:avLst/>
          </a:prstGeom>
        </p:spPr>
      </p:pic>
    </p:spTree>
    <p:extLst>
      <p:ext uri="{BB962C8B-B14F-4D97-AF65-F5344CB8AC3E}">
        <p14:creationId xmlns:p14="http://schemas.microsoft.com/office/powerpoint/2010/main" val="3792253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Qualifications</a:t>
            </a:r>
            <a:endParaRPr lang="en-US" dirty="0"/>
          </a:p>
        </p:txBody>
      </p:sp>
      <p:sp>
        <p:nvSpPr>
          <p:cNvPr id="3" name="Content Placeholder 2"/>
          <p:cNvSpPr>
            <a:spLocks noGrp="1"/>
          </p:cNvSpPr>
          <p:nvPr>
            <p:ph idx="1"/>
          </p:nvPr>
        </p:nvSpPr>
        <p:spPr/>
        <p:txBody>
          <a:bodyPr>
            <a:normAutofit/>
          </a:bodyPr>
          <a:lstStyle/>
          <a:p>
            <a:r>
              <a:rPr lang="en-US" dirty="0"/>
              <a:t>My </a:t>
            </a:r>
            <a:r>
              <a:rPr lang="en-US" dirty="0" smtClean="0"/>
              <a:t>background;</a:t>
            </a:r>
          </a:p>
          <a:p>
            <a:pPr lvl="1"/>
            <a:r>
              <a:rPr lang="en-US" dirty="0" smtClean="0"/>
              <a:t>about </a:t>
            </a:r>
            <a:r>
              <a:rPr lang="en-US" dirty="0"/>
              <a:t>20 years in </a:t>
            </a:r>
            <a:r>
              <a:rPr lang="en-US" dirty="0" smtClean="0"/>
              <a:t>IT, including;</a:t>
            </a:r>
          </a:p>
          <a:p>
            <a:pPr lvl="1"/>
            <a:r>
              <a:rPr lang="en-US" dirty="0" smtClean="0"/>
              <a:t>Computer Programming;</a:t>
            </a:r>
          </a:p>
          <a:p>
            <a:pPr lvl="1"/>
            <a:r>
              <a:rPr lang="en-US" dirty="0" smtClean="0"/>
              <a:t>Manager Information Systems;</a:t>
            </a:r>
          </a:p>
          <a:p>
            <a:pPr lvl="1"/>
            <a:r>
              <a:rPr lang="en-US" dirty="0" smtClean="0"/>
              <a:t>IT / Privacy / Security in </a:t>
            </a:r>
            <a:r>
              <a:rPr lang="en-US" dirty="0" err="1" smtClean="0"/>
              <a:t>eHealth</a:t>
            </a:r>
            <a:r>
              <a:rPr lang="en-US" dirty="0" smtClean="0"/>
              <a:t>;</a:t>
            </a:r>
          </a:p>
          <a:p>
            <a:pPr lvl="1"/>
            <a:r>
              <a:rPr lang="en-US" dirty="0"/>
              <a:t>IT / Privacy / Security </a:t>
            </a:r>
            <a:r>
              <a:rPr lang="en-US" dirty="0" smtClean="0"/>
              <a:t>in education; and,</a:t>
            </a:r>
          </a:p>
          <a:p>
            <a:pPr lvl="1"/>
            <a:r>
              <a:rPr lang="en-US" dirty="0" smtClean="0"/>
              <a:t>Zero Legal Experience. </a:t>
            </a:r>
            <a:endParaRPr lang="en-US" dirty="0"/>
          </a:p>
          <a:p>
            <a:r>
              <a:rPr lang="en-US" sz="1100" dirty="0"/>
              <a:t>C.I.M., CSM, MCSE:2012 SI/CPI, </a:t>
            </a:r>
            <a:r>
              <a:rPr lang="en-US" sz="1100" dirty="0" smtClean="0"/>
              <a:t>MCITP:EA/SA/EDA7/EDST7, MCSE:2003+Sec</a:t>
            </a:r>
            <a:r>
              <a:rPr lang="en-US" sz="1100" dirty="0"/>
              <a:t>, CCNA, CCDA, Sec+, ITIL-F, A+, CIWSP, PR2P, </a:t>
            </a:r>
            <a:r>
              <a:rPr lang="en-US" sz="1100" dirty="0" err="1"/>
              <a:t>Prosci</a:t>
            </a:r>
            <a:endParaRPr lang="en-US" sz="1100"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619898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Stuff</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a:stretch>
            <a:fillRect/>
          </a:stretch>
        </p:blipFill>
        <p:spPr>
          <a:xfrm>
            <a:off x="684220" y="1664050"/>
            <a:ext cx="2619375" cy="1666875"/>
          </a:xfrm>
          <a:prstGeom prst="rect">
            <a:avLst/>
          </a:prstGeom>
        </p:spPr>
      </p:pic>
      <p:pic>
        <p:nvPicPr>
          <p:cNvPr id="10" name="Picture 9"/>
          <p:cNvPicPr>
            <a:picLocks noChangeAspect="1"/>
          </p:cNvPicPr>
          <p:nvPr/>
        </p:nvPicPr>
        <p:blipFill>
          <a:blip r:embed="rId6"/>
          <a:stretch>
            <a:fillRect/>
          </a:stretch>
        </p:blipFill>
        <p:spPr>
          <a:xfrm>
            <a:off x="4037664" y="1664050"/>
            <a:ext cx="4649136" cy="1896628"/>
          </a:xfrm>
          <a:prstGeom prst="rect">
            <a:avLst/>
          </a:prstGeom>
        </p:spPr>
      </p:pic>
      <p:pic>
        <p:nvPicPr>
          <p:cNvPr id="11" name="Picture 10"/>
          <p:cNvPicPr>
            <a:picLocks noChangeAspect="1"/>
          </p:cNvPicPr>
          <p:nvPr/>
        </p:nvPicPr>
        <p:blipFill>
          <a:blip r:embed="rId7"/>
          <a:stretch>
            <a:fillRect/>
          </a:stretch>
        </p:blipFill>
        <p:spPr>
          <a:xfrm>
            <a:off x="1993907" y="3513487"/>
            <a:ext cx="2120153" cy="2120153"/>
          </a:xfrm>
          <a:prstGeom prst="rect">
            <a:avLst/>
          </a:prstGeom>
        </p:spPr>
      </p:pic>
      <p:pic>
        <p:nvPicPr>
          <p:cNvPr id="12" name="Picture 11"/>
          <p:cNvPicPr>
            <a:picLocks noChangeAspect="1"/>
          </p:cNvPicPr>
          <p:nvPr/>
        </p:nvPicPr>
        <p:blipFill>
          <a:blip r:embed="rId8"/>
          <a:stretch>
            <a:fillRect/>
          </a:stretch>
        </p:blipFill>
        <p:spPr>
          <a:xfrm>
            <a:off x="4532450" y="3624528"/>
            <a:ext cx="3659563" cy="2091976"/>
          </a:xfrm>
          <a:prstGeom prst="rect">
            <a:avLst/>
          </a:prstGeom>
        </p:spPr>
      </p:pic>
    </p:spTree>
    <p:extLst>
      <p:ext uri="{BB962C8B-B14F-4D97-AF65-F5344CB8AC3E}">
        <p14:creationId xmlns:p14="http://schemas.microsoft.com/office/powerpoint/2010/main" val="2710428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and Exception</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en-US" dirty="0" smtClean="0"/>
              <a:t>“A good teacher must know the rules; </a:t>
            </a:r>
          </a:p>
          <a:p>
            <a:pPr marL="0" indent="0">
              <a:buNone/>
            </a:pPr>
            <a:r>
              <a:rPr lang="en-US" dirty="0"/>
              <a:t>	</a:t>
            </a:r>
            <a:r>
              <a:rPr lang="en-US" dirty="0" smtClean="0"/>
              <a:t>A good pupil, the exceptions.” </a:t>
            </a:r>
            <a:r>
              <a:rPr lang="en-US" dirty="0" err="1" smtClean="0"/>
              <a:t>mhf</a:t>
            </a: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571261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2 with the addition of 2?</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7" name="Rectangle 6"/>
          <p:cNvSpPr/>
          <p:nvPr/>
        </p:nvSpPr>
        <p:spPr>
          <a:xfrm>
            <a:off x="1543050" y="2322285"/>
            <a:ext cx="2320290" cy="2246769"/>
          </a:xfrm>
          <a:prstGeom prst="rect">
            <a:avLst/>
          </a:prstGeom>
        </p:spPr>
        <p:txBody>
          <a:bodyPr wrap="square">
            <a:spAutoFit/>
          </a:bodyPr>
          <a:lstStyle/>
          <a:p>
            <a:r>
              <a:rPr lang="en-US" sz="2000" dirty="0" smtClean="0"/>
              <a:t>2 </a:t>
            </a:r>
            <a:r>
              <a:rPr lang="en-US" sz="2000" dirty="0"/>
              <a:t>+ 2 = </a:t>
            </a:r>
            <a:r>
              <a:rPr lang="en-US" sz="2000" dirty="0" smtClean="0"/>
              <a:t>4</a:t>
            </a:r>
          </a:p>
          <a:p>
            <a:endParaRPr lang="en-US" sz="2000" dirty="0"/>
          </a:p>
          <a:p>
            <a:r>
              <a:rPr lang="en-US" sz="2000" dirty="0" smtClean="0"/>
              <a:t>2 beside a 2 </a:t>
            </a:r>
            <a:r>
              <a:rPr lang="en-US" sz="2000" dirty="0"/>
              <a:t>= 22</a:t>
            </a:r>
          </a:p>
          <a:p>
            <a:endParaRPr lang="en-US" sz="2000" dirty="0" smtClean="0"/>
          </a:p>
          <a:p>
            <a:r>
              <a:rPr lang="en-US" sz="2000" dirty="0" smtClean="0"/>
              <a:t>2 </a:t>
            </a:r>
            <a:r>
              <a:rPr lang="en-US" sz="2000" dirty="0"/>
              <a:t>– 2 = 0</a:t>
            </a:r>
          </a:p>
          <a:p>
            <a:endParaRPr lang="en-US" sz="2000" dirty="0" smtClean="0"/>
          </a:p>
          <a:p>
            <a:r>
              <a:rPr lang="en-US" sz="2000" dirty="0" smtClean="0"/>
              <a:t>2 </a:t>
            </a:r>
            <a:r>
              <a:rPr lang="en-US" sz="2000" dirty="0"/>
              <a:t>and 2 = </a:t>
            </a:r>
            <a:r>
              <a:rPr lang="en-US" sz="2000" dirty="0" smtClean="0"/>
              <a:t>2</a:t>
            </a:r>
            <a:endParaRPr lang="en-US" sz="2000" dirty="0"/>
          </a:p>
        </p:txBody>
      </p:sp>
      <p:sp>
        <p:nvSpPr>
          <p:cNvPr id="10" name="Rectangle 9"/>
          <p:cNvSpPr/>
          <p:nvPr/>
        </p:nvSpPr>
        <p:spPr>
          <a:xfrm>
            <a:off x="5870098" y="2322285"/>
            <a:ext cx="1969773" cy="2246769"/>
          </a:xfrm>
          <a:prstGeom prst="rect">
            <a:avLst/>
          </a:prstGeom>
        </p:spPr>
        <p:txBody>
          <a:bodyPr wrap="square">
            <a:spAutoFit/>
          </a:bodyPr>
          <a:lstStyle/>
          <a:p>
            <a:r>
              <a:rPr lang="en-US" sz="2000" dirty="0" smtClean="0"/>
              <a:t>2 </a:t>
            </a:r>
            <a:r>
              <a:rPr lang="en-US" sz="2000" dirty="0"/>
              <a:t>or 2 = 2</a:t>
            </a:r>
          </a:p>
          <a:p>
            <a:endParaRPr lang="en-US" sz="2000" dirty="0"/>
          </a:p>
          <a:p>
            <a:r>
              <a:rPr lang="en-US" sz="2000" dirty="0"/>
              <a:t>2^2 = 4</a:t>
            </a:r>
          </a:p>
          <a:p>
            <a:endParaRPr lang="en-US" sz="2000" dirty="0"/>
          </a:p>
          <a:p>
            <a:r>
              <a:rPr lang="en-US" sz="2000" dirty="0"/>
              <a:t>2 x 2 = 4</a:t>
            </a:r>
          </a:p>
          <a:p>
            <a:endParaRPr lang="en-US" sz="2000" dirty="0"/>
          </a:p>
          <a:p>
            <a:r>
              <a:rPr lang="en-US" sz="2000" dirty="0"/>
              <a:t>2 / 2 = 1</a:t>
            </a:r>
          </a:p>
        </p:txBody>
      </p:sp>
      <p:sp>
        <p:nvSpPr>
          <p:cNvPr id="12" name="TextBox 11"/>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7437213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vs Client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65" y="1526242"/>
            <a:ext cx="7423470" cy="3838855"/>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281163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Health Centre?</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Content Placeholder 3"/>
          <p:cNvPicPr>
            <a:picLocks noGrp="1" noChangeAspect="1"/>
          </p:cNvPicPr>
          <p:nvPr>
            <p:ph idx="1"/>
          </p:nvPr>
        </p:nvPicPr>
        <p:blipFill>
          <a:blip r:embed="rId5"/>
          <a:stretch>
            <a:fillRect/>
          </a:stretch>
        </p:blipFill>
        <p:spPr>
          <a:xfrm>
            <a:off x="672487" y="1681852"/>
            <a:ext cx="4356713" cy="24506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7298" y="1681852"/>
            <a:ext cx="3273911" cy="234903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368" t="36843" r="2368" b="32397"/>
          <a:stretch/>
        </p:blipFill>
        <p:spPr>
          <a:xfrm>
            <a:off x="1679249" y="3627334"/>
            <a:ext cx="6858000" cy="1582153"/>
          </a:xfrm>
          <a:prstGeom prst="rect">
            <a:avLst/>
          </a:prstGeom>
        </p:spPr>
      </p:pic>
    </p:spTree>
    <p:extLst>
      <p:ext uri="{BB962C8B-B14F-4D97-AF65-F5344CB8AC3E}">
        <p14:creationId xmlns:p14="http://schemas.microsoft.com/office/powerpoint/2010/main" val="979345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Nursing Station</a:t>
            </a:r>
            <a:r>
              <a:rPr lang="en-US" dirty="0"/>
              <a:t> </a:t>
            </a:r>
            <a:r>
              <a:rPr lang="en-US" dirty="0" smtClean="0"/>
              <a:t>and Health Centre?</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4" name="Picture 3"/>
          <p:cNvPicPr>
            <a:picLocks noChangeAspect="1"/>
          </p:cNvPicPr>
          <p:nvPr/>
        </p:nvPicPr>
        <p:blipFill>
          <a:blip r:embed="rId5"/>
          <a:stretch>
            <a:fillRect/>
          </a:stretch>
        </p:blipFill>
        <p:spPr>
          <a:xfrm>
            <a:off x="3144033" y="1417638"/>
            <a:ext cx="2855933" cy="4278630"/>
          </a:xfrm>
          <a:prstGeom prst="rect">
            <a:avLst/>
          </a:prstGeom>
        </p:spPr>
      </p:pic>
    </p:spTree>
    <p:extLst>
      <p:ext uri="{BB962C8B-B14F-4D97-AF65-F5344CB8AC3E}">
        <p14:creationId xmlns:p14="http://schemas.microsoft.com/office/powerpoint/2010/main" val="1785626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and Health</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1026" name="Picture 2" descr="http://11986-presscdn-0-77.pagely.netdna-cdn.com/wp-content/uploads/2009/04/encrypted-da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46132"/>
            <a:ext cx="7772400" cy="37785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4403374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a:t>
            </a:r>
            <a:endParaRPr lang="en-US" dirty="0"/>
          </a:p>
        </p:txBody>
      </p:sp>
      <p:sp>
        <p:nvSpPr>
          <p:cNvPr id="3" name="Content Placeholder 2"/>
          <p:cNvSpPr>
            <a:spLocks noGrp="1"/>
          </p:cNvSpPr>
          <p:nvPr>
            <p:ph idx="1"/>
          </p:nvPr>
        </p:nvSpPr>
        <p:spPr/>
        <p:txBody>
          <a:bodyPr>
            <a:normAutofit/>
          </a:bodyPr>
          <a:lstStyle/>
          <a:p>
            <a:r>
              <a:rPr lang="en-US" dirty="0" smtClean="0"/>
              <a:t>"Organization </a:t>
            </a:r>
            <a:r>
              <a:rPr lang="en-US" dirty="0"/>
              <a:t>doesn't really accomplish anything. Plans don't accomplish anything, either. Theories of management don't much matter. Endeavors succeed or fail because of the people involved. Only by attracting the best people will you accomplish great deeds</a:t>
            </a:r>
            <a:r>
              <a:rPr lang="en-US" dirty="0" smtClean="0"/>
              <a:t>.“ </a:t>
            </a:r>
            <a:r>
              <a:rPr lang="en-US" dirty="0" err="1" smtClean="0"/>
              <a:t>cp</a:t>
            </a: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702086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7/Manitoba_in_Canada.svg/2000px-Manitoba_in_Canada.svg.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91944" y="1600200"/>
            <a:ext cx="6547927" cy="35775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MFNERC and MFNSS</a:t>
            </a:r>
            <a:endParaRPr lang="en-US" dirty="0"/>
          </a:p>
        </p:txBody>
      </p:sp>
      <p:pic>
        <p:nvPicPr>
          <p:cNvPr id="6" name="Picture 5"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660" y="4242451"/>
            <a:ext cx="1388853" cy="10486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40680224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Parliaments </a:t>
            </a:r>
            <a:r>
              <a:rPr lang="en-US" dirty="0"/>
              <a:t>in Canada</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962" y="3288797"/>
            <a:ext cx="1434169" cy="104694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049178" y="4381249"/>
            <a:ext cx="1437738" cy="1046943"/>
          </a:xfrm>
          <a:prstGeom prst="rect">
            <a:avLst/>
          </a:prstGeom>
        </p:spPr>
      </p:pic>
      <p:pic>
        <p:nvPicPr>
          <p:cNvPr id="3074" name="Picture 2" descr="http://www.craigmarlatt.com/canada/images/images%26downloads/government_hierarch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678" y="1554957"/>
            <a:ext cx="5362575" cy="37814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975606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My Assumptions;</a:t>
            </a:r>
          </a:p>
          <a:p>
            <a:r>
              <a:rPr lang="en-US" dirty="0" smtClean="0"/>
              <a:t>What I do;</a:t>
            </a:r>
          </a:p>
          <a:p>
            <a:r>
              <a:rPr lang="en-US" dirty="0" smtClean="0"/>
              <a:t>Entry Level Information;</a:t>
            </a:r>
          </a:p>
          <a:p>
            <a:r>
              <a:rPr lang="en-US" dirty="0" smtClean="0"/>
              <a:t>Privacy (</a:t>
            </a:r>
            <a:r>
              <a:rPr lang="en-US" dirty="0"/>
              <a:t>First Nation Health </a:t>
            </a:r>
            <a:r>
              <a:rPr lang="en-US" dirty="0" smtClean="0"/>
              <a:t>Perspective);</a:t>
            </a:r>
          </a:p>
          <a:p>
            <a:r>
              <a:rPr lang="en-US" dirty="0" smtClean="0"/>
              <a:t>What you actually need to know about Privacy;</a:t>
            </a:r>
          </a:p>
          <a:p>
            <a:r>
              <a:rPr lang="en-US" dirty="0" err="1" smtClean="0"/>
              <a:t>eHealth</a:t>
            </a:r>
            <a:r>
              <a:rPr lang="en-US" dirty="0" smtClean="0"/>
              <a:t>; and,</a:t>
            </a:r>
          </a:p>
          <a:p>
            <a:r>
              <a:rPr lang="en-US" dirty="0" smtClean="0"/>
              <a:t>Security.</a:t>
            </a:r>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024257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Legislation</a:t>
            </a:r>
            <a:endParaRPr lang="en-US" dirty="0"/>
          </a:p>
        </p:txBody>
      </p:sp>
      <p:sp>
        <p:nvSpPr>
          <p:cNvPr id="3" name="Content Placeholder 2"/>
          <p:cNvSpPr>
            <a:spLocks noGrp="1"/>
          </p:cNvSpPr>
          <p:nvPr>
            <p:ph idx="1"/>
          </p:nvPr>
        </p:nvSpPr>
        <p:spPr>
          <a:xfrm>
            <a:off x="457200" y="1600200"/>
            <a:ext cx="8005313" cy="4525963"/>
          </a:xfrm>
        </p:spPr>
        <p:txBody>
          <a:bodyPr>
            <a:normAutofit/>
          </a:bodyPr>
          <a:lstStyle/>
          <a:p>
            <a:r>
              <a:rPr lang="en-US" dirty="0"/>
              <a:t>Privacy legislation falls into three </a:t>
            </a:r>
            <a:r>
              <a:rPr lang="en-US" dirty="0" smtClean="0"/>
              <a:t>jurisdictions within </a:t>
            </a:r>
            <a:r>
              <a:rPr lang="en-US" dirty="0"/>
              <a:t>Canada</a:t>
            </a:r>
            <a:r>
              <a:rPr lang="en-US" dirty="0" smtClean="0"/>
              <a:t>:</a:t>
            </a:r>
          </a:p>
          <a:p>
            <a:pPr lvl="1"/>
            <a:r>
              <a:rPr lang="en-US" dirty="0" smtClean="0"/>
              <a:t>1) Federal;</a:t>
            </a:r>
          </a:p>
          <a:p>
            <a:pPr lvl="1"/>
            <a:r>
              <a:rPr lang="en-US" dirty="0" smtClean="0"/>
              <a:t>2) Provincial; and,</a:t>
            </a:r>
          </a:p>
          <a:p>
            <a:pPr lvl="1"/>
            <a:r>
              <a:rPr lang="en-US" dirty="0" smtClean="0"/>
              <a:t>3) First Nations.</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660" y="4242451"/>
            <a:ext cx="1388853" cy="1048688"/>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243022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 Authorities</a:t>
            </a:r>
            <a:endParaRPr lang="en-US" dirty="0"/>
          </a:p>
        </p:txBody>
      </p:sp>
      <p:sp>
        <p:nvSpPr>
          <p:cNvPr id="3" name="Content Placeholder 2"/>
          <p:cNvSpPr>
            <a:spLocks noGrp="1"/>
          </p:cNvSpPr>
          <p:nvPr>
            <p:ph idx="1"/>
          </p:nvPr>
        </p:nvSpPr>
        <p:spPr>
          <a:xfrm>
            <a:off x="457200" y="1600200"/>
            <a:ext cx="8005313" cy="4525963"/>
          </a:xfrm>
        </p:spPr>
        <p:txBody>
          <a:bodyPr>
            <a:normAutofit/>
          </a:bodyPr>
          <a:lstStyle/>
          <a:p>
            <a:r>
              <a:rPr lang="en-US" dirty="0" smtClean="0"/>
              <a:t>Trustee of PHI</a:t>
            </a:r>
          </a:p>
          <a:p>
            <a:pPr lvl="1"/>
            <a:r>
              <a:rPr lang="en-US" dirty="0" smtClean="0"/>
              <a:t>Have </a:t>
            </a:r>
            <a:r>
              <a:rPr lang="en-US" dirty="0"/>
              <a:t>custody or </a:t>
            </a:r>
            <a:r>
              <a:rPr lang="en-US" dirty="0" smtClean="0"/>
              <a:t>control</a:t>
            </a:r>
          </a:p>
          <a:p>
            <a:r>
              <a:rPr lang="en-US" dirty="0"/>
              <a:t>Steward of PHI</a:t>
            </a:r>
          </a:p>
          <a:p>
            <a:pPr lvl="1"/>
            <a:r>
              <a:rPr lang="en-US" dirty="0"/>
              <a:t>Responsible for the management and oversight</a:t>
            </a:r>
          </a:p>
          <a:p>
            <a:r>
              <a:rPr lang="en-US" dirty="0"/>
              <a:t>Owner of PHI</a:t>
            </a:r>
          </a:p>
          <a:p>
            <a:pPr lvl="1"/>
            <a:r>
              <a:rPr lang="en-US" dirty="0"/>
              <a:t>The Client</a:t>
            </a:r>
          </a:p>
          <a:p>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660" y="4242451"/>
            <a:ext cx="1388853" cy="1048688"/>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704988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Identifiable vs Aggregate</a:t>
            </a:r>
            <a:endParaRPr lang="en-US" dirty="0"/>
          </a:p>
        </p:txBody>
      </p:sp>
      <p:sp>
        <p:nvSpPr>
          <p:cNvPr id="3" name="Content Placeholder 2"/>
          <p:cNvSpPr>
            <a:spLocks noGrp="1"/>
          </p:cNvSpPr>
          <p:nvPr>
            <p:ph idx="1"/>
          </p:nvPr>
        </p:nvSpPr>
        <p:spPr>
          <a:xfrm>
            <a:off x="457201" y="1600200"/>
            <a:ext cx="6616460" cy="4525963"/>
          </a:xfrm>
        </p:spPr>
        <p:txBody>
          <a:bodyPr>
            <a:normAutofit/>
          </a:bodyPr>
          <a:lstStyle/>
          <a:p>
            <a:r>
              <a:rPr lang="en-US" dirty="0" smtClean="0"/>
              <a:t>Identifiable</a:t>
            </a:r>
          </a:p>
          <a:p>
            <a:pPr lvl="1"/>
            <a:r>
              <a:rPr lang="en-US" dirty="0" smtClean="0"/>
              <a:t>To </a:t>
            </a:r>
            <a:r>
              <a:rPr lang="en-US" dirty="0"/>
              <a:t>recognize or establish as being a particular </a:t>
            </a:r>
            <a:r>
              <a:rPr lang="en-US" dirty="0" smtClean="0"/>
              <a:t>person.</a:t>
            </a:r>
          </a:p>
          <a:p>
            <a:pPr lvl="1"/>
            <a:endParaRPr lang="en-US" dirty="0"/>
          </a:p>
          <a:p>
            <a:r>
              <a:rPr lang="en-US" dirty="0" smtClean="0"/>
              <a:t>Aggregate</a:t>
            </a:r>
          </a:p>
          <a:p>
            <a:pPr lvl="1"/>
            <a:r>
              <a:rPr lang="en-US" dirty="0"/>
              <a:t>F</a:t>
            </a:r>
            <a:r>
              <a:rPr lang="en-US" dirty="0" smtClean="0"/>
              <a:t>ormed </a:t>
            </a:r>
            <a:r>
              <a:rPr lang="en-US" dirty="0"/>
              <a:t>or calculated by the combination of many separate units or items</a:t>
            </a:r>
            <a:endParaRPr lang="en-US" dirty="0" smtClean="0"/>
          </a:p>
          <a:p>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660" y="4242451"/>
            <a:ext cx="1388853" cy="1048688"/>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33063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it Simple</a:t>
            </a: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9" name="Picture 8"/>
          <p:cNvPicPr>
            <a:picLocks noChangeAspect="1"/>
          </p:cNvPicPr>
          <p:nvPr/>
        </p:nvPicPr>
        <p:blipFill>
          <a:blip r:embed="rId5"/>
          <a:stretch>
            <a:fillRect/>
          </a:stretch>
        </p:blipFill>
        <p:spPr>
          <a:xfrm>
            <a:off x="1968889" y="1223011"/>
            <a:ext cx="5209151" cy="4250690"/>
          </a:xfrm>
          <a:prstGeom prst="rect">
            <a:avLst/>
          </a:prstGeom>
        </p:spPr>
      </p:pic>
    </p:spTree>
    <p:extLst>
      <p:ext uri="{BB962C8B-B14F-4D97-AF65-F5344CB8AC3E}">
        <p14:creationId xmlns:p14="http://schemas.microsoft.com/office/powerpoint/2010/main" val="10255113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t>
            </a:r>
            <a:r>
              <a:rPr lang="en-US" dirty="0"/>
              <a:t>Federal </a:t>
            </a:r>
            <a:r>
              <a:rPr lang="en-US" dirty="0" smtClean="0"/>
              <a:t>Jurisdiction</a:t>
            </a:r>
            <a:endParaRPr lang="en-US" dirty="0"/>
          </a:p>
        </p:txBody>
      </p:sp>
      <p:sp>
        <p:nvSpPr>
          <p:cNvPr id="3" name="Content Placeholder 2"/>
          <p:cNvSpPr>
            <a:spLocks noGrp="1"/>
          </p:cNvSpPr>
          <p:nvPr>
            <p:ph idx="1"/>
          </p:nvPr>
        </p:nvSpPr>
        <p:spPr>
          <a:xfrm>
            <a:off x="457200" y="1600200"/>
            <a:ext cx="7924801" cy="3873501"/>
          </a:xfrm>
        </p:spPr>
        <p:txBody>
          <a:bodyPr>
            <a:normAutofit/>
          </a:bodyPr>
          <a:lstStyle/>
          <a:p>
            <a:pPr lvl="1">
              <a:buFontTx/>
              <a:buChar char="-"/>
            </a:pPr>
            <a:r>
              <a:rPr lang="en-US" dirty="0" smtClean="0"/>
              <a:t>the (federal) Privacy Act; and,</a:t>
            </a:r>
          </a:p>
          <a:p>
            <a:pPr lvl="1">
              <a:buFontTx/>
              <a:buChar char="-"/>
            </a:pPr>
            <a:r>
              <a:rPr lang="en-US" dirty="0" smtClean="0"/>
              <a:t>Personal </a:t>
            </a:r>
            <a:r>
              <a:rPr lang="en-US" dirty="0"/>
              <a:t>Information Protection and Electronic Documents Act (PIPEDA).</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833" y="4244195"/>
            <a:ext cx="1434169" cy="104694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785" y="3482182"/>
            <a:ext cx="2457450" cy="1409700"/>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2338127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Privacy Act </a:t>
            </a:r>
          </a:p>
        </p:txBody>
      </p:sp>
      <p:sp>
        <p:nvSpPr>
          <p:cNvPr id="3" name="Content Placeholder 2"/>
          <p:cNvSpPr>
            <a:spLocks noGrp="1"/>
          </p:cNvSpPr>
          <p:nvPr>
            <p:ph idx="1"/>
          </p:nvPr>
        </p:nvSpPr>
        <p:spPr>
          <a:xfrm>
            <a:off x="457200" y="1600200"/>
            <a:ext cx="7924802" cy="4525963"/>
          </a:xfrm>
        </p:spPr>
        <p:txBody>
          <a:bodyPr>
            <a:normAutofit/>
          </a:bodyPr>
          <a:lstStyle/>
          <a:p>
            <a:r>
              <a:rPr lang="en-US" dirty="0"/>
              <a:t>The Federal Privacy Act </a:t>
            </a:r>
            <a:r>
              <a:rPr lang="en-US" dirty="0" smtClean="0"/>
              <a:t>applies </a:t>
            </a:r>
            <a:r>
              <a:rPr lang="en-US" dirty="0"/>
              <a:t>to organizations </a:t>
            </a:r>
            <a:r>
              <a:rPr lang="en-US" dirty="0" smtClean="0"/>
              <a:t>and </a:t>
            </a:r>
            <a:r>
              <a:rPr lang="en-US" dirty="0"/>
              <a:t>not </a:t>
            </a:r>
            <a:r>
              <a:rPr lang="en-US" dirty="0" smtClean="0"/>
              <a:t>individuals.</a:t>
            </a:r>
          </a:p>
          <a:p>
            <a:pPr marL="0" indent="0">
              <a:buNone/>
            </a:pPr>
            <a:endParaRPr lang="en-US" dirty="0" smtClean="0"/>
          </a:p>
          <a:p>
            <a:pPr marL="0" indent="0">
              <a:buNone/>
            </a:pP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833" y="4244195"/>
            <a:ext cx="1434169" cy="104694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026" name="Picture 2" descr="https://i.cbc.ca/1.3538116.1460749532!/fileImage/httpImage/image.jpg_gen/derivatives/16x9_1180/supreme-court-of-cana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800350"/>
            <a:ext cx="4426400" cy="2490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5169748" y="3117213"/>
            <a:ext cx="1491936" cy="1491936"/>
          </a:xfrm>
          <a:prstGeom prst="rect">
            <a:avLst/>
          </a:prstGeom>
        </p:spPr>
      </p:pic>
    </p:spTree>
    <p:extLst>
      <p:ext uri="{BB962C8B-B14F-4D97-AF65-F5344CB8AC3E}">
        <p14:creationId xmlns:p14="http://schemas.microsoft.com/office/powerpoint/2010/main" val="27119673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a:t>
            </a:r>
            <a:r>
              <a:rPr lang="en-US" dirty="0"/>
              <a:t>Provincial </a:t>
            </a:r>
            <a:r>
              <a:rPr lang="en-US" dirty="0" smtClean="0"/>
              <a:t>Jurisdiction</a:t>
            </a:r>
            <a:endParaRPr lang="en-US" dirty="0"/>
          </a:p>
        </p:txBody>
      </p:sp>
      <p:sp>
        <p:nvSpPr>
          <p:cNvPr id="3" name="Content Placeholder 2"/>
          <p:cNvSpPr>
            <a:spLocks noGrp="1"/>
          </p:cNvSpPr>
          <p:nvPr>
            <p:ph idx="1"/>
          </p:nvPr>
        </p:nvSpPr>
        <p:spPr>
          <a:xfrm>
            <a:off x="457200" y="1600201"/>
            <a:ext cx="6791862" cy="3827992"/>
          </a:xfrm>
        </p:spPr>
        <p:txBody>
          <a:bodyPr>
            <a:normAutofit/>
          </a:bodyPr>
          <a:lstStyle/>
          <a:p>
            <a:r>
              <a:rPr lang="en-US" dirty="0" smtClean="0"/>
              <a:t>The </a:t>
            </a:r>
            <a:r>
              <a:rPr lang="en-US" dirty="0"/>
              <a:t>province of Manitoba has </a:t>
            </a:r>
            <a:r>
              <a:rPr lang="en-US" dirty="0" smtClean="0"/>
              <a:t>enacted:</a:t>
            </a:r>
          </a:p>
          <a:p>
            <a:pPr lvl="1"/>
            <a:r>
              <a:rPr lang="en-US" dirty="0" smtClean="0"/>
              <a:t>the </a:t>
            </a:r>
            <a:r>
              <a:rPr lang="en-US" dirty="0"/>
              <a:t>(provincial) Privacy </a:t>
            </a:r>
            <a:r>
              <a:rPr lang="en-US" dirty="0" smtClean="0"/>
              <a:t>Act;</a:t>
            </a:r>
          </a:p>
          <a:p>
            <a:pPr lvl="1"/>
            <a:r>
              <a:rPr lang="en-US" dirty="0" smtClean="0"/>
              <a:t>the </a:t>
            </a:r>
            <a:r>
              <a:rPr lang="en-US" dirty="0"/>
              <a:t>Freedom of Information and Protection of Privacy Act (</a:t>
            </a:r>
            <a:r>
              <a:rPr lang="en-US" dirty="0" smtClean="0"/>
              <a:t>FIPPA); and,</a:t>
            </a:r>
          </a:p>
          <a:p>
            <a:pPr lvl="1"/>
            <a:r>
              <a:rPr lang="en-US" dirty="0" smtClean="0"/>
              <a:t>the </a:t>
            </a:r>
            <a:r>
              <a:rPr lang="en-US" dirty="0"/>
              <a:t>Personal Health Information Act (PHIA).</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6146" name="Picture 2" descr="Image result for manitoba privacy a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118" y="4727179"/>
            <a:ext cx="1402026" cy="701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475118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Provincial Legislature</a:t>
            </a:r>
            <a:endParaRPr lang="en-US" dirty="0"/>
          </a:p>
        </p:txBody>
      </p:sp>
      <p:sp>
        <p:nvSpPr>
          <p:cNvPr id="3" name="Content Placeholder 2"/>
          <p:cNvSpPr>
            <a:spLocks noGrp="1"/>
          </p:cNvSpPr>
          <p:nvPr>
            <p:ph idx="1"/>
          </p:nvPr>
        </p:nvSpPr>
        <p:spPr>
          <a:xfrm>
            <a:off x="457200" y="1600200"/>
            <a:ext cx="6791862" cy="4525963"/>
          </a:xfrm>
        </p:spPr>
        <p:txBody>
          <a:bodyPr>
            <a:normAutofit/>
          </a:bodyPr>
          <a:lstStyle/>
          <a:p>
            <a:r>
              <a:rPr lang="en-US" dirty="0" smtClean="0"/>
              <a:t>The legislatures </a:t>
            </a:r>
            <a:r>
              <a:rPr lang="en-US" dirty="0"/>
              <a:t>of the provinces may only pass laws relating to topics explicitly reserved for them by the constitution, such as </a:t>
            </a:r>
            <a:r>
              <a:rPr lang="en-US" dirty="0" smtClean="0"/>
              <a:t>education. </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51"/>
          <a:stretch/>
        </p:blipFill>
        <p:spPr>
          <a:xfrm>
            <a:off x="2395617" y="4062438"/>
            <a:ext cx="2915027" cy="1684563"/>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5987565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8/87/Manitoba_in_Canada.svg/2000px-Manitoba_in_Canada.svg.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417638"/>
            <a:ext cx="4727703" cy="25830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But, MFNERC and FNHSSM</a:t>
            </a:r>
            <a:endParaRPr lang="en-US" dirty="0"/>
          </a:p>
        </p:txBody>
      </p:sp>
      <p:pic>
        <p:nvPicPr>
          <p:cNvPr id="6" name="Picture 5"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3" name="Picture 2"/>
          <p:cNvPicPr>
            <a:picLocks noChangeAspect="1"/>
          </p:cNvPicPr>
          <p:nvPr/>
        </p:nvPicPr>
        <p:blipFill>
          <a:blip r:embed="rId6"/>
          <a:stretch>
            <a:fillRect/>
          </a:stretch>
        </p:blipFill>
        <p:spPr>
          <a:xfrm>
            <a:off x="3723988" y="2068799"/>
            <a:ext cx="4152685" cy="292575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660" y="4242451"/>
            <a:ext cx="1388853" cy="1048688"/>
          </a:xfrm>
          <a:prstGeom prst="rect">
            <a:avLst/>
          </a:prstGeom>
        </p:spPr>
      </p:pic>
    </p:spTree>
    <p:extLst>
      <p:ext uri="{BB962C8B-B14F-4D97-AF65-F5344CB8AC3E}">
        <p14:creationId xmlns:p14="http://schemas.microsoft.com/office/powerpoint/2010/main" val="23837549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(provincial) Privacy Act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245" b="2062"/>
          <a:stretch/>
        </p:blipFill>
        <p:spPr>
          <a:xfrm>
            <a:off x="2845680" y="1152144"/>
            <a:ext cx="3564264" cy="4286995"/>
          </a:xfrm>
          <a:prstGeom prst="rect">
            <a:avLst/>
          </a:prstGeom>
        </p:spPr>
      </p:pic>
    </p:spTree>
    <p:extLst>
      <p:ext uri="{BB962C8B-B14F-4D97-AF65-F5344CB8AC3E}">
        <p14:creationId xmlns:p14="http://schemas.microsoft.com/office/powerpoint/2010/main" val="705375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Assumptions</a:t>
            </a:r>
            <a:endParaRPr lang="en-US" dirty="0"/>
          </a:p>
        </p:txBody>
      </p:sp>
      <p:sp>
        <p:nvSpPr>
          <p:cNvPr id="3" name="Content Placeholder 2"/>
          <p:cNvSpPr>
            <a:spLocks noGrp="1"/>
          </p:cNvSpPr>
          <p:nvPr>
            <p:ph idx="1"/>
          </p:nvPr>
        </p:nvSpPr>
        <p:spPr>
          <a:xfrm>
            <a:off x="457200" y="1600201"/>
            <a:ext cx="8229600" cy="1885950"/>
          </a:xfrm>
        </p:spPr>
        <p:txBody>
          <a:bodyPr>
            <a:normAutofit/>
          </a:bodyPr>
          <a:lstStyle/>
          <a:p>
            <a:r>
              <a:rPr lang="en-US" dirty="0" smtClean="0"/>
              <a:t>PHIA</a:t>
            </a:r>
            <a:endParaRPr lang="en-US" dirty="0"/>
          </a:p>
          <a:p>
            <a:r>
              <a:rPr lang="en-US" dirty="0" smtClean="0"/>
              <a:t>Government Funding Agreement</a:t>
            </a:r>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472598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Tort (legal wrong) </a:t>
            </a:r>
          </a:p>
        </p:txBody>
      </p:sp>
      <p:sp>
        <p:nvSpPr>
          <p:cNvPr id="3" name="Content Placeholder 2"/>
          <p:cNvSpPr>
            <a:spLocks noGrp="1"/>
          </p:cNvSpPr>
          <p:nvPr>
            <p:ph idx="1"/>
          </p:nvPr>
        </p:nvSpPr>
        <p:spPr>
          <a:xfrm>
            <a:off x="457200" y="1600200"/>
            <a:ext cx="8229600" cy="4239883"/>
          </a:xfrm>
        </p:spPr>
        <p:txBody>
          <a:bodyPr>
            <a:normAutofit/>
          </a:bodyPr>
          <a:lstStyle/>
          <a:p>
            <a:r>
              <a:rPr lang="en-US" dirty="0" smtClean="0"/>
              <a:t>Tort of </a:t>
            </a:r>
            <a:r>
              <a:rPr lang="en-US" dirty="0"/>
              <a:t>“violation of privacy.” </a:t>
            </a:r>
            <a:endParaRPr lang="en-US" dirty="0" smtClean="0"/>
          </a:p>
          <a:p>
            <a:r>
              <a:rPr lang="en-US" dirty="0" smtClean="0"/>
              <a:t>Individuals can sue, “unjustly violated</a:t>
            </a:r>
            <a:r>
              <a:rPr lang="en-US" dirty="0"/>
              <a:t>”, </a:t>
            </a:r>
            <a:r>
              <a:rPr lang="en-US" dirty="0" smtClean="0"/>
              <a:t>without </a:t>
            </a:r>
            <a:r>
              <a:rPr lang="en-US" dirty="0"/>
              <a:t>proof of actual damages</a:t>
            </a:r>
          </a:p>
          <a:p>
            <a:endParaRPr lang="en-US" dirty="0" smtClean="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496702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FIPPA</a:t>
            </a:r>
            <a:endParaRPr lang="en-US" dirty="0"/>
          </a:p>
        </p:txBody>
      </p:sp>
      <p:sp>
        <p:nvSpPr>
          <p:cNvPr id="3" name="Content Placeholder 2"/>
          <p:cNvSpPr>
            <a:spLocks noGrp="1"/>
          </p:cNvSpPr>
          <p:nvPr>
            <p:ph idx="1"/>
          </p:nvPr>
        </p:nvSpPr>
        <p:spPr>
          <a:xfrm>
            <a:off x="457200" y="1600200"/>
            <a:ext cx="8229600" cy="3873501"/>
          </a:xfrm>
        </p:spPr>
        <p:txBody>
          <a:bodyPr>
            <a:normAutofit/>
          </a:bodyPr>
          <a:lstStyle/>
          <a:p>
            <a:r>
              <a:rPr lang="en-US" dirty="0" smtClean="0"/>
              <a:t>FIPPA </a:t>
            </a:r>
            <a:r>
              <a:rPr lang="en-US" dirty="0"/>
              <a:t>applies to “all records in the custody or under the control of a public body” except :</a:t>
            </a:r>
          </a:p>
          <a:p>
            <a:pPr lvl="1"/>
            <a:r>
              <a:rPr lang="en-US" dirty="0" smtClean="0"/>
              <a:t>Educational Materials </a:t>
            </a:r>
            <a:r>
              <a:rPr lang="en-US" dirty="0"/>
              <a:t>or Research </a:t>
            </a:r>
            <a:r>
              <a:rPr lang="en-US" dirty="0" smtClean="0"/>
              <a:t>Information;</a:t>
            </a:r>
            <a:endParaRPr lang="en-US" dirty="0"/>
          </a:p>
          <a:p>
            <a:pPr lvl="1"/>
            <a:r>
              <a:rPr lang="en-US" dirty="0" smtClean="0"/>
              <a:t>Archival Records; and,</a:t>
            </a:r>
            <a:endParaRPr lang="en-US" dirty="0"/>
          </a:p>
          <a:p>
            <a:pPr lvl="1"/>
            <a:r>
              <a:rPr lang="en-US" dirty="0" smtClean="0"/>
              <a:t>Records </a:t>
            </a:r>
            <a:r>
              <a:rPr lang="en-US" dirty="0"/>
              <a:t>excluded by other legislation such as PHIA.</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718" y="4256632"/>
            <a:ext cx="1738563" cy="173856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1225277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FIPPA</a:t>
            </a:r>
            <a:endParaRPr lang="en-US" dirty="0"/>
          </a:p>
        </p:txBody>
      </p:sp>
      <p:sp>
        <p:nvSpPr>
          <p:cNvPr id="3" name="Content Placeholder 2"/>
          <p:cNvSpPr>
            <a:spLocks noGrp="1"/>
          </p:cNvSpPr>
          <p:nvPr>
            <p:ph idx="1"/>
          </p:nvPr>
        </p:nvSpPr>
        <p:spPr>
          <a:xfrm>
            <a:off x="457200" y="1600200"/>
            <a:ext cx="8229600" cy="3873501"/>
          </a:xfrm>
        </p:spPr>
        <p:txBody>
          <a:bodyPr>
            <a:normAutofit/>
          </a:bodyPr>
          <a:lstStyle/>
          <a:p>
            <a:r>
              <a:rPr lang="en-US" dirty="0" smtClean="0"/>
              <a:t>FIPPA </a:t>
            </a:r>
            <a:r>
              <a:rPr lang="en-US" dirty="0"/>
              <a:t>is </a:t>
            </a:r>
            <a:r>
              <a:rPr lang="en-US" dirty="0" smtClean="0"/>
              <a:t>a provincial statute for both:</a:t>
            </a:r>
          </a:p>
          <a:p>
            <a:pPr lvl="1"/>
            <a:r>
              <a:rPr lang="en-US" dirty="0" smtClean="0"/>
              <a:t>access </a:t>
            </a:r>
            <a:r>
              <a:rPr lang="en-US" dirty="0"/>
              <a:t>to </a:t>
            </a:r>
            <a:r>
              <a:rPr lang="en-US" dirty="0" smtClean="0"/>
              <a:t>information; and,</a:t>
            </a:r>
          </a:p>
          <a:p>
            <a:pPr lvl="1"/>
            <a:r>
              <a:rPr lang="en-US" dirty="0" smtClean="0"/>
              <a:t>information privacy. </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9015771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a:t>
            </a:r>
            <a:endParaRPr lang="en-US" dirty="0"/>
          </a:p>
        </p:txBody>
      </p:sp>
      <p:sp>
        <p:nvSpPr>
          <p:cNvPr id="3" name="Content Placeholder 2"/>
          <p:cNvSpPr>
            <a:spLocks noGrp="1"/>
          </p:cNvSpPr>
          <p:nvPr>
            <p:ph idx="1"/>
          </p:nvPr>
        </p:nvSpPr>
        <p:spPr>
          <a:xfrm>
            <a:off x="457200" y="1600200"/>
            <a:ext cx="6972300" cy="3873501"/>
          </a:xfrm>
        </p:spPr>
        <p:txBody>
          <a:bodyPr>
            <a:normAutofit/>
          </a:bodyPr>
          <a:lstStyle/>
          <a:p>
            <a:r>
              <a:rPr lang="en-US" dirty="0"/>
              <a:t>The Act applies to “trustees” who maintain </a:t>
            </a:r>
            <a:r>
              <a:rPr lang="en-US" dirty="0" smtClean="0"/>
              <a:t>PHI.</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7998334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a:t>
            </a:r>
            <a:endParaRPr lang="en-US" dirty="0"/>
          </a:p>
        </p:txBody>
      </p:sp>
      <p:sp>
        <p:nvSpPr>
          <p:cNvPr id="3" name="Content Placeholder 2"/>
          <p:cNvSpPr>
            <a:spLocks noGrp="1"/>
          </p:cNvSpPr>
          <p:nvPr>
            <p:ph idx="1"/>
          </p:nvPr>
        </p:nvSpPr>
        <p:spPr>
          <a:xfrm>
            <a:off x="457200" y="1600200"/>
            <a:ext cx="8229600" cy="3873501"/>
          </a:xfrm>
        </p:spPr>
        <p:txBody>
          <a:bodyPr>
            <a:normAutofit/>
          </a:bodyPr>
          <a:lstStyle/>
          <a:p>
            <a:r>
              <a:rPr lang="en-US" dirty="0" smtClean="0"/>
              <a:t>PHIA Imposes </a:t>
            </a:r>
            <a:r>
              <a:rPr lang="en-US" dirty="0"/>
              <a:t>obligations on trustees </a:t>
            </a:r>
            <a:r>
              <a:rPr lang="en-US" dirty="0" smtClean="0"/>
              <a:t>specifically:</a:t>
            </a:r>
          </a:p>
          <a:p>
            <a:pPr lvl="1"/>
            <a:r>
              <a:rPr lang="en-US" dirty="0" smtClean="0"/>
              <a:t>collection;</a:t>
            </a:r>
          </a:p>
          <a:p>
            <a:pPr lvl="1"/>
            <a:r>
              <a:rPr lang="en-US" dirty="0" smtClean="0"/>
              <a:t>use; </a:t>
            </a:r>
          </a:p>
          <a:p>
            <a:pPr lvl="1"/>
            <a:r>
              <a:rPr lang="en-US" dirty="0" smtClean="0"/>
              <a:t>disclosure; and,</a:t>
            </a:r>
          </a:p>
          <a:p>
            <a:pPr lvl="1"/>
            <a:r>
              <a:rPr lang="en-US" dirty="0" smtClean="0"/>
              <a:t>security.</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208" y="3333425"/>
            <a:ext cx="3027045" cy="2095647"/>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9386886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5122" name="Picture 2" descr="Image result for manitoba privacy act"/>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44710" y="1455014"/>
            <a:ext cx="5704679" cy="3973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4127850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 and First Nations</a:t>
            </a:r>
            <a:endParaRPr lang="en-US" dirty="0"/>
          </a:p>
        </p:txBody>
      </p:sp>
      <p:sp>
        <p:nvSpPr>
          <p:cNvPr id="3" name="Content Placeholder 2"/>
          <p:cNvSpPr>
            <a:spLocks noGrp="1"/>
          </p:cNvSpPr>
          <p:nvPr>
            <p:ph idx="1"/>
          </p:nvPr>
        </p:nvSpPr>
        <p:spPr>
          <a:xfrm>
            <a:off x="457200" y="1600200"/>
            <a:ext cx="6791862" cy="3873501"/>
          </a:xfrm>
        </p:spPr>
        <p:txBody>
          <a:bodyPr>
            <a:normAutofit/>
          </a:bodyPr>
          <a:lstStyle/>
          <a:p>
            <a:r>
              <a:rPr lang="en-US" dirty="0"/>
              <a:t>First Nations </a:t>
            </a:r>
            <a:r>
              <a:rPr lang="en-US" dirty="0" smtClean="0"/>
              <a:t>are – not</a:t>
            </a:r>
            <a:r>
              <a:rPr lang="en-US" dirty="0"/>
              <a:t> – </a:t>
            </a:r>
            <a:r>
              <a:rPr lang="en-US" dirty="0" smtClean="0"/>
              <a:t>defined as a ‘trustee’ under PHIA. </a:t>
            </a:r>
          </a:p>
          <a:p>
            <a:r>
              <a:rPr lang="en-US" dirty="0" smtClean="0"/>
              <a:t>PHIA does </a:t>
            </a:r>
            <a:r>
              <a:rPr lang="en-US" dirty="0"/>
              <a:t>– </a:t>
            </a:r>
            <a:r>
              <a:rPr lang="en-US" dirty="0" smtClean="0"/>
              <a:t>not</a:t>
            </a:r>
            <a:r>
              <a:rPr lang="en-US" dirty="0"/>
              <a:t> – </a:t>
            </a:r>
            <a:r>
              <a:rPr lang="en-US" dirty="0" smtClean="0"/>
              <a:t>apply to </a:t>
            </a:r>
            <a:r>
              <a:rPr lang="en-US" dirty="0"/>
              <a:t>First Nations </a:t>
            </a:r>
            <a:r>
              <a:rPr lang="en-US" dirty="0" smtClean="0"/>
              <a:t>delivering </a:t>
            </a:r>
            <a:r>
              <a:rPr lang="en-US" dirty="0"/>
              <a:t>health care </a:t>
            </a:r>
            <a:r>
              <a:rPr lang="en-US" dirty="0" smtClean="0"/>
              <a:t>services.</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1375" y="3967958"/>
            <a:ext cx="2381250" cy="1781175"/>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363679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 and Regulated Professionals</a:t>
            </a:r>
            <a:endParaRPr lang="en-US" dirty="0"/>
          </a:p>
        </p:txBody>
      </p:sp>
      <p:sp>
        <p:nvSpPr>
          <p:cNvPr id="3" name="Content Placeholder 2"/>
          <p:cNvSpPr>
            <a:spLocks noGrp="1"/>
          </p:cNvSpPr>
          <p:nvPr>
            <p:ph idx="1"/>
          </p:nvPr>
        </p:nvSpPr>
        <p:spPr>
          <a:xfrm>
            <a:off x="457200" y="1600200"/>
            <a:ext cx="6791862" cy="3873501"/>
          </a:xfrm>
        </p:spPr>
        <p:txBody>
          <a:bodyPr>
            <a:normAutofit/>
          </a:bodyPr>
          <a:lstStyle/>
          <a:p>
            <a:r>
              <a:rPr lang="en-US" dirty="0"/>
              <a:t>PHIA does apply to regulated health professionals who are employed by First Nations.</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8250" y="3324644"/>
            <a:ext cx="3927500" cy="2210051"/>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4061413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PHIA Compliance</a:t>
            </a:r>
            <a:endParaRPr lang="en-US" dirty="0"/>
          </a:p>
        </p:txBody>
      </p:sp>
      <p:sp>
        <p:nvSpPr>
          <p:cNvPr id="3" name="Content Placeholder 2"/>
          <p:cNvSpPr>
            <a:spLocks noGrp="1"/>
          </p:cNvSpPr>
          <p:nvPr>
            <p:ph idx="1"/>
          </p:nvPr>
        </p:nvSpPr>
        <p:spPr>
          <a:xfrm>
            <a:off x="457200" y="1600200"/>
            <a:ext cx="8229600" cy="3873501"/>
          </a:xfrm>
        </p:spPr>
        <p:txBody>
          <a:bodyPr>
            <a:normAutofit/>
          </a:bodyPr>
          <a:lstStyle/>
          <a:p>
            <a:r>
              <a:rPr lang="en-US" dirty="0" smtClean="0"/>
              <a:t>In </a:t>
            </a:r>
            <a:r>
              <a:rPr lang="en-US" dirty="0"/>
              <a:t>order for health professionals to be in compliance </a:t>
            </a:r>
            <a:r>
              <a:rPr lang="en-US" dirty="0" smtClean="0"/>
              <a:t>with PHIA, they </a:t>
            </a:r>
            <a:r>
              <a:rPr lang="en-US" dirty="0"/>
              <a:t>must be satisfied that their participation meets the requirements of PHIA. </a:t>
            </a:r>
            <a:endParaRPr lang="en-US" dirty="0" smtClean="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249062" y="4381249"/>
            <a:ext cx="1437738" cy="1046943"/>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159738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Experts</a:t>
            </a:r>
            <a:endParaRPr lang="en-US" dirty="0"/>
          </a:p>
        </p:txBody>
      </p:sp>
      <p:sp>
        <p:nvSpPr>
          <p:cNvPr id="3" name="Content Placeholder 2"/>
          <p:cNvSpPr>
            <a:spLocks noGrp="1"/>
          </p:cNvSpPr>
          <p:nvPr>
            <p:ph idx="1"/>
          </p:nvPr>
        </p:nvSpPr>
        <p:spPr>
          <a:xfrm>
            <a:off x="457199" y="1600200"/>
            <a:ext cx="8235697" cy="4525963"/>
          </a:xfrm>
        </p:spPr>
        <p:txBody>
          <a:bodyPr>
            <a:normAutofit/>
          </a:bodyPr>
          <a:lstStyle/>
          <a:p>
            <a:r>
              <a:rPr lang="en-US" dirty="0"/>
              <a:t>"Don't be buffaloed by experts. Experts often possess more data than judgment. The Elite </a:t>
            </a:r>
            <a:r>
              <a:rPr lang="en-US" dirty="0" smtClean="0"/>
              <a:t>can become </a:t>
            </a:r>
            <a:r>
              <a:rPr lang="en-US" dirty="0"/>
              <a:t>so inbred that they produce hemophiliacs who bleed to death as soon as they </a:t>
            </a:r>
            <a:r>
              <a:rPr lang="en-US" dirty="0" smtClean="0"/>
              <a:t>are nicked </a:t>
            </a:r>
            <a:r>
              <a:rPr lang="en-US" dirty="0"/>
              <a:t>by the real world</a:t>
            </a:r>
            <a:r>
              <a:rPr lang="en-US" dirty="0" smtClean="0"/>
              <a:t>.“ </a:t>
            </a:r>
            <a:r>
              <a:rPr lang="en-US" dirty="0" err="1" smtClean="0"/>
              <a:t>cp</a:t>
            </a:r>
            <a:endParaRPr lang="en-US" dirty="0" smtClean="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532969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Documentation</a:t>
            </a:r>
            <a:endParaRPr lang="en-CA"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65958" y="1567543"/>
            <a:ext cx="4203172" cy="4041321"/>
          </a:xfrm>
          <a:prstGeom prst="rect">
            <a:avLst/>
          </a:prstGeom>
        </p:spPr>
      </p:pic>
      <p:grpSp>
        <p:nvGrpSpPr>
          <p:cNvPr id="5" name="Group 4"/>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11" name="TextBox 10"/>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3" name="Picture 2"/>
          <p:cNvPicPr>
            <a:picLocks noChangeAspect="1"/>
          </p:cNvPicPr>
          <p:nvPr/>
        </p:nvPicPr>
        <p:blipFill>
          <a:blip r:embed="rId6"/>
          <a:stretch>
            <a:fillRect/>
          </a:stretch>
        </p:blipFill>
        <p:spPr>
          <a:xfrm>
            <a:off x="4270365" y="2203744"/>
            <a:ext cx="3569506" cy="2768917"/>
          </a:xfrm>
          <a:prstGeom prst="rect">
            <a:avLst/>
          </a:prstGeom>
        </p:spPr>
      </p:pic>
    </p:spTree>
    <p:extLst>
      <p:ext uri="{BB962C8B-B14F-4D97-AF65-F5344CB8AC3E}">
        <p14:creationId xmlns:p14="http://schemas.microsoft.com/office/powerpoint/2010/main" val="10765569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408" y="3159324"/>
            <a:ext cx="5466204" cy="2989593"/>
          </a:xfrm>
          <a:prstGeom prst="rect">
            <a:avLst/>
          </a:prstGeom>
        </p:spPr>
      </p:pic>
      <p:sp>
        <p:nvSpPr>
          <p:cNvPr id="2" name="Title 1"/>
          <p:cNvSpPr>
            <a:spLocks noGrp="1"/>
          </p:cNvSpPr>
          <p:nvPr>
            <p:ph type="title"/>
          </p:nvPr>
        </p:nvSpPr>
        <p:spPr/>
        <p:txBody>
          <a:bodyPr/>
          <a:lstStyle/>
          <a:p>
            <a:r>
              <a:rPr lang="en-US" dirty="0" smtClean="0"/>
              <a:t>3) First </a:t>
            </a:r>
            <a:r>
              <a:rPr lang="en-US" dirty="0"/>
              <a:t>Nations </a:t>
            </a:r>
            <a:r>
              <a:rPr lang="en-US" dirty="0" smtClean="0"/>
              <a:t>Jurisdiction</a:t>
            </a:r>
            <a:endParaRPr lang="en-US" dirty="0"/>
          </a:p>
        </p:txBody>
      </p:sp>
      <p:sp>
        <p:nvSpPr>
          <p:cNvPr id="3" name="Content Placeholder 2"/>
          <p:cNvSpPr>
            <a:spLocks noGrp="1"/>
          </p:cNvSpPr>
          <p:nvPr>
            <p:ph idx="1"/>
          </p:nvPr>
        </p:nvSpPr>
        <p:spPr/>
        <p:txBody>
          <a:bodyPr>
            <a:normAutofit/>
          </a:bodyPr>
          <a:lstStyle/>
          <a:p>
            <a:r>
              <a:rPr lang="en-US" dirty="0" smtClean="0"/>
              <a:t>First </a:t>
            </a:r>
            <a:r>
              <a:rPr lang="en-US" dirty="0"/>
              <a:t>Nations have the inherent right to self-governance and thereby have authority to enact their own privacy laws and regulations. </a:t>
            </a:r>
            <a:endParaRPr lang="en-US" dirty="0" smtClean="0"/>
          </a:p>
        </p:txBody>
      </p:sp>
      <p:pic>
        <p:nvPicPr>
          <p:cNvPr id="6" name="Picture 5" descr="mfnerc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101" y="4379589"/>
            <a:ext cx="1054699" cy="1048603"/>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226548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Nations’ Principles of OCAP</a:t>
            </a:r>
          </a:p>
        </p:txBody>
      </p:sp>
      <p:sp>
        <p:nvSpPr>
          <p:cNvPr id="3" name="Content Placeholder 2"/>
          <p:cNvSpPr>
            <a:spLocks noGrp="1"/>
          </p:cNvSpPr>
          <p:nvPr>
            <p:ph idx="1"/>
          </p:nvPr>
        </p:nvSpPr>
        <p:spPr>
          <a:xfrm>
            <a:off x="457200" y="1600200"/>
            <a:ext cx="7174901" cy="4525963"/>
          </a:xfrm>
        </p:spPr>
        <p:txBody>
          <a:bodyPr>
            <a:normAutofit/>
          </a:bodyPr>
          <a:lstStyle/>
          <a:p>
            <a:r>
              <a:rPr lang="en-US" dirty="0" smtClean="0"/>
              <a:t>OCAP</a:t>
            </a:r>
            <a:r>
              <a:rPr lang="en-US" dirty="0"/>
              <a:t>: Ownership, Control, Access and </a:t>
            </a:r>
            <a:r>
              <a:rPr lang="en-US" dirty="0" smtClean="0"/>
              <a:t>Possession</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01" y="4379589"/>
            <a:ext cx="1054699" cy="10486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1285" y="2496684"/>
            <a:ext cx="3821430" cy="2931508"/>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459685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Self-Determination</a:t>
            </a:r>
            <a:r>
              <a:rPr lang="en-US" dirty="0"/>
              <a:t>.</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3" name="Picture 2"/>
          <p:cNvPicPr>
            <a:picLocks noChangeAspect="1"/>
          </p:cNvPicPr>
          <p:nvPr/>
        </p:nvPicPr>
        <p:blipFill>
          <a:blip r:embed="rId5"/>
          <a:stretch>
            <a:fillRect/>
          </a:stretch>
        </p:blipFill>
        <p:spPr>
          <a:xfrm>
            <a:off x="457200" y="2176462"/>
            <a:ext cx="8229600" cy="25050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101" y="4379589"/>
            <a:ext cx="1054699" cy="1048603"/>
          </a:xfrm>
          <a:prstGeom prst="rect">
            <a:avLst/>
          </a:prstGeom>
        </p:spPr>
      </p:pic>
    </p:spTree>
    <p:extLst>
      <p:ext uri="{BB962C8B-B14F-4D97-AF65-F5344CB8AC3E}">
        <p14:creationId xmlns:p14="http://schemas.microsoft.com/office/powerpoint/2010/main" val="42002424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Nation Identifiable Information</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01" y="4379589"/>
            <a:ext cx="1054699" cy="104860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3920" t="2703" r="17339" b="3344"/>
          <a:stretch/>
        </p:blipFill>
        <p:spPr>
          <a:xfrm>
            <a:off x="1858154" y="1291114"/>
            <a:ext cx="5654711" cy="4182587"/>
          </a:xfrm>
          <a:prstGeom prst="rect">
            <a:avLst/>
          </a:prstGeom>
        </p:spPr>
      </p:pic>
      <p:sp>
        <p:nvSpPr>
          <p:cNvPr id="9" name="TextBox 8"/>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2443102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vs Act</a:t>
            </a:r>
            <a:endParaRPr lang="en-US" dirty="0"/>
          </a:p>
        </p:txBody>
      </p:sp>
      <p:sp>
        <p:nvSpPr>
          <p:cNvPr id="3" name="Content Placeholder 2"/>
          <p:cNvSpPr>
            <a:spLocks noGrp="1"/>
          </p:cNvSpPr>
          <p:nvPr>
            <p:ph idx="1"/>
          </p:nvPr>
        </p:nvSpPr>
        <p:spPr/>
        <p:txBody>
          <a:bodyPr>
            <a:normAutofit/>
          </a:bodyPr>
          <a:lstStyle/>
          <a:p>
            <a:r>
              <a:rPr lang="en-US" dirty="0"/>
              <a:t>Law = </a:t>
            </a:r>
            <a:r>
              <a:rPr lang="en-US" dirty="0" smtClean="0"/>
              <a:t>“… </a:t>
            </a:r>
            <a:r>
              <a:rPr lang="en-US" dirty="0"/>
              <a:t>is a system of regulations that are made to govern people, to help them in their conduct according to the norms of the society</a:t>
            </a:r>
            <a:r>
              <a:rPr lang="en-US" dirty="0" smtClean="0"/>
              <a:t>.”</a:t>
            </a:r>
          </a:p>
          <a:p>
            <a:r>
              <a:rPr lang="en-US" dirty="0"/>
              <a:t>Act = </a:t>
            </a:r>
            <a:r>
              <a:rPr lang="en-US" dirty="0" smtClean="0"/>
              <a:t>“… </a:t>
            </a:r>
            <a:r>
              <a:rPr lang="en-US" dirty="0"/>
              <a:t>is a piece of legislation that is more specific and applies to particular circumstances and specific people</a:t>
            </a:r>
            <a:r>
              <a:rPr lang="en-US" dirty="0" smtClean="0"/>
              <a: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5802207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Funding Agreement</a:t>
            </a:r>
            <a:endParaRPr lang="en-US" dirty="0"/>
          </a:p>
        </p:txBody>
      </p:sp>
      <p:sp>
        <p:nvSpPr>
          <p:cNvPr id="3" name="Content Placeholder 2"/>
          <p:cNvSpPr>
            <a:spLocks noGrp="1"/>
          </p:cNvSpPr>
          <p:nvPr>
            <p:ph idx="1"/>
          </p:nvPr>
        </p:nvSpPr>
        <p:spPr>
          <a:effectLst>
            <a:glow rad="228600">
              <a:schemeClr val="accent6">
                <a:satMod val="175000"/>
                <a:alpha val="40000"/>
              </a:schemeClr>
            </a:glow>
          </a:effectLst>
        </p:spPr>
        <p:txBody>
          <a:bodyPr>
            <a:normAutofit/>
          </a:bodyPr>
          <a:lstStyle/>
          <a:p>
            <a:r>
              <a:rPr lang="en-US" dirty="0" smtClean="0"/>
              <a:t>“The </a:t>
            </a:r>
            <a:r>
              <a:rPr lang="en-US" b="1" dirty="0" smtClean="0"/>
              <a:t>recipient</a:t>
            </a:r>
            <a:r>
              <a:rPr lang="en-US" dirty="0" smtClean="0"/>
              <a:t> </a:t>
            </a:r>
            <a:r>
              <a:rPr lang="en-US" dirty="0"/>
              <a:t>shall ensure that all information of a personal medical nature </a:t>
            </a:r>
            <a:r>
              <a:rPr lang="en-US" dirty="0" smtClean="0"/>
              <a:t>shall </a:t>
            </a:r>
            <a:r>
              <a:rPr lang="en-US" dirty="0"/>
              <a:t>be treated as confidential and not disclosed </a:t>
            </a:r>
            <a:r>
              <a:rPr lang="en-US" dirty="0" smtClean="0"/>
              <a:t>except </a:t>
            </a:r>
            <a:r>
              <a:rPr lang="en-US" dirty="0"/>
              <a:t>with the consent </a:t>
            </a:r>
            <a:r>
              <a:rPr lang="en-US" dirty="0" smtClean="0"/>
              <a:t>… or </a:t>
            </a:r>
            <a:r>
              <a:rPr lang="en-US" dirty="0"/>
              <a:t>otherwise in accordance with applicable </a:t>
            </a:r>
            <a:r>
              <a:rPr lang="en-US" b="1" dirty="0"/>
              <a:t>law</a:t>
            </a:r>
            <a:r>
              <a:rPr lang="en-US" dirty="0" smtClean="0"/>
              <a: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9340733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Applicable Law - Federal</a:t>
            </a:r>
            <a:endParaRPr lang="en-US" dirty="0"/>
          </a:p>
        </p:txBody>
      </p:sp>
      <p:sp>
        <p:nvSpPr>
          <p:cNvPr id="3" name="Content Placeholder 2"/>
          <p:cNvSpPr>
            <a:spLocks noGrp="1"/>
          </p:cNvSpPr>
          <p:nvPr>
            <p:ph idx="1"/>
          </p:nvPr>
        </p:nvSpPr>
        <p:spPr>
          <a:xfrm>
            <a:off x="457199" y="1600201"/>
            <a:ext cx="7208729" cy="3935186"/>
          </a:xfrm>
        </p:spPr>
        <p:txBody>
          <a:bodyPr>
            <a:normAutofit fontScale="92500"/>
          </a:bodyPr>
          <a:lstStyle/>
          <a:p>
            <a:r>
              <a:rPr lang="en-US" dirty="0"/>
              <a:t>First Nations are </a:t>
            </a:r>
            <a:r>
              <a:rPr lang="en-US" dirty="0" smtClean="0"/>
              <a:t>- </a:t>
            </a:r>
            <a:r>
              <a:rPr lang="en-US" b="1" dirty="0" smtClean="0"/>
              <a:t>not</a:t>
            </a:r>
            <a:r>
              <a:rPr lang="en-US" dirty="0" smtClean="0"/>
              <a:t> - subject to The (Federal) Privacy Act.</a:t>
            </a:r>
            <a:endParaRPr lang="en-US" dirty="0"/>
          </a:p>
          <a:p>
            <a:pPr lvl="1"/>
            <a:r>
              <a:rPr lang="en-US" dirty="0" smtClean="0"/>
              <a:t>Applies </a:t>
            </a:r>
            <a:r>
              <a:rPr lang="en-US" dirty="0"/>
              <a:t>only to federal government departments and agencies. </a:t>
            </a:r>
          </a:p>
          <a:p>
            <a:r>
              <a:rPr lang="en-US" dirty="0"/>
              <a:t>First Nations are </a:t>
            </a:r>
            <a:r>
              <a:rPr lang="en-US" dirty="0" smtClean="0"/>
              <a:t>- </a:t>
            </a:r>
            <a:r>
              <a:rPr lang="en-US" b="1" dirty="0" smtClean="0"/>
              <a:t>not</a:t>
            </a:r>
            <a:r>
              <a:rPr lang="en-US" dirty="0" smtClean="0"/>
              <a:t> - subject </a:t>
            </a:r>
            <a:r>
              <a:rPr lang="en-US" dirty="0"/>
              <a:t>to </a:t>
            </a:r>
            <a:r>
              <a:rPr lang="en-US" dirty="0" smtClean="0"/>
              <a:t>PIPEDA.</a:t>
            </a:r>
            <a:endParaRPr lang="en-US" dirty="0"/>
          </a:p>
          <a:p>
            <a:pPr lvl="1"/>
            <a:r>
              <a:rPr lang="en-US" dirty="0"/>
              <a:t>Organizations that collect, use and disclose personal information in the course of a commercial activity</a:t>
            </a:r>
            <a:r>
              <a:rPr lang="en-US" dirty="0" smtClean="0"/>
              <a: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42577008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Applicable Law - Provincial</a:t>
            </a:r>
            <a:endParaRPr lang="en-US" dirty="0"/>
          </a:p>
        </p:txBody>
      </p:sp>
      <p:sp>
        <p:nvSpPr>
          <p:cNvPr id="3" name="Content Placeholder 2"/>
          <p:cNvSpPr>
            <a:spLocks noGrp="1"/>
          </p:cNvSpPr>
          <p:nvPr>
            <p:ph idx="1"/>
          </p:nvPr>
        </p:nvSpPr>
        <p:spPr>
          <a:xfrm>
            <a:off x="457199" y="1600200"/>
            <a:ext cx="7296411" cy="4525963"/>
          </a:xfrm>
        </p:spPr>
        <p:txBody>
          <a:bodyPr>
            <a:normAutofit/>
          </a:bodyPr>
          <a:lstStyle/>
          <a:p>
            <a:r>
              <a:rPr lang="en-US" dirty="0" smtClean="0"/>
              <a:t>First </a:t>
            </a:r>
            <a:r>
              <a:rPr lang="en-US" dirty="0"/>
              <a:t>Nations are </a:t>
            </a:r>
            <a:r>
              <a:rPr lang="en-US" dirty="0" smtClean="0"/>
              <a:t>- </a:t>
            </a:r>
            <a:r>
              <a:rPr lang="en-US" b="1" dirty="0" smtClean="0"/>
              <a:t>not </a:t>
            </a:r>
            <a:r>
              <a:rPr lang="en-US" dirty="0" smtClean="0"/>
              <a:t>- subject </a:t>
            </a:r>
            <a:r>
              <a:rPr lang="en-US" dirty="0"/>
              <a:t>to </a:t>
            </a:r>
            <a:r>
              <a:rPr lang="en-US" dirty="0" smtClean="0"/>
              <a:t>PHIA. </a:t>
            </a:r>
          </a:p>
          <a:p>
            <a:pPr lvl="1"/>
            <a:r>
              <a:rPr lang="en-US" dirty="0" smtClean="0"/>
              <a:t>First </a:t>
            </a:r>
            <a:r>
              <a:rPr lang="en-US" dirty="0"/>
              <a:t>Nations are not categorized as "trustees" under the Act. </a:t>
            </a:r>
            <a:endParaRPr lang="en-US" dirty="0" smtClean="0"/>
          </a:p>
          <a:p>
            <a:r>
              <a:rPr lang="en-US" dirty="0" smtClean="0"/>
              <a:t>First </a:t>
            </a:r>
            <a:r>
              <a:rPr lang="en-US" dirty="0"/>
              <a:t>Nations are </a:t>
            </a:r>
            <a:r>
              <a:rPr lang="en-US" dirty="0" smtClean="0"/>
              <a:t>- </a:t>
            </a:r>
            <a:r>
              <a:rPr lang="en-US" b="1" dirty="0" smtClean="0"/>
              <a:t>not</a:t>
            </a:r>
            <a:r>
              <a:rPr lang="en-US" dirty="0" smtClean="0"/>
              <a:t> - subject </a:t>
            </a:r>
            <a:r>
              <a:rPr lang="en-US" dirty="0"/>
              <a:t>to </a:t>
            </a:r>
            <a:r>
              <a:rPr lang="en-US" dirty="0" smtClean="0"/>
              <a:t>FIPPA. </a:t>
            </a:r>
          </a:p>
          <a:p>
            <a:pPr lvl="1"/>
            <a:r>
              <a:rPr lang="en-US" dirty="0" smtClean="0"/>
              <a:t>Only </a:t>
            </a:r>
            <a:r>
              <a:rPr lang="en-US" dirty="0"/>
              <a:t>applies to the provincial government and other provincially-regulated public bodies within Manitoba.</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7790105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Confusion</a:t>
            </a:r>
            <a:endParaRPr lang="en-US" dirty="0"/>
          </a:p>
        </p:txBody>
      </p:sp>
      <p:sp>
        <p:nvSpPr>
          <p:cNvPr id="3" name="Content Placeholder 2"/>
          <p:cNvSpPr>
            <a:spLocks noGrp="1"/>
          </p:cNvSpPr>
          <p:nvPr>
            <p:ph idx="1"/>
          </p:nvPr>
        </p:nvSpPr>
        <p:spPr>
          <a:xfrm>
            <a:off x="457199" y="1600200"/>
            <a:ext cx="6796917" cy="4525963"/>
          </a:xfrm>
        </p:spPr>
        <p:txBody>
          <a:bodyPr>
            <a:normAutofit/>
          </a:bodyPr>
          <a:lstStyle/>
          <a:p>
            <a:r>
              <a:rPr lang="en-US" dirty="0"/>
              <a:t>There is confusion regarding the applicability of privacy legislation and reporting requirements in the First Nation </a:t>
            </a:r>
            <a:r>
              <a:rPr lang="en-US" dirty="0" smtClean="0"/>
              <a:t>context.</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41865"/>
            <a:ext cx="1438781" cy="10425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4116" y="3238005"/>
            <a:ext cx="1432684" cy="1048603"/>
          </a:xfrm>
          <a:prstGeom prst="rect">
            <a:avLst/>
          </a:prstGeom>
        </p:spPr>
      </p:pic>
      <p:sp>
        <p:nvSpPr>
          <p:cNvPr id="10" name="TextBox 9"/>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550503" y="3148675"/>
            <a:ext cx="2693346" cy="2641963"/>
          </a:xfrm>
          <a:prstGeom prst="rect">
            <a:avLst/>
          </a:prstGeom>
        </p:spPr>
      </p:pic>
      <p:pic>
        <p:nvPicPr>
          <p:cNvPr id="8" name="Picture 7"/>
          <p:cNvPicPr>
            <a:picLocks noChangeAspect="1"/>
          </p:cNvPicPr>
          <p:nvPr/>
        </p:nvPicPr>
        <p:blipFill>
          <a:blip r:embed="rId8"/>
          <a:stretch>
            <a:fillRect/>
          </a:stretch>
        </p:blipFill>
        <p:spPr>
          <a:xfrm>
            <a:off x="7254117" y="1724272"/>
            <a:ext cx="1432684" cy="1424403"/>
          </a:xfrm>
          <a:prstGeom prst="rect">
            <a:avLst/>
          </a:prstGeom>
        </p:spPr>
      </p:pic>
    </p:spTree>
    <p:extLst>
      <p:ext uri="{BB962C8B-B14F-4D97-AF65-F5344CB8AC3E}">
        <p14:creationId xmlns:p14="http://schemas.microsoft.com/office/powerpoint/2010/main" val="18987745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Manitoba's Privacy Act</a:t>
            </a:r>
          </a:p>
        </p:txBody>
      </p:sp>
      <p:sp>
        <p:nvSpPr>
          <p:cNvPr id="3" name="Content Placeholder 2"/>
          <p:cNvSpPr>
            <a:spLocks noGrp="1"/>
          </p:cNvSpPr>
          <p:nvPr>
            <p:ph idx="1"/>
          </p:nvPr>
        </p:nvSpPr>
        <p:spPr>
          <a:xfrm>
            <a:off x="457200" y="1600200"/>
            <a:ext cx="7421336" cy="4525963"/>
          </a:xfrm>
        </p:spPr>
        <p:txBody>
          <a:bodyPr>
            <a:normAutofit/>
          </a:bodyPr>
          <a:lstStyle/>
          <a:p>
            <a:r>
              <a:rPr lang="en-US" dirty="0" smtClean="0"/>
              <a:t>The interpretation is that the 'recipients' </a:t>
            </a:r>
            <a:r>
              <a:rPr lang="en-US" dirty="0"/>
              <a:t>require client consent </a:t>
            </a:r>
            <a:r>
              <a:rPr lang="en-US" dirty="0" smtClean="0"/>
              <a:t>or </a:t>
            </a:r>
            <a:r>
              <a:rPr lang="en-US" dirty="0"/>
              <a:t>other legal </a:t>
            </a:r>
            <a:r>
              <a:rPr lang="en-US" dirty="0" smtClean="0"/>
              <a:t>authority </a:t>
            </a:r>
            <a:r>
              <a:rPr lang="en-US" dirty="0"/>
              <a:t>to disclose any </a:t>
            </a:r>
            <a:r>
              <a:rPr lang="en-US" dirty="0" smtClean="0"/>
              <a:t>Personal Health Information, </a:t>
            </a:r>
            <a:r>
              <a:rPr lang="en-US" dirty="0"/>
              <a:t>or else potentially be in violation of the F</a:t>
            </a:r>
            <a:r>
              <a:rPr lang="en-US" dirty="0" smtClean="0"/>
              <a:t>unding Agreement. </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149932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COACH</a:t>
            </a:r>
            <a:endParaRPr lang="en-CA" dirty="0"/>
          </a:p>
        </p:txBody>
      </p:sp>
      <p:grpSp>
        <p:nvGrpSpPr>
          <p:cNvPr id="5" name="Group 4"/>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grpSp>
      <p:sp>
        <p:nvSpPr>
          <p:cNvPr id="11" name="TextBox 10"/>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9" name="Picture 8"/>
          <p:cNvPicPr>
            <a:picLocks noChangeAspect="1"/>
          </p:cNvPicPr>
          <p:nvPr/>
        </p:nvPicPr>
        <p:blipFill>
          <a:blip r:embed="rId5"/>
          <a:stretch>
            <a:fillRect/>
          </a:stretch>
        </p:blipFill>
        <p:spPr>
          <a:xfrm>
            <a:off x="457200" y="1268730"/>
            <a:ext cx="8269290" cy="4204971"/>
          </a:xfrm>
          <a:prstGeom prst="rect">
            <a:avLst/>
          </a:prstGeom>
        </p:spPr>
      </p:pic>
    </p:spTree>
    <p:extLst>
      <p:ext uri="{BB962C8B-B14F-4D97-AF65-F5344CB8AC3E}">
        <p14:creationId xmlns:p14="http://schemas.microsoft.com/office/powerpoint/2010/main" val="10801072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Risk</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dirty="0"/>
              <a:t>This would not, </a:t>
            </a:r>
            <a:r>
              <a:rPr lang="en-US" dirty="0" smtClean="0"/>
              <a:t>constitute </a:t>
            </a:r>
            <a:r>
              <a:rPr lang="en-US" dirty="0"/>
              <a:t>a violation of any </a:t>
            </a:r>
            <a:r>
              <a:rPr lang="en-US" dirty="0" smtClean="0"/>
              <a:t>law. </a:t>
            </a:r>
          </a:p>
          <a:p>
            <a:r>
              <a:rPr lang="en-US" dirty="0" smtClean="0"/>
              <a:t>But, </a:t>
            </a:r>
            <a:r>
              <a:rPr lang="en-US" dirty="0"/>
              <a:t>a potential breach of </a:t>
            </a:r>
            <a:r>
              <a:rPr lang="en-US" dirty="0" smtClean="0"/>
              <a:t>the Funding Agreement</a:t>
            </a:r>
            <a:r>
              <a:rPr lang="en-US" dirty="0"/>
              <a:t>. </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340" y="3863181"/>
            <a:ext cx="3429000" cy="1933575"/>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6515862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Consent</a:t>
            </a:r>
            <a:endParaRPr lang="en-US" dirty="0"/>
          </a:p>
        </p:txBody>
      </p:sp>
      <p:sp>
        <p:nvSpPr>
          <p:cNvPr id="3" name="Content Placeholder 2"/>
          <p:cNvSpPr>
            <a:spLocks noGrp="1"/>
          </p:cNvSpPr>
          <p:nvPr>
            <p:ph idx="1"/>
          </p:nvPr>
        </p:nvSpPr>
        <p:spPr>
          <a:xfrm>
            <a:off x="457200" y="1600200"/>
            <a:ext cx="6796916" cy="3873501"/>
          </a:xfrm>
        </p:spPr>
        <p:txBody>
          <a:bodyPr>
            <a:normAutofit fontScale="92500" lnSpcReduction="20000"/>
          </a:bodyPr>
          <a:lstStyle/>
          <a:p>
            <a:r>
              <a:rPr lang="en-US" dirty="0"/>
              <a:t>“Consent” is the basis of all privacy legislation, whether the Privacy </a:t>
            </a:r>
            <a:r>
              <a:rPr lang="en-US" dirty="0" smtClean="0"/>
              <a:t>Acts, </a:t>
            </a:r>
            <a:r>
              <a:rPr lang="en-US" dirty="0"/>
              <a:t>PIPEDA or PHIA. </a:t>
            </a:r>
            <a:endParaRPr lang="en-US" dirty="0" smtClean="0"/>
          </a:p>
          <a:p>
            <a:r>
              <a:rPr lang="en-US" dirty="0" smtClean="0"/>
              <a:t>If </a:t>
            </a:r>
            <a:r>
              <a:rPr lang="en-US" dirty="0"/>
              <a:t>a client consents to the collection, use and disclosure of their personal information – no other legal authority is required in order to authorize the use or disclosure. </a:t>
            </a:r>
            <a:endParaRPr lang="en-US" dirty="0" smtClean="0"/>
          </a:p>
          <a:p>
            <a:r>
              <a:rPr lang="en-US" dirty="0" smtClean="0"/>
              <a:t>Consent </a:t>
            </a:r>
            <a:r>
              <a:rPr lang="en-US" dirty="0"/>
              <a:t>can be </a:t>
            </a:r>
            <a:r>
              <a:rPr lang="en-US" dirty="0" smtClean="0"/>
              <a:t>Express </a:t>
            </a:r>
            <a:r>
              <a:rPr lang="en-US" dirty="0"/>
              <a:t>or </a:t>
            </a:r>
            <a:r>
              <a:rPr lang="en-US" dirty="0" smtClean="0"/>
              <a:t>Implied</a:t>
            </a:r>
            <a:r>
              <a:rPr lang="en-US" dirty="0"/>
              <a:t>.</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3151260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Implied vs </a:t>
            </a:r>
            <a:r>
              <a:rPr lang="en-US" dirty="0" smtClean="0"/>
              <a:t>Express </a:t>
            </a:r>
            <a:r>
              <a:rPr lang="en-US" dirty="0"/>
              <a:t>Consent</a:t>
            </a:r>
          </a:p>
        </p:txBody>
      </p:sp>
      <p:sp>
        <p:nvSpPr>
          <p:cNvPr id="3" name="Content Placeholder 2"/>
          <p:cNvSpPr>
            <a:spLocks noGrp="1"/>
          </p:cNvSpPr>
          <p:nvPr>
            <p:ph idx="1"/>
          </p:nvPr>
        </p:nvSpPr>
        <p:spPr>
          <a:xfrm>
            <a:off x="457200" y="1600200"/>
            <a:ext cx="8229600" cy="3873501"/>
          </a:xfrm>
        </p:spPr>
        <p:txBody>
          <a:bodyPr>
            <a:normAutofit/>
          </a:bodyPr>
          <a:lstStyle/>
          <a:p>
            <a:r>
              <a:rPr lang="en-US" dirty="0"/>
              <a:t>Implied Consent is an assumption of permission.</a:t>
            </a:r>
          </a:p>
          <a:p>
            <a:r>
              <a:rPr lang="en-US" dirty="0" smtClean="0"/>
              <a:t>Express </a:t>
            </a:r>
            <a:r>
              <a:rPr lang="en-US" dirty="0"/>
              <a:t>Consent is Written</a:t>
            </a:r>
            <a:r>
              <a:rPr lang="en-US" dirty="0" smtClean="0"/>
              <a:t>.</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11266" name="Picture 2" descr="Image result for implied cons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6322" y="3330747"/>
            <a:ext cx="4491355" cy="218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326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Action</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4" name="Picture 3"/>
          <p:cNvPicPr>
            <a:picLocks noChangeAspect="1"/>
          </p:cNvPicPr>
          <p:nvPr/>
        </p:nvPicPr>
        <p:blipFill rotWithShape="1">
          <a:blip r:embed="rId6"/>
          <a:srcRect b="18767"/>
          <a:stretch/>
        </p:blipFill>
        <p:spPr>
          <a:xfrm>
            <a:off x="2130576" y="1463147"/>
            <a:ext cx="4882848" cy="4052490"/>
          </a:xfrm>
          <a:prstGeom prst="rect">
            <a:avLst/>
          </a:prstGeom>
        </p:spPr>
      </p:pic>
    </p:spTree>
    <p:extLst>
      <p:ext uri="{BB962C8B-B14F-4D97-AF65-F5344CB8AC3E}">
        <p14:creationId xmlns:p14="http://schemas.microsoft.com/office/powerpoint/2010/main" val="4005162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4116" y="4379589"/>
            <a:ext cx="1432684" cy="1048603"/>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85454" y="2077461"/>
            <a:ext cx="4173092" cy="3350731"/>
          </a:xfrm>
          <a:prstGeom prst="rect">
            <a:avLst/>
          </a:prstGeom>
        </p:spPr>
      </p:pic>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
        <p:nvSpPr>
          <p:cNvPr id="9" name="Rectangle 8"/>
          <p:cNvSpPr/>
          <p:nvPr/>
        </p:nvSpPr>
        <p:spPr>
          <a:xfrm>
            <a:off x="980477" y="1278481"/>
            <a:ext cx="3796552" cy="461665"/>
          </a:xfrm>
          <a:prstGeom prst="rect">
            <a:avLst/>
          </a:prstGeom>
        </p:spPr>
        <p:txBody>
          <a:bodyPr wrap="none">
            <a:spAutoFit/>
          </a:bodyPr>
          <a:lstStyle/>
          <a:p>
            <a:r>
              <a:rPr lang="en-US" sz="2400" dirty="0"/>
              <a:t>Please contact legal counsel</a:t>
            </a:r>
            <a:r>
              <a:rPr lang="en-US" dirty="0"/>
              <a:t>.</a:t>
            </a:r>
          </a:p>
        </p:txBody>
      </p:sp>
    </p:spTree>
    <p:extLst>
      <p:ext uri="{BB962C8B-B14F-4D97-AF65-F5344CB8AC3E}">
        <p14:creationId xmlns:p14="http://schemas.microsoft.com/office/powerpoint/2010/main" val="30892014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4445000"/>
            <a:ext cx="6248400" cy="1016000"/>
          </a:xfrm>
          <a:prstGeom prst="rect">
            <a:avLst/>
          </a:prstGeom>
        </p:spPr>
      </p:pic>
      <p:pic>
        <p:nvPicPr>
          <p:cNvPr id="6" name="Picture 5" descr="mfnerc_log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994" y="3132136"/>
            <a:ext cx="3219444" cy="10731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sp>
        <p:nvSpPr>
          <p:cNvPr id="5" name="TextBox 4"/>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
        <p:nvSpPr>
          <p:cNvPr id="2" name="Rectangle 1"/>
          <p:cNvSpPr/>
          <p:nvPr/>
        </p:nvSpPr>
        <p:spPr>
          <a:xfrm>
            <a:off x="1496540" y="991285"/>
            <a:ext cx="6377940" cy="1323439"/>
          </a:xfrm>
          <a:prstGeom prst="rect">
            <a:avLst/>
          </a:prstGeom>
        </p:spPr>
        <p:txBody>
          <a:bodyPr wrap="square">
            <a:spAutoFit/>
          </a:bodyPr>
          <a:lstStyle/>
          <a:p>
            <a:r>
              <a:rPr lang="en-US" sz="4000" dirty="0"/>
              <a:t>Ekosani </a:t>
            </a:r>
            <a:r>
              <a:rPr lang="en-US" sz="4000" dirty="0" smtClean="0"/>
              <a:t>– </a:t>
            </a:r>
            <a:r>
              <a:rPr lang="en-US" sz="4000" dirty="0" err="1"/>
              <a:t>Wopida</a:t>
            </a:r>
            <a:r>
              <a:rPr lang="en-US" sz="4000" dirty="0"/>
              <a:t> –</a:t>
            </a:r>
            <a:r>
              <a:rPr lang="en-US" sz="4000" dirty="0" smtClean="0"/>
              <a:t> </a:t>
            </a:r>
            <a:r>
              <a:rPr lang="en-US" sz="4000" dirty="0" err="1"/>
              <a:t>Miigwech</a:t>
            </a:r>
            <a:r>
              <a:rPr lang="en-US" sz="4000" dirty="0"/>
              <a:t> – </a:t>
            </a:r>
            <a:r>
              <a:rPr lang="en-US" sz="4000" dirty="0" err="1"/>
              <a:t>Ekosi</a:t>
            </a:r>
            <a:r>
              <a:rPr lang="en-US" sz="4000" dirty="0"/>
              <a:t> –</a:t>
            </a:r>
            <a:r>
              <a:rPr lang="en-US" sz="4000" dirty="0" smtClean="0"/>
              <a:t> </a:t>
            </a:r>
            <a:r>
              <a:rPr lang="en-US" sz="4000" dirty="0" err="1"/>
              <a:t>Mahsi</a:t>
            </a:r>
            <a:r>
              <a:rPr lang="en-US" sz="4000" dirty="0"/>
              <a:t> </a:t>
            </a:r>
            <a:r>
              <a:rPr lang="en-US" sz="4000" dirty="0" smtClean="0"/>
              <a:t>– Thank </a:t>
            </a:r>
            <a:r>
              <a:rPr lang="en-US" sz="4000" dirty="0"/>
              <a:t>You</a:t>
            </a:r>
          </a:p>
        </p:txBody>
      </p:sp>
    </p:spTree>
    <p:extLst>
      <p:ext uri="{BB962C8B-B14F-4D97-AF65-F5344CB8AC3E}">
        <p14:creationId xmlns:p14="http://schemas.microsoft.com/office/powerpoint/2010/main" val="194534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a:t>
            </a:r>
          </a:p>
        </p:txBody>
      </p:sp>
      <p:pic>
        <p:nvPicPr>
          <p:cNvPr id="6" name="Picture 5" descr="mfnerc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4" y="5473701"/>
            <a:ext cx="9386888" cy="1042988"/>
          </a:xfrm>
          <a:prstGeom prst="rect">
            <a:avLst/>
          </a:prstGeom>
        </p:spPr>
      </p:pic>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83732" y="2181576"/>
            <a:ext cx="3901778" cy="32921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9" y="2181576"/>
            <a:ext cx="3956647" cy="3292125"/>
          </a:xfrm>
          <a:prstGeom prst="rect">
            <a:avLst/>
          </a:prstGeom>
        </p:spPr>
      </p:pic>
      <p:sp>
        <p:nvSpPr>
          <p:cNvPr id="11" name="TextBox 10"/>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spTree>
    <p:extLst>
      <p:ext uri="{BB962C8B-B14F-4D97-AF65-F5344CB8AC3E}">
        <p14:creationId xmlns:p14="http://schemas.microsoft.com/office/powerpoint/2010/main" val="152841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history of Data </a:t>
            </a:r>
            <a:r>
              <a:rPr lang="en-US" dirty="0" err="1" smtClean="0"/>
              <a:t>Centres</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p>
          <a:p>
            <a:pPr marL="457200" lvl="1" indent="0">
              <a:buNone/>
            </a:pPr>
            <a:endParaRPr lang="en-US" dirty="0"/>
          </a:p>
        </p:txBody>
      </p:sp>
      <p:grpSp>
        <p:nvGrpSpPr>
          <p:cNvPr id="4" name="Group 3"/>
          <p:cNvGrpSpPr/>
          <p:nvPr/>
        </p:nvGrpSpPr>
        <p:grpSpPr>
          <a:xfrm>
            <a:off x="-7934" y="5473701"/>
            <a:ext cx="9386888" cy="1289050"/>
            <a:chOff x="-7934" y="5473701"/>
            <a:chExt cx="9386888" cy="1289050"/>
          </a:xfrm>
        </p:grpSpPr>
        <p:pic>
          <p:nvPicPr>
            <p:cNvPr id="6" name="Picture 5" descr="mfnerc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3253" y="6171672"/>
              <a:ext cx="1773237" cy="5910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4" y="5473701"/>
              <a:ext cx="9386888" cy="1042988"/>
            </a:xfrm>
            <a:prstGeom prst="rect">
              <a:avLst/>
            </a:prstGeom>
          </p:spPr>
        </p:pic>
      </p:grpSp>
      <p:sp>
        <p:nvSpPr>
          <p:cNvPr id="8" name="TextBox 7"/>
          <p:cNvSpPr txBox="1"/>
          <p:nvPr/>
        </p:nvSpPr>
        <p:spPr>
          <a:xfrm>
            <a:off x="-7934" y="6516689"/>
            <a:ext cx="1976823" cy="246221"/>
          </a:xfrm>
          <a:prstGeom prst="rect">
            <a:avLst/>
          </a:prstGeom>
          <a:noFill/>
        </p:spPr>
        <p:txBody>
          <a:bodyPr wrap="none" rtlCol="0">
            <a:spAutoFit/>
          </a:bodyPr>
          <a:lstStyle/>
          <a:p>
            <a:r>
              <a:rPr lang="en-US" sz="1000" dirty="0"/>
              <a:t>Confidential – Not For Distribution</a:t>
            </a:r>
          </a:p>
        </p:txBody>
      </p:sp>
      <p:pic>
        <p:nvPicPr>
          <p:cNvPr id="7" name="Picture 6"/>
          <p:cNvPicPr>
            <a:picLocks noChangeAspect="1"/>
          </p:cNvPicPr>
          <p:nvPr/>
        </p:nvPicPr>
        <p:blipFill>
          <a:blip r:embed="rId5"/>
          <a:stretch>
            <a:fillRect/>
          </a:stretch>
        </p:blipFill>
        <p:spPr>
          <a:xfrm>
            <a:off x="1680359" y="2069307"/>
            <a:ext cx="5783281" cy="2935288"/>
          </a:xfrm>
          <a:prstGeom prst="rect">
            <a:avLst/>
          </a:prstGeom>
        </p:spPr>
      </p:pic>
    </p:spTree>
    <p:extLst>
      <p:ext uri="{BB962C8B-B14F-4D97-AF65-F5344CB8AC3E}">
        <p14:creationId xmlns:p14="http://schemas.microsoft.com/office/powerpoint/2010/main" val="1403915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12774</TotalTime>
  <Words>5794</Words>
  <Application>Microsoft Macintosh PowerPoint</Application>
  <PresentationFormat>On-screen Show (4:3)</PresentationFormat>
  <Paragraphs>665</Paragraphs>
  <Slides>75</Slides>
  <Notes>75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75</vt:i4>
      </vt:variant>
    </vt:vector>
  </HeadingPairs>
  <TitlesOfParts>
    <vt:vector size="78" baseType="lpstr">
      <vt:lpstr>Arial</vt:lpstr>
      <vt:lpstr>Calibri</vt:lpstr>
      <vt:lpstr>Office Theme</vt:lpstr>
      <vt:lpstr>Data Centre and Privacy</vt:lpstr>
      <vt:lpstr>My Understanding</vt:lpstr>
      <vt:lpstr>My Qualifications</vt:lpstr>
      <vt:lpstr>Summary</vt:lpstr>
      <vt:lpstr>My Assumptions</vt:lpstr>
      <vt:lpstr>Documentation</vt:lpstr>
      <vt:lpstr>COACH</vt:lpstr>
      <vt:lpstr>Foundation</vt:lpstr>
      <vt:lpstr>A brief history of Data Centres</vt:lpstr>
      <vt:lpstr>What is a Data Centre?</vt:lpstr>
      <vt:lpstr>What is a Server Room?</vt:lpstr>
      <vt:lpstr>Quality</vt:lpstr>
      <vt:lpstr>Can we add another server?</vt:lpstr>
      <vt:lpstr>Data Centre Goal</vt:lpstr>
      <vt:lpstr>eHealth Applications</vt:lpstr>
      <vt:lpstr>Paper to Electronic Health Records</vt:lpstr>
      <vt:lpstr>Defense In Depth</vt:lpstr>
      <vt:lpstr>Standards</vt:lpstr>
      <vt:lpstr>Rate of Change</vt:lpstr>
      <vt:lpstr>Threats to Data Security</vt:lpstr>
      <vt:lpstr>Security</vt:lpstr>
      <vt:lpstr>Environmental Controls</vt:lpstr>
      <vt:lpstr>Site Considerations </vt:lpstr>
      <vt:lpstr>Redundant Systems</vt:lpstr>
      <vt:lpstr>Data Centre Location </vt:lpstr>
      <vt:lpstr>Insurance</vt:lpstr>
      <vt:lpstr>In Manitoba</vt:lpstr>
      <vt:lpstr>Fibre Deployments</vt:lpstr>
      <vt:lpstr>Modular Data Centre</vt:lpstr>
      <vt:lpstr>Other Stuff</vt:lpstr>
      <vt:lpstr>Rule and Exception</vt:lpstr>
      <vt:lpstr>What is 2 with the addition of 2?</vt:lpstr>
      <vt:lpstr>Patient vs Client</vt:lpstr>
      <vt:lpstr>What is a Health Centre?</vt:lpstr>
      <vt:lpstr>Nursing Station and Health Centre?</vt:lpstr>
      <vt:lpstr>Privacy and Health</vt:lpstr>
      <vt:lpstr>Resource</vt:lpstr>
      <vt:lpstr>MFNERC and MFNSS</vt:lpstr>
      <vt:lpstr>Parliaments in Canada</vt:lpstr>
      <vt:lpstr>Privacy Legislation</vt:lpstr>
      <vt:lpstr>PHI Authorities</vt:lpstr>
      <vt:lpstr>Identifiable vs Aggregate</vt:lpstr>
      <vt:lpstr>Keep it Simple</vt:lpstr>
      <vt:lpstr>1) Federal Jurisdiction</vt:lpstr>
      <vt:lpstr>Federal Privacy Act </vt:lpstr>
      <vt:lpstr>2) Provincial Jurisdiction</vt:lpstr>
      <vt:lpstr>Provincial Legislature</vt:lpstr>
      <vt:lpstr>But, MFNERC and FNHSSM</vt:lpstr>
      <vt:lpstr>The (provincial) Privacy Act</vt:lpstr>
      <vt:lpstr>Tort (legal wrong) </vt:lpstr>
      <vt:lpstr>FIPPA</vt:lpstr>
      <vt:lpstr>FIPPA</vt:lpstr>
      <vt:lpstr>PHIA</vt:lpstr>
      <vt:lpstr>PHIA</vt:lpstr>
      <vt:lpstr>PHIA</vt:lpstr>
      <vt:lpstr>PHIA and First Nations</vt:lpstr>
      <vt:lpstr>PHIA and Regulated Professionals</vt:lpstr>
      <vt:lpstr>PHIA Compliance</vt:lpstr>
      <vt:lpstr>Experts</vt:lpstr>
      <vt:lpstr>3) First Nations Jurisdiction</vt:lpstr>
      <vt:lpstr>First Nations’ Principles of OCAP</vt:lpstr>
      <vt:lpstr>Self-Determination.</vt:lpstr>
      <vt:lpstr>First Nation Identifiable Information</vt:lpstr>
      <vt:lpstr>Law vs Act</vt:lpstr>
      <vt:lpstr>The Funding Agreement</vt:lpstr>
      <vt:lpstr>Applicable Law - Federal</vt:lpstr>
      <vt:lpstr>Applicable Law - Provincial</vt:lpstr>
      <vt:lpstr>Confusion</vt:lpstr>
      <vt:lpstr>Manitoba's Privacy Act</vt:lpstr>
      <vt:lpstr>Funding Risk</vt:lpstr>
      <vt:lpstr>Consent</vt:lpstr>
      <vt:lpstr>Implied vs Express Consent</vt:lpstr>
      <vt:lpstr>Legal Action</vt:lpstr>
      <vt:lpstr>Questions?</vt:lpstr>
      <vt:lpstr>PowerPoint Presentation</vt:lpstr>
    </vt:vector>
  </TitlesOfParts>
  <Company>mfnerc.org</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Howard Burston</dc:creator>
  <cp:lastModifiedBy>Microsoft Office User</cp:lastModifiedBy>
  <cp:revision>271</cp:revision>
  <dcterms:created xsi:type="dcterms:W3CDTF">2014-02-18T19:16:02Z</dcterms:created>
  <dcterms:modified xsi:type="dcterms:W3CDTF">2017-11-07T20:47:01Z</dcterms:modified>
</cp:coreProperties>
</file>