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1" r:id="rId2"/>
    <p:sldId id="318" r:id="rId3"/>
    <p:sldId id="319" r:id="rId4"/>
    <p:sldId id="320" r:id="rId5"/>
    <p:sldId id="321" r:id="rId6"/>
    <p:sldId id="286" r:id="rId7"/>
    <p:sldId id="306" r:id="rId8"/>
    <p:sldId id="308" r:id="rId9"/>
    <p:sldId id="307" r:id="rId10"/>
    <p:sldId id="309" r:id="rId11"/>
    <p:sldId id="310" r:id="rId12"/>
    <p:sldId id="311" r:id="rId13"/>
    <p:sldId id="312" r:id="rId14"/>
    <p:sldId id="313" r:id="rId15"/>
    <p:sldId id="314" r:id="rId16"/>
    <p:sldId id="302" r:id="rId17"/>
    <p:sldId id="316" r:id="rId18"/>
    <p:sldId id="317" r:id="rId19"/>
    <p:sldId id="267" r:id="rId2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500"/>
    <a:srgbClr val="005DCC"/>
    <a:srgbClr val="A82300"/>
    <a:srgbClr val="FFBB1F"/>
    <a:srgbClr val="C00000"/>
    <a:srgbClr val="70AD47"/>
    <a:srgbClr val="5B9BD5"/>
    <a:srgbClr val="D39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58" autoAdjust="0"/>
    <p:restoredTop sz="95340" autoAdjust="0"/>
  </p:normalViewPr>
  <p:slideViewPr>
    <p:cSldViewPr snapToGrid="0">
      <p:cViewPr varScale="1">
        <p:scale>
          <a:sx n="125" d="100"/>
          <a:sy n="125" d="100"/>
        </p:scale>
        <p:origin x="116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CA" dirty="0" err="1" smtClean="0"/>
              <a:t>Nanaandawewigamig</a:t>
            </a:r>
            <a:endParaRPr lang="en-CA" dirty="0" smtClean="0"/>
          </a:p>
          <a:p>
            <a:r>
              <a:rPr lang="en-CA" dirty="0" smtClean="0"/>
              <a:t>BMFNNFI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CA" dirty="0" smtClean="0"/>
              <a:t>March 2017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3C090B-A3BD-40E9-9F0C-8F6DF57580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74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0048-932E-493D-AB6E-CA2CFDEF0D77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3576"/>
            <a:ext cx="548515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432DD-F770-4DD9-9542-8CBC3E7D8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4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32DD-F770-4DD9-9542-8CBC3E7D82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1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DECF-A53B-43EF-A369-16F0DF63084A}" type="datetimeFigureOut">
              <a:rPr lang="en-CA" smtClean="0"/>
              <a:t>2017-11-08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953A-22F2-42B9-B362-EDE7B99254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48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DECF-A53B-43EF-A369-16F0DF63084A}" type="datetimeFigureOut">
              <a:rPr lang="en-CA" smtClean="0"/>
              <a:t>2017-11-08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953A-22F2-42B9-B362-EDE7B99254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19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DECF-A53B-43EF-A369-16F0DF63084A}" type="datetimeFigureOut">
              <a:rPr lang="en-CA" smtClean="0"/>
              <a:t>2017-11-08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953A-22F2-42B9-B362-EDE7B99254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196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DECF-A53B-43EF-A369-16F0DF63084A}" type="datetimeFigureOut">
              <a:rPr lang="en-CA" smtClean="0"/>
              <a:t>2017-11-08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953A-22F2-42B9-B362-EDE7B99254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37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DECF-A53B-43EF-A369-16F0DF63084A}" type="datetimeFigureOut">
              <a:rPr lang="en-CA" smtClean="0"/>
              <a:t>2017-11-08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953A-22F2-42B9-B362-EDE7B99254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07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DECF-A53B-43EF-A369-16F0DF63084A}" type="datetimeFigureOut">
              <a:rPr lang="en-CA" smtClean="0"/>
              <a:t>2017-11-08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953A-22F2-42B9-B362-EDE7B99254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18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DECF-A53B-43EF-A369-16F0DF63084A}" type="datetimeFigureOut">
              <a:rPr lang="en-CA" smtClean="0"/>
              <a:t>2017-11-08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953A-22F2-42B9-B362-EDE7B99254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470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DECF-A53B-43EF-A369-16F0DF63084A}" type="datetimeFigureOut">
              <a:rPr lang="en-CA" smtClean="0"/>
              <a:t>2017-11-08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953A-22F2-42B9-B362-EDE7B99254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52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DECF-A53B-43EF-A369-16F0DF63084A}" type="datetimeFigureOut">
              <a:rPr lang="en-CA" smtClean="0"/>
              <a:t>2017-11-08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953A-22F2-42B9-B362-EDE7B99254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06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DECF-A53B-43EF-A369-16F0DF63084A}" type="datetimeFigureOut">
              <a:rPr lang="en-CA" smtClean="0"/>
              <a:t>2017-11-08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953A-22F2-42B9-B362-EDE7B99254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75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DECF-A53B-43EF-A369-16F0DF63084A}" type="datetimeFigureOut">
              <a:rPr lang="en-CA" smtClean="0"/>
              <a:t>2017-11-08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953A-22F2-42B9-B362-EDE7B99254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744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5DECF-A53B-43EF-A369-16F0DF63084A}" type="datetimeFigureOut">
              <a:rPr lang="en-CA" smtClean="0"/>
              <a:t>2017-11-08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5953A-22F2-42B9-B362-EDE7B99254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87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agbator@fnhssm.com" TargetMode="External"/><Relationship Id="rId4" Type="http://schemas.openxmlformats.org/officeDocument/2006/relationships/hyperlink" Target="mailto:jfleury@manitobachiefs.com" TargetMode="External"/><Relationship Id="rId5" Type="http://schemas.openxmlformats.org/officeDocument/2006/relationships/image" Target="../media/image15.jpeg"/><Relationship Id="rId6" Type="http://schemas.openxmlformats.org/officeDocument/2006/relationships/hyperlink" Target="mailto:lclarke@fnhssm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39682"/>
            <a:ext cx="12192000" cy="2430684"/>
          </a:xfrm>
        </p:spPr>
        <p:txBody>
          <a:bodyPr anchor="t" anchorCtr="0">
            <a:noAutofit/>
          </a:bodyPr>
          <a:lstStyle/>
          <a:p>
            <a:r>
              <a:rPr lang="en-US" sz="2600" b="1" cap="all" dirty="0" smtClean="0">
                <a:solidFill>
                  <a:srgbClr val="A82500"/>
                </a:solidFill>
                <a:latin typeface="+mn-lt"/>
              </a:rPr>
              <a:t/>
            </a:r>
            <a:br>
              <a:rPr lang="en-US" sz="2600" b="1" cap="all" dirty="0" smtClean="0">
                <a:solidFill>
                  <a:srgbClr val="A82500"/>
                </a:solidFill>
                <a:latin typeface="+mn-lt"/>
              </a:rPr>
            </a:br>
            <a:r>
              <a:rPr lang="en-US" sz="2600" b="1" cap="all" dirty="0" smtClean="0">
                <a:solidFill>
                  <a:srgbClr val="A82500"/>
                </a:solidFill>
                <a:latin typeface="+mn-lt"/>
              </a:rPr>
              <a:t>BUILDING </a:t>
            </a:r>
            <a:r>
              <a:rPr lang="en-US" sz="2600" b="1" cap="all" dirty="0">
                <a:solidFill>
                  <a:srgbClr val="A82500"/>
                </a:solidFill>
                <a:latin typeface="+mn-lt"/>
              </a:rPr>
              <a:t>THE MANITOBA FIRST NATIONS </a:t>
            </a:r>
            <a:br>
              <a:rPr lang="en-US" sz="2600" b="1" cap="all" dirty="0">
                <a:solidFill>
                  <a:srgbClr val="A82500"/>
                </a:solidFill>
                <a:latin typeface="+mn-lt"/>
              </a:rPr>
            </a:br>
            <a:r>
              <a:rPr lang="en-US" sz="2600" b="1" cap="all" dirty="0">
                <a:solidFill>
                  <a:srgbClr val="A82500"/>
                </a:solidFill>
                <a:latin typeface="+mn-lt"/>
              </a:rPr>
              <a:t>NETWORK OF THE FUTURE </a:t>
            </a:r>
            <a:r>
              <a:rPr lang="en-US" sz="2600" b="1" cap="all" dirty="0" smtClean="0">
                <a:solidFill>
                  <a:srgbClr val="A82500"/>
                </a:solidFill>
                <a:latin typeface="+mn-lt"/>
              </a:rPr>
              <a:t>INITIATIVE</a:t>
            </a:r>
            <a:br>
              <a:rPr lang="en-US" sz="2600" b="1" cap="all" dirty="0" smtClean="0">
                <a:solidFill>
                  <a:srgbClr val="A82500"/>
                </a:solidFill>
                <a:latin typeface="+mn-lt"/>
              </a:rPr>
            </a:br>
            <a:r>
              <a:rPr lang="en-US" sz="2600" b="1" cap="all" dirty="0">
                <a:solidFill>
                  <a:srgbClr val="A82500"/>
                </a:solidFill>
                <a:latin typeface="+mn-lt"/>
              </a:rPr>
              <a:t/>
            </a:r>
            <a:br>
              <a:rPr lang="en-US" sz="2600" b="1" cap="all" dirty="0">
                <a:solidFill>
                  <a:srgbClr val="A82500"/>
                </a:solidFill>
                <a:latin typeface="+mn-lt"/>
              </a:rPr>
            </a:br>
            <a:r>
              <a:rPr lang="en-US" sz="1800" dirty="0"/>
              <a:t>Indigenous Connectivity Summit</a:t>
            </a:r>
            <a:br>
              <a:rPr lang="en-US" sz="1800" dirty="0"/>
            </a:br>
            <a:r>
              <a:rPr lang="en-US" sz="1800" dirty="0"/>
              <a:t>November 8, 2017</a:t>
            </a:r>
            <a:r>
              <a:rPr lang="en-US" sz="2800" dirty="0"/>
              <a:t/>
            </a:r>
            <a:br>
              <a:rPr lang="en-US" sz="2800" dirty="0"/>
            </a:br>
            <a:endParaRPr lang="en-CA" sz="2600" cap="all" dirty="0">
              <a:solidFill>
                <a:srgbClr val="A8250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87"/>
          <a:stretch/>
        </p:blipFill>
        <p:spPr>
          <a:xfrm>
            <a:off x="0" y="0"/>
            <a:ext cx="134266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1"/>
          <a:stretch/>
        </p:blipFill>
        <p:spPr>
          <a:xfrm>
            <a:off x="10787604" y="0"/>
            <a:ext cx="140439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620" r="34209" b="24219"/>
          <a:stretch/>
        </p:blipFill>
        <p:spPr>
          <a:xfrm>
            <a:off x="4609039" y="271212"/>
            <a:ext cx="2973922" cy="34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Backbone Access Providers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917748" y="1532238"/>
            <a:ext cx="10297643" cy="4588644"/>
          </a:xfrm>
        </p:spPr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 smtClean="0"/>
              <a:t>Manitoba </a:t>
            </a:r>
            <a:r>
              <a:rPr lang="en-US" altLang="en-US" sz="2200" b="1" dirty="0"/>
              <a:t>Hydro </a:t>
            </a:r>
            <a:r>
              <a:rPr lang="en-US" altLang="en-US" sz="2200" b="1" dirty="0" smtClean="0"/>
              <a:t>Telecom (MHT)</a:t>
            </a:r>
            <a:endParaRPr lang="en-US" altLang="en-US" sz="2200" b="1" dirty="0"/>
          </a:p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/>
              <a:t>Manitoba Telecom </a:t>
            </a:r>
            <a:r>
              <a:rPr lang="en-US" altLang="en-US" sz="2200" b="1" dirty="0" smtClean="0"/>
              <a:t>Services (MTS)</a:t>
            </a:r>
            <a:endParaRPr lang="en-US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98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Federal Government Funders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917748" y="1532238"/>
            <a:ext cx="10297643" cy="4588644"/>
          </a:xfrm>
        </p:spPr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 smtClean="0"/>
              <a:t>Innovation</a:t>
            </a:r>
            <a:r>
              <a:rPr lang="en-US" altLang="en-US" sz="2200" b="1" dirty="0"/>
              <a:t>, Science and Economic Development: </a:t>
            </a:r>
            <a:r>
              <a:rPr lang="en-US" altLang="en-US" sz="2200" dirty="0"/>
              <a:t>Connect to Innovate </a:t>
            </a:r>
            <a:r>
              <a:rPr lang="en-US" altLang="en-US" sz="2200" dirty="0" smtClean="0"/>
              <a:t>Program</a:t>
            </a:r>
            <a:endParaRPr lang="en-US" altLang="en-US" sz="2200" dirty="0"/>
          </a:p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/>
              <a:t>Canadian Radio-television and Telecommunications Commission (CRTC)</a:t>
            </a:r>
          </a:p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/>
              <a:t>Indigenous and Northern Affairs </a:t>
            </a:r>
            <a:r>
              <a:rPr lang="en-US" altLang="en-US" sz="2200" b="1" dirty="0" smtClean="0"/>
              <a:t>Canada (INAC)</a:t>
            </a:r>
            <a:endParaRPr lang="en-US" altLang="en-US" sz="2200" b="1" dirty="0"/>
          </a:p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 smtClean="0"/>
              <a:t>Infrastructure Canada – The 2014 New </a:t>
            </a:r>
            <a:r>
              <a:rPr lang="en-US" altLang="en-US" sz="2200" b="1" dirty="0"/>
              <a:t>Building Canada Fund: </a:t>
            </a:r>
            <a:r>
              <a:rPr lang="en-US" altLang="en-US" sz="2200" dirty="0"/>
              <a:t>Provincial-Territorial Infrastructure Component Small Communities Fund</a:t>
            </a:r>
          </a:p>
        </p:txBody>
      </p:sp>
    </p:spTree>
    <p:extLst>
      <p:ext uri="{BB962C8B-B14F-4D97-AF65-F5344CB8AC3E}">
        <p14:creationId xmlns:p14="http://schemas.microsoft.com/office/powerpoint/2010/main" val="30503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Strategic Partner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917748" y="1532238"/>
            <a:ext cx="10297643" cy="4588644"/>
          </a:xfrm>
        </p:spPr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 smtClean="0"/>
              <a:t>Long </a:t>
            </a:r>
            <a:r>
              <a:rPr lang="en-US" altLang="en-US" sz="2200" b="1" dirty="0"/>
              <a:t>term concession agreement between Connectivity Manitoba and Strategic Partner</a:t>
            </a:r>
          </a:p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/>
              <a:t>Strategic Partner:</a:t>
            </a:r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 smtClean="0"/>
              <a:t>Designs, builds, operates </a:t>
            </a:r>
            <a:r>
              <a:rPr lang="en-US" altLang="en-US" sz="2200" dirty="0"/>
              <a:t>and </a:t>
            </a:r>
            <a:r>
              <a:rPr lang="en-US" altLang="en-US" sz="2200" dirty="0" smtClean="0"/>
              <a:t>maintains </a:t>
            </a:r>
            <a:r>
              <a:rPr lang="en-US" altLang="en-US" sz="2200" dirty="0"/>
              <a:t>the network to the First Nations communities</a:t>
            </a:r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 smtClean="0"/>
              <a:t>Delivers affordable</a:t>
            </a:r>
            <a:r>
              <a:rPr lang="en-US" altLang="en-US" sz="2200" dirty="0"/>
              <a:t>, dependable high-speed </a:t>
            </a:r>
            <a:r>
              <a:rPr lang="en-US" altLang="en-US" sz="2200" dirty="0" smtClean="0"/>
              <a:t>Internet </a:t>
            </a:r>
            <a:r>
              <a:rPr lang="en-US" altLang="en-US" sz="2200" dirty="0"/>
              <a:t>to POP in First Nations communities</a:t>
            </a:r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Assumes build risk, including cost overruns, and revenue risk on operations</a:t>
            </a:r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Trains and employs residents of First </a:t>
            </a:r>
            <a:r>
              <a:rPr lang="en-US" altLang="en-US" sz="2200" dirty="0" smtClean="0"/>
              <a:t>Nation </a:t>
            </a:r>
            <a:r>
              <a:rPr lang="en-US" altLang="en-US" sz="2200" dirty="0"/>
              <a:t>communities in construction, operation and maintenance of </a:t>
            </a:r>
            <a:r>
              <a:rPr lang="en-US" altLang="en-US" sz="2200" dirty="0" smtClean="0"/>
              <a:t>network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1396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Strategic Partner (Cont’d)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917748" y="1532238"/>
            <a:ext cx="10297643" cy="4588644"/>
          </a:xfrm>
        </p:spPr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 smtClean="0"/>
              <a:t>Connectivity </a:t>
            </a:r>
            <a:r>
              <a:rPr lang="en-US" altLang="en-US" sz="2200" b="1" dirty="0"/>
              <a:t>Manitoba</a:t>
            </a:r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Pays Strategic Partner for build to the extent funds provided by Federal Government and other funding sources</a:t>
            </a:r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Oversees compliance by Strategic Partner to provide affordable, dependable high-speed </a:t>
            </a:r>
            <a:r>
              <a:rPr lang="en-US" altLang="en-US" sz="2200" dirty="0" smtClean="0"/>
              <a:t>Internet </a:t>
            </a:r>
            <a:r>
              <a:rPr lang="en-US" altLang="en-US" sz="2200" dirty="0"/>
              <a:t>and to train and provide employment to First Nations community residents</a:t>
            </a:r>
          </a:p>
        </p:txBody>
      </p:sp>
    </p:spTree>
    <p:extLst>
      <p:ext uri="{BB962C8B-B14F-4D97-AF65-F5344CB8AC3E}">
        <p14:creationId xmlns:p14="http://schemas.microsoft.com/office/powerpoint/2010/main" val="31621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Internet Service Providers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917748" y="1532238"/>
            <a:ext cx="10297643" cy="4588644"/>
          </a:xfrm>
        </p:spPr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 smtClean="0"/>
              <a:t>Dedicated </a:t>
            </a:r>
            <a:r>
              <a:rPr lang="en-US" altLang="en-US" sz="2200" b="1" dirty="0"/>
              <a:t>ISP</a:t>
            </a:r>
            <a:r>
              <a:rPr lang="en-US" altLang="en-US" sz="2200" b="1" dirty="0" smtClean="0"/>
              <a:t>: </a:t>
            </a:r>
            <a:r>
              <a:rPr lang="en-US" altLang="en-US" sz="2200" dirty="0" smtClean="0"/>
              <a:t>Broadband </a:t>
            </a:r>
            <a:r>
              <a:rPr lang="en-US" altLang="en-US" sz="2200" dirty="0"/>
              <a:t>Communications </a:t>
            </a:r>
            <a:r>
              <a:rPr lang="en-US" altLang="en-US" sz="2200" dirty="0" smtClean="0"/>
              <a:t>North (BCN)</a:t>
            </a:r>
            <a:endParaRPr lang="en-US" altLang="en-US" sz="2200" dirty="0"/>
          </a:p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/>
              <a:t>Community ISPs</a:t>
            </a:r>
          </a:p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/>
              <a:t>Other </a:t>
            </a:r>
            <a:r>
              <a:rPr lang="en-US" altLang="en-US" sz="2200" b="1" dirty="0" smtClean="0"/>
              <a:t>ISPs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1869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Community Users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917748" y="1532238"/>
            <a:ext cx="10297643" cy="4588644"/>
          </a:xfrm>
        </p:spPr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 smtClean="0"/>
              <a:t>Anchor Users:</a:t>
            </a:r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Federal </a:t>
            </a:r>
            <a:r>
              <a:rPr lang="en-US" altLang="en-US" sz="2200" dirty="0" smtClean="0"/>
              <a:t>government anchor users</a:t>
            </a:r>
            <a:endParaRPr lang="en-US" altLang="en-US" sz="2200" dirty="0"/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Manitoba </a:t>
            </a:r>
            <a:r>
              <a:rPr lang="en-US" altLang="en-US" sz="2200" dirty="0" smtClean="0"/>
              <a:t>government anchor users</a:t>
            </a:r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 smtClean="0"/>
              <a:t>Band offices</a:t>
            </a:r>
            <a:endParaRPr lang="en-US" altLang="en-US" sz="2200" dirty="0"/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Community </a:t>
            </a:r>
            <a:r>
              <a:rPr lang="en-US" altLang="en-US" sz="2200" dirty="0" smtClean="0"/>
              <a:t>business users</a:t>
            </a:r>
            <a:endParaRPr lang="en-US" altLang="en-US" sz="2200" dirty="0"/>
          </a:p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/>
              <a:t>Residential Users</a:t>
            </a:r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Community </a:t>
            </a:r>
            <a:r>
              <a:rPr lang="en-US" altLang="en-US" sz="2200" dirty="0" smtClean="0"/>
              <a:t>residential users</a:t>
            </a:r>
            <a:endParaRPr lang="en-US" altLang="en-US" sz="2200" dirty="0"/>
          </a:p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449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Revenues and Costs During Operational Stage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1234" y="2849916"/>
            <a:ext cx="9934755" cy="7315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Wholesale Revenues from ISPs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9446" y="1610177"/>
            <a:ext cx="4754880" cy="7315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Retail Revenues from Residential Users</a:t>
            </a:r>
          </a:p>
        </p:txBody>
      </p:sp>
      <p:sp>
        <p:nvSpPr>
          <p:cNvPr id="7" name="Down Arrow 6"/>
          <p:cNvSpPr/>
          <p:nvPr/>
        </p:nvSpPr>
        <p:spPr>
          <a:xfrm>
            <a:off x="3186846" y="2456026"/>
            <a:ext cx="640080" cy="2743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1235" y="4094896"/>
            <a:ext cx="9934754" cy="7315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dirty="0" smtClean="0"/>
              <a:t>Connectivity Manitoba / Strategic Partner</a:t>
            </a:r>
            <a:endParaRPr lang="en-CA" sz="2800" b="1" dirty="0"/>
          </a:p>
        </p:txBody>
      </p:sp>
      <p:grpSp>
        <p:nvGrpSpPr>
          <p:cNvPr id="32" name="Group 977"/>
          <p:cNvGrpSpPr>
            <a:grpSpLocks noChangeAspect="1"/>
          </p:cNvGrpSpPr>
          <p:nvPr/>
        </p:nvGrpSpPr>
        <p:grpSpPr bwMode="auto">
          <a:xfrm>
            <a:off x="2167192" y="4275603"/>
            <a:ext cx="369021" cy="370106"/>
            <a:chOff x="5095" y="4001"/>
            <a:chExt cx="340" cy="341"/>
          </a:xfrm>
          <a:solidFill>
            <a:srgbClr val="002060"/>
          </a:solidFill>
        </p:grpSpPr>
        <p:sp>
          <p:nvSpPr>
            <p:cNvPr id="33" name="Freeform 978"/>
            <p:cNvSpPr>
              <a:spLocks/>
            </p:cNvSpPr>
            <p:nvPr/>
          </p:nvSpPr>
          <p:spPr bwMode="auto">
            <a:xfrm>
              <a:off x="5159" y="4086"/>
              <a:ext cx="212" cy="171"/>
            </a:xfrm>
            <a:custGeom>
              <a:avLst/>
              <a:gdLst>
                <a:gd name="T0" fmla="*/ 259 w 320"/>
                <a:gd name="T1" fmla="*/ 90 h 257"/>
                <a:gd name="T2" fmla="*/ 284 w 320"/>
                <a:gd name="T3" fmla="*/ 65 h 257"/>
                <a:gd name="T4" fmla="*/ 256 w 320"/>
                <a:gd name="T5" fmla="*/ 65 h 257"/>
                <a:gd name="T6" fmla="*/ 191 w 320"/>
                <a:gd name="T7" fmla="*/ 110 h 257"/>
                <a:gd name="T8" fmla="*/ 179 w 320"/>
                <a:gd name="T9" fmla="*/ 124 h 257"/>
                <a:gd name="T10" fmla="*/ 174 w 320"/>
                <a:gd name="T11" fmla="*/ 129 h 257"/>
                <a:gd name="T12" fmla="*/ 179 w 320"/>
                <a:gd name="T13" fmla="*/ 135 h 257"/>
                <a:gd name="T14" fmla="*/ 191 w 320"/>
                <a:gd name="T15" fmla="*/ 149 h 257"/>
                <a:gd name="T16" fmla="*/ 256 w 320"/>
                <a:gd name="T17" fmla="*/ 193 h 257"/>
                <a:gd name="T18" fmla="*/ 284 w 320"/>
                <a:gd name="T19" fmla="*/ 193 h 257"/>
                <a:gd name="T20" fmla="*/ 259 w 320"/>
                <a:gd name="T21" fmla="*/ 169 h 257"/>
                <a:gd name="T22" fmla="*/ 259 w 320"/>
                <a:gd name="T23" fmla="*/ 154 h 257"/>
                <a:gd name="T24" fmla="*/ 274 w 320"/>
                <a:gd name="T25" fmla="*/ 154 h 257"/>
                <a:gd name="T26" fmla="*/ 317 w 320"/>
                <a:gd name="T27" fmla="*/ 196 h 257"/>
                <a:gd name="T28" fmla="*/ 319 w 320"/>
                <a:gd name="T29" fmla="*/ 200 h 257"/>
                <a:gd name="T30" fmla="*/ 319 w 320"/>
                <a:gd name="T31" fmla="*/ 208 h 257"/>
                <a:gd name="T32" fmla="*/ 317 w 320"/>
                <a:gd name="T33" fmla="*/ 212 h 257"/>
                <a:gd name="T34" fmla="*/ 274 w 320"/>
                <a:gd name="T35" fmla="*/ 254 h 257"/>
                <a:gd name="T36" fmla="*/ 267 w 320"/>
                <a:gd name="T37" fmla="*/ 257 h 257"/>
                <a:gd name="T38" fmla="*/ 259 w 320"/>
                <a:gd name="T39" fmla="*/ 254 h 257"/>
                <a:gd name="T40" fmla="*/ 259 w 320"/>
                <a:gd name="T41" fmla="*/ 239 h 257"/>
                <a:gd name="T42" fmla="*/ 284 w 320"/>
                <a:gd name="T43" fmla="*/ 215 h 257"/>
                <a:gd name="T44" fmla="*/ 256 w 320"/>
                <a:gd name="T45" fmla="*/ 215 h 257"/>
                <a:gd name="T46" fmla="*/ 174 w 320"/>
                <a:gd name="T47" fmla="*/ 162 h 257"/>
                <a:gd name="T48" fmla="*/ 163 w 320"/>
                <a:gd name="T49" fmla="*/ 149 h 257"/>
                <a:gd name="T50" fmla="*/ 160 w 320"/>
                <a:gd name="T51" fmla="*/ 146 h 257"/>
                <a:gd name="T52" fmla="*/ 157 w 320"/>
                <a:gd name="T53" fmla="*/ 149 h 257"/>
                <a:gd name="T54" fmla="*/ 146 w 320"/>
                <a:gd name="T55" fmla="*/ 162 h 257"/>
                <a:gd name="T56" fmla="*/ 64 w 320"/>
                <a:gd name="T57" fmla="*/ 215 h 257"/>
                <a:gd name="T58" fmla="*/ 11 w 320"/>
                <a:gd name="T59" fmla="*/ 215 h 257"/>
                <a:gd name="T60" fmla="*/ 0 w 320"/>
                <a:gd name="T61" fmla="*/ 204 h 257"/>
                <a:gd name="T62" fmla="*/ 11 w 320"/>
                <a:gd name="T63" fmla="*/ 193 h 257"/>
                <a:gd name="T64" fmla="*/ 64 w 320"/>
                <a:gd name="T65" fmla="*/ 193 h 257"/>
                <a:gd name="T66" fmla="*/ 129 w 320"/>
                <a:gd name="T67" fmla="*/ 149 h 257"/>
                <a:gd name="T68" fmla="*/ 141 w 320"/>
                <a:gd name="T69" fmla="*/ 134 h 257"/>
                <a:gd name="T70" fmla="*/ 146 w 320"/>
                <a:gd name="T71" fmla="*/ 129 h 257"/>
                <a:gd name="T72" fmla="*/ 141 w 320"/>
                <a:gd name="T73" fmla="*/ 124 h 257"/>
                <a:gd name="T74" fmla="*/ 129 w 320"/>
                <a:gd name="T75" fmla="*/ 110 h 257"/>
                <a:gd name="T76" fmla="*/ 64 w 320"/>
                <a:gd name="T77" fmla="*/ 65 h 257"/>
                <a:gd name="T78" fmla="*/ 11 w 320"/>
                <a:gd name="T79" fmla="*/ 65 h 257"/>
                <a:gd name="T80" fmla="*/ 0 w 320"/>
                <a:gd name="T81" fmla="*/ 55 h 257"/>
                <a:gd name="T82" fmla="*/ 11 w 320"/>
                <a:gd name="T83" fmla="*/ 44 h 257"/>
                <a:gd name="T84" fmla="*/ 64 w 320"/>
                <a:gd name="T85" fmla="*/ 44 h 257"/>
                <a:gd name="T86" fmla="*/ 146 w 320"/>
                <a:gd name="T87" fmla="*/ 96 h 257"/>
                <a:gd name="T88" fmla="*/ 157 w 320"/>
                <a:gd name="T89" fmla="*/ 110 h 257"/>
                <a:gd name="T90" fmla="*/ 160 w 320"/>
                <a:gd name="T91" fmla="*/ 113 h 257"/>
                <a:gd name="T92" fmla="*/ 163 w 320"/>
                <a:gd name="T93" fmla="*/ 110 h 257"/>
                <a:gd name="T94" fmla="*/ 174 w 320"/>
                <a:gd name="T95" fmla="*/ 96 h 257"/>
                <a:gd name="T96" fmla="*/ 256 w 320"/>
                <a:gd name="T97" fmla="*/ 44 h 257"/>
                <a:gd name="T98" fmla="*/ 284 w 320"/>
                <a:gd name="T99" fmla="*/ 44 h 257"/>
                <a:gd name="T100" fmla="*/ 259 w 320"/>
                <a:gd name="T101" fmla="*/ 20 h 257"/>
                <a:gd name="T102" fmla="*/ 259 w 320"/>
                <a:gd name="T103" fmla="*/ 4 h 257"/>
                <a:gd name="T104" fmla="*/ 274 w 320"/>
                <a:gd name="T105" fmla="*/ 4 h 257"/>
                <a:gd name="T106" fmla="*/ 317 w 320"/>
                <a:gd name="T107" fmla="*/ 47 h 257"/>
                <a:gd name="T108" fmla="*/ 319 w 320"/>
                <a:gd name="T109" fmla="*/ 51 h 257"/>
                <a:gd name="T110" fmla="*/ 319 w 320"/>
                <a:gd name="T111" fmla="*/ 59 h 257"/>
                <a:gd name="T112" fmla="*/ 317 w 320"/>
                <a:gd name="T113" fmla="*/ 62 h 257"/>
                <a:gd name="T114" fmla="*/ 274 w 320"/>
                <a:gd name="T115" fmla="*/ 105 h 257"/>
                <a:gd name="T116" fmla="*/ 267 w 320"/>
                <a:gd name="T117" fmla="*/ 108 h 257"/>
                <a:gd name="T118" fmla="*/ 259 w 320"/>
                <a:gd name="T119" fmla="*/ 105 h 257"/>
                <a:gd name="T120" fmla="*/ 259 w 320"/>
                <a:gd name="T121" fmla="*/ 9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0" h="257">
                  <a:moveTo>
                    <a:pt x="259" y="90"/>
                  </a:moveTo>
                  <a:cubicBezTo>
                    <a:pt x="284" y="65"/>
                    <a:pt x="284" y="65"/>
                    <a:pt x="284" y="65"/>
                  </a:cubicBezTo>
                  <a:cubicBezTo>
                    <a:pt x="256" y="65"/>
                    <a:pt x="256" y="65"/>
                    <a:pt x="256" y="65"/>
                  </a:cubicBezTo>
                  <a:cubicBezTo>
                    <a:pt x="225" y="65"/>
                    <a:pt x="207" y="89"/>
                    <a:pt x="191" y="110"/>
                  </a:cubicBezTo>
                  <a:cubicBezTo>
                    <a:pt x="186" y="115"/>
                    <a:pt x="182" y="120"/>
                    <a:pt x="179" y="124"/>
                  </a:cubicBezTo>
                  <a:cubicBezTo>
                    <a:pt x="174" y="129"/>
                    <a:pt x="174" y="129"/>
                    <a:pt x="174" y="129"/>
                  </a:cubicBezTo>
                  <a:cubicBezTo>
                    <a:pt x="179" y="135"/>
                    <a:pt x="179" y="135"/>
                    <a:pt x="179" y="135"/>
                  </a:cubicBezTo>
                  <a:cubicBezTo>
                    <a:pt x="182" y="139"/>
                    <a:pt x="186" y="144"/>
                    <a:pt x="191" y="149"/>
                  </a:cubicBezTo>
                  <a:cubicBezTo>
                    <a:pt x="207" y="170"/>
                    <a:pt x="225" y="193"/>
                    <a:pt x="256" y="193"/>
                  </a:cubicBezTo>
                  <a:cubicBezTo>
                    <a:pt x="284" y="193"/>
                    <a:pt x="284" y="193"/>
                    <a:pt x="284" y="193"/>
                  </a:cubicBezTo>
                  <a:cubicBezTo>
                    <a:pt x="259" y="169"/>
                    <a:pt x="259" y="169"/>
                    <a:pt x="259" y="169"/>
                  </a:cubicBezTo>
                  <a:cubicBezTo>
                    <a:pt x="255" y="165"/>
                    <a:pt x="255" y="158"/>
                    <a:pt x="259" y="154"/>
                  </a:cubicBezTo>
                  <a:cubicBezTo>
                    <a:pt x="263" y="150"/>
                    <a:pt x="270" y="150"/>
                    <a:pt x="274" y="154"/>
                  </a:cubicBezTo>
                  <a:cubicBezTo>
                    <a:pt x="317" y="196"/>
                    <a:pt x="317" y="196"/>
                    <a:pt x="317" y="196"/>
                  </a:cubicBezTo>
                  <a:cubicBezTo>
                    <a:pt x="318" y="197"/>
                    <a:pt x="319" y="199"/>
                    <a:pt x="319" y="200"/>
                  </a:cubicBezTo>
                  <a:cubicBezTo>
                    <a:pt x="320" y="203"/>
                    <a:pt x="320" y="205"/>
                    <a:pt x="319" y="208"/>
                  </a:cubicBezTo>
                  <a:cubicBezTo>
                    <a:pt x="319" y="209"/>
                    <a:pt x="318" y="211"/>
                    <a:pt x="317" y="212"/>
                  </a:cubicBezTo>
                  <a:cubicBezTo>
                    <a:pt x="274" y="254"/>
                    <a:pt x="274" y="254"/>
                    <a:pt x="274" y="254"/>
                  </a:cubicBezTo>
                  <a:cubicBezTo>
                    <a:pt x="272" y="256"/>
                    <a:pt x="269" y="257"/>
                    <a:pt x="267" y="257"/>
                  </a:cubicBezTo>
                  <a:cubicBezTo>
                    <a:pt x="264" y="257"/>
                    <a:pt x="261" y="256"/>
                    <a:pt x="259" y="254"/>
                  </a:cubicBezTo>
                  <a:cubicBezTo>
                    <a:pt x="255" y="250"/>
                    <a:pt x="255" y="243"/>
                    <a:pt x="259" y="239"/>
                  </a:cubicBezTo>
                  <a:cubicBezTo>
                    <a:pt x="284" y="215"/>
                    <a:pt x="284" y="215"/>
                    <a:pt x="284" y="215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15" y="215"/>
                    <a:pt x="191" y="184"/>
                    <a:pt x="174" y="162"/>
                  </a:cubicBezTo>
                  <a:cubicBezTo>
                    <a:pt x="170" y="157"/>
                    <a:pt x="166" y="153"/>
                    <a:pt x="163" y="149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4" y="153"/>
                    <a:pt x="150" y="157"/>
                    <a:pt x="146" y="162"/>
                  </a:cubicBezTo>
                  <a:cubicBezTo>
                    <a:pt x="129" y="184"/>
                    <a:pt x="105" y="215"/>
                    <a:pt x="64" y="215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5" y="215"/>
                    <a:pt x="0" y="210"/>
                    <a:pt x="0" y="204"/>
                  </a:cubicBezTo>
                  <a:cubicBezTo>
                    <a:pt x="0" y="198"/>
                    <a:pt x="5" y="193"/>
                    <a:pt x="11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95" y="193"/>
                    <a:pt x="113" y="170"/>
                    <a:pt x="129" y="149"/>
                  </a:cubicBezTo>
                  <a:cubicBezTo>
                    <a:pt x="134" y="144"/>
                    <a:pt x="138" y="139"/>
                    <a:pt x="141" y="134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38" y="120"/>
                    <a:pt x="134" y="115"/>
                    <a:pt x="129" y="110"/>
                  </a:cubicBezTo>
                  <a:cubicBezTo>
                    <a:pt x="113" y="89"/>
                    <a:pt x="95" y="65"/>
                    <a:pt x="64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5" y="65"/>
                    <a:pt x="0" y="61"/>
                    <a:pt x="0" y="55"/>
                  </a:cubicBezTo>
                  <a:cubicBezTo>
                    <a:pt x="0" y="49"/>
                    <a:pt x="5" y="44"/>
                    <a:pt x="11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105" y="44"/>
                    <a:pt x="129" y="74"/>
                    <a:pt x="146" y="96"/>
                  </a:cubicBezTo>
                  <a:cubicBezTo>
                    <a:pt x="150" y="101"/>
                    <a:pt x="154" y="106"/>
                    <a:pt x="157" y="110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6"/>
                    <a:pt x="170" y="101"/>
                    <a:pt x="174" y="96"/>
                  </a:cubicBezTo>
                  <a:cubicBezTo>
                    <a:pt x="191" y="74"/>
                    <a:pt x="215" y="44"/>
                    <a:pt x="256" y="44"/>
                  </a:cubicBezTo>
                  <a:cubicBezTo>
                    <a:pt x="284" y="44"/>
                    <a:pt x="284" y="44"/>
                    <a:pt x="284" y="44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5" y="15"/>
                    <a:pt x="255" y="9"/>
                    <a:pt x="259" y="4"/>
                  </a:cubicBezTo>
                  <a:cubicBezTo>
                    <a:pt x="263" y="0"/>
                    <a:pt x="270" y="0"/>
                    <a:pt x="274" y="4"/>
                  </a:cubicBezTo>
                  <a:cubicBezTo>
                    <a:pt x="317" y="47"/>
                    <a:pt x="317" y="47"/>
                    <a:pt x="317" y="47"/>
                  </a:cubicBezTo>
                  <a:cubicBezTo>
                    <a:pt x="318" y="48"/>
                    <a:pt x="319" y="49"/>
                    <a:pt x="319" y="51"/>
                  </a:cubicBezTo>
                  <a:cubicBezTo>
                    <a:pt x="320" y="53"/>
                    <a:pt x="320" y="56"/>
                    <a:pt x="319" y="59"/>
                  </a:cubicBezTo>
                  <a:cubicBezTo>
                    <a:pt x="319" y="60"/>
                    <a:pt x="318" y="61"/>
                    <a:pt x="317" y="62"/>
                  </a:cubicBezTo>
                  <a:cubicBezTo>
                    <a:pt x="274" y="105"/>
                    <a:pt x="274" y="105"/>
                    <a:pt x="274" y="105"/>
                  </a:cubicBezTo>
                  <a:cubicBezTo>
                    <a:pt x="272" y="107"/>
                    <a:pt x="269" y="108"/>
                    <a:pt x="267" y="108"/>
                  </a:cubicBezTo>
                  <a:cubicBezTo>
                    <a:pt x="264" y="108"/>
                    <a:pt x="261" y="107"/>
                    <a:pt x="259" y="105"/>
                  </a:cubicBezTo>
                  <a:cubicBezTo>
                    <a:pt x="255" y="101"/>
                    <a:pt x="255" y="94"/>
                    <a:pt x="25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34" name="Freeform 979"/>
            <p:cNvSpPr>
              <a:spLocks noEditPoints="1"/>
            </p:cNvSpPr>
            <p:nvPr/>
          </p:nvSpPr>
          <p:spPr bwMode="auto">
            <a:xfrm>
              <a:off x="5095" y="4001"/>
              <a:ext cx="340" cy="341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1 h 512"/>
                <a:gd name="T12" fmla="*/ 21 w 512"/>
                <a:gd name="T13" fmla="*/ 256 h 512"/>
                <a:gd name="T14" fmla="*/ 256 w 512"/>
                <a:gd name="T15" fmla="*/ 22 h 512"/>
                <a:gd name="T16" fmla="*/ 491 w 512"/>
                <a:gd name="T17" fmla="*/ 256 h 512"/>
                <a:gd name="T18" fmla="*/ 256 w 512"/>
                <a:gd name="T19" fmla="*/ 49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  <a:moveTo>
                    <a:pt x="256" y="491"/>
                  </a:move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35" name="Group 977"/>
          <p:cNvGrpSpPr>
            <a:grpSpLocks noChangeAspect="1"/>
          </p:cNvGrpSpPr>
          <p:nvPr/>
        </p:nvGrpSpPr>
        <p:grpSpPr bwMode="auto">
          <a:xfrm>
            <a:off x="9670846" y="4275603"/>
            <a:ext cx="369021" cy="370106"/>
            <a:chOff x="5095" y="4001"/>
            <a:chExt cx="340" cy="341"/>
          </a:xfrm>
          <a:solidFill>
            <a:srgbClr val="002060"/>
          </a:solidFill>
        </p:grpSpPr>
        <p:sp>
          <p:nvSpPr>
            <p:cNvPr id="36" name="Freeform 978"/>
            <p:cNvSpPr>
              <a:spLocks/>
            </p:cNvSpPr>
            <p:nvPr/>
          </p:nvSpPr>
          <p:spPr bwMode="auto">
            <a:xfrm>
              <a:off x="5159" y="4086"/>
              <a:ext cx="212" cy="171"/>
            </a:xfrm>
            <a:custGeom>
              <a:avLst/>
              <a:gdLst>
                <a:gd name="T0" fmla="*/ 259 w 320"/>
                <a:gd name="T1" fmla="*/ 90 h 257"/>
                <a:gd name="T2" fmla="*/ 284 w 320"/>
                <a:gd name="T3" fmla="*/ 65 h 257"/>
                <a:gd name="T4" fmla="*/ 256 w 320"/>
                <a:gd name="T5" fmla="*/ 65 h 257"/>
                <a:gd name="T6" fmla="*/ 191 w 320"/>
                <a:gd name="T7" fmla="*/ 110 h 257"/>
                <a:gd name="T8" fmla="*/ 179 w 320"/>
                <a:gd name="T9" fmla="*/ 124 h 257"/>
                <a:gd name="T10" fmla="*/ 174 w 320"/>
                <a:gd name="T11" fmla="*/ 129 h 257"/>
                <a:gd name="T12" fmla="*/ 179 w 320"/>
                <a:gd name="T13" fmla="*/ 135 h 257"/>
                <a:gd name="T14" fmla="*/ 191 w 320"/>
                <a:gd name="T15" fmla="*/ 149 h 257"/>
                <a:gd name="T16" fmla="*/ 256 w 320"/>
                <a:gd name="T17" fmla="*/ 193 h 257"/>
                <a:gd name="T18" fmla="*/ 284 w 320"/>
                <a:gd name="T19" fmla="*/ 193 h 257"/>
                <a:gd name="T20" fmla="*/ 259 w 320"/>
                <a:gd name="T21" fmla="*/ 169 h 257"/>
                <a:gd name="T22" fmla="*/ 259 w 320"/>
                <a:gd name="T23" fmla="*/ 154 h 257"/>
                <a:gd name="T24" fmla="*/ 274 w 320"/>
                <a:gd name="T25" fmla="*/ 154 h 257"/>
                <a:gd name="T26" fmla="*/ 317 w 320"/>
                <a:gd name="T27" fmla="*/ 196 h 257"/>
                <a:gd name="T28" fmla="*/ 319 w 320"/>
                <a:gd name="T29" fmla="*/ 200 h 257"/>
                <a:gd name="T30" fmla="*/ 319 w 320"/>
                <a:gd name="T31" fmla="*/ 208 h 257"/>
                <a:gd name="T32" fmla="*/ 317 w 320"/>
                <a:gd name="T33" fmla="*/ 212 h 257"/>
                <a:gd name="T34" fmla="*/ 274 w 320"/>
                <a:gd name="T35" fmla="*/ 254 h 257"/>
                <a:gd name="T36" fmla="*/ 267 w 320"/>
                <a:gd name="T37" fmla="*/ 257 h 257"/>
                <a:gd name="T38" fmla="*/ 259 w 320"/>
                <a:gd name="T39" fmla="*/ 254 h 257"/>
                <a:gd name="T40" fmla="*/ 259 w 320"/>
                <a:gd name="T41" fmla="*/ 239 h 257"/>
                <a:gd name="T42" fmla="*/ 284 w 320"/>
                <a:gd name="T43" fmla="*/ 215 h 257"/>
                <a:gd name="T44" fmla="*/ 256 w 320"/>
                <a:gd name="T45" fmla="*/ 215 h 257"/>
                <a:gd name="T46" fmla="*/ 174 w 320"/>
                <a:gd name="T47" fmla="*/ 162 h 257"/>
                <a:gd name="T48" fmla="*/ 163 w 320"/>
                <a:gd name="T49" fmla="*/ 149 h 257"/>
                <a:gd name="T50" fmla="*/ 160 w 320"/>
                <a:gd name="T51" fmla="*/ 146 h 257"/>
                <a:gd name="T52" fmla="*/ 157 w 320"/>
                <a:gd name="T53" fmla="*/ 149 h 257"/>
                <a:gd name="T54" fmla="*/ 146 w 320"/>
                <a:gd name="T55" fmla="*/ 162 h 257"/>
                <a:gd name="T56" fmla="*/ 64 w 320"/>
                <a:gd name="T57" fmla="*/ 215 h 257"/>
                <a:gd name="T58" fmla="*/ 11 w 320"/>
                <a:gd name="T59" fmla="*/ 215 h 257"/>
                <a:gd name="T60" fmla="*/ 0 w 320"/>
                <a:gd name="T61" fmla="*/ 204 h 257"/>
                <a:gd name="T62" fmla="*/ 11 w 320"/>
                <a:gd name="T63" fmla="*/ 193 h 257"/>
                <a:gd name="T64" fmla="*/ 64 w 320"/>
                <a:gd name="T65" fmla="*/ 193 h 257"/>
                <a:gd name="T66" fmla="*/ 129 w 320"/>
                <a:gd name="T67" fmla="*/ 149 h 257"/>
                <a:gd name="T68" fmla="*/ 141 w 320"/>
                <a:gd name="T69" fmla="*/ 134 h 257"/>
                <a:gd name="T70" fmla="*/ 146 w 320"/>
                <a:gd name="T71" fmla="*/ 129 h 257"/>
                <a:gd name="T72" fmla="*/ 141 w 320"/>
                <a:gd name="T73" fmla="*/ 124 h 257"/>
                <a:gd name="T74" fmla="*/ 129 w 320"/>
                <a:gd name="T75" fmla="*/ 110 h 257"/>
                <a:gd name="T76" fmla="*/ 64 w 320"/>
                <a:gd name="T77" fmla="*/ 65 h 257"/>
                <a:gd name="T78" fmla="*/ 11 w 320"/>
                <a:gd name="T79" fmla="*/ 65 h 257"/>
                <a:gd name="T80" fmla="*/ 0 w 320"/>
                <a:gd name="T81" fmla="*/ 55 h 257"/>
                <a:gd name="T82" fmla="*/ 11 w 320"/>
                <a:gd name="T83" fmla="*/ 44 h 257"/>
                <a:gd name="T84" fmla="*/ 64 w 320"/>
                <a:gd name="T85" fmla="*/ 44 h 257"/>
                <a:gd name="T86" fmla="*/ 146 w 320"/>
                <a:gd name="T87" fmla="*/ 96 h 257"/>
                <a:gd name="T88" fmla="*/ 157 w 320"/>
                <a:gd name="T89" fmla="*/ 110 h 257"/>
                <a:gd name="T90" fmla="*/ 160 w 320"/>
                <a:gd name="T91" fmla="*/ 113 h 257"/>
                <a:gd name="T92" fmla="*/ 163 w 320"/>
                <a:gd name="T93" fmla="*/ 110 h 257"/>
                <a:gd name="T94" fmla="*/ 174 w 320"/>
                <a:gd name="T95" fmla="*/ 96 h 257"/>
                <a:gd name="T96" fmla="*/ 256 w 320"/>
                <a:gd name="T97" fmla="*/ 44 h 257"/>
                <a:gd name="T98" fmla="*/ 284 w 320"/>
                <a:gd name="T99" fmla="*/ 44 h 257"/>
                <a:gd name="T100" fmla="*/ 259 w 320"/>
                <a:gd name="T101" fmla="*/ 20 h 257"/>
                <a:gd name="T102" fmla="*/ 259 w 320"/>
                <a:gd name="T103" fmla="*/ 4 h 257"/>
                <a:gd name="T104" fmla="*/ 274 w 320"/>
                <a:gd name="T105" fmla="*/ 4 h 257"/>
                <a:gd name="T106" fmla="*/ 317 w 320"/>
                <a:gd name="T107" fmla="*/ 47 h 257"/>
                <a:gd name="T108" fmla="*/ 319 w 320"/>
                <a:gd name="T109" fmla="*/ 51 h 257"/>
                <a:gd name="T110" fmla="*/ 319 w 320"/>
                <a:gd name="T111" fmla="*/ 59 h 257"/>
                <a:gd name="T112" fmla="*/ 317 w 320"/>
                <a:gd name="T113" fmla="*/ 62 h 257"/>
                <a:gd name="T114" fmla="*/ 274 w 320"/>
                <a:gd name="T115" fmla="*/ 105 h 257"/>
                <a:gd name="T116" fmla="*/ 267 w 320"/>
                <a:gd name="T117" fmla="*/ 108 h 257"/>
                <a:gd name="T118" fmla="*/ 259 w 320"/>
                <a:gd name="T119" fmla="*/ 105 h 257"/>
                <a:gd name="T120" fmla="*/ 259 w 320"/>
                <a:gd name="T121" fmla="*/ 9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0" h="257">
                  <a:moveTo>
                    <a:pt x="259" y="90"/>
                  </a:moveTo>
                  <a:cubicBezTo>
                    <a:pt x="284" y="65"/>
                    <a:pt x="284" y="65"/>
                    <a:pt x="284" y="65"/>
                  </a:cubicBezTo>
                  <a:cubicBezTo>
                    <a:pt x="256" y="65"/>
                    <a:pt x="256" y="65"/>
                    <a:pt x="256" y="65"/>
                  </a:cubicBezTo>
                  <a:cubicBezTo>
                    <a:pt x="225" y="65"/>
                    <a:pt x="207" y="89"/>
                    <a:pt x="191" y="110"/>
                  </a:cubicBezTo>
                  <a:cubicBezTo>
                    <a:pt x="186" y="115"/>
                    <a:pt x="182" y="120"/>
                    <a:pt x="179" y="124"/>
                  </a:cubicBezTo>
                  <a:cubicBezTo>
                    <a:pt x="174" y="129"/>
                    <a:pt x="174" y="129"/>
                    <a:pt x="174" y="129"/>
                  </a:cubicBezTo>
                  <a:cubicBezTo>
                    <a:pt x="179" y="135"/>
                    <a:pt x="179" y="135"/>
                    <a:pt x="179" y="135"/>
                  </a:cubicBezTo>
                  <a:cubicBezTo>
                    <a:pt x="182" y="139"/>
                    <a:pt x="186" y="144"/>
                    <a:pt x="191" y="149"/>
                  </a:cubicBezTo>
                  <a:cubicBezTo>
                    <a:pt x="207" y="170"/>
                    <a:pt x="225" y="193"/>
                    <a:pt x="256" y="193"/>
                  </a:cubicBezTo>
                  <a:cubicBezTo>
                    <a:pt x="284" y="193"/>
                    <a:pt x="284" y="193"/>
                    <a:pt x="284" y="193"/>
                  </a:cubicBezTo>
                  <a:cubicBezTo>
                    <a:pt x="259" y="169"/>
                    <a:pt x="259" y="169"/>
                    <a:pt x="259" y="169"/>
                  </a:cubicBezTo>
                  <a:cubicBezTo>
                    <a:pt x="255" y="165"/>
                    <a:pt x="255" y="158"/>
                    <a:pt x="259" y="154"/>
                  </a:cubicBezTo>
                  <a:cubicBezTo>
                    <a:pt x="263" y="150"/>
                    <a:pt x="270" y="150"/>
                    <a:pt x="274" y="154"/>
                  </a:cubicBezTo>
                  <a:cubicBezTo>
                    <a:pt x="317" y="196"/>
                    <a:pt x="317" y="196"/>
                    <a:pt x="317" y="196"/>
                  </a:cubicBezTo>
                  <a:cubicBezTo>
                    <a:pt x="318" y="197"/>
                    <a:pt x="319" y="199"/>
                    <a:pt x="319" y="200"/>
                  </a:cubicBezTo>
                  <a:cubicBezTo>
                    <a:pt x="320" y="203"/>
                    <a:pt x="320" y="205"/>
                    <a:pt x="319" y="208"/>
                  </a:cubicBezTo>
                  <a:cubicBezTo>
                    <a:pt x="319" y="209"/>
                    <a:pt x="318" y="211"/>
                    <a:pt x="317" y="212"/>
                  </a:cubicBezTo>
                  <a:cubicBezTo>
                    <a:pt x="274" y="254"/>
                    <a:pt x="274" y="254"/>
                    <a:pt x="274" y="254"/>
                  </a:cubicBezTo>
                  <a:cubicBezTo>
                    <a:pt x="272" y="256"/>
                    <a:pt x="269" y="257"/>
                    <a:pt x="267" y="257"/>
                  </a:cubicBezTo>
                  <a:cubicBezTo>
                    <a:pt x="264" y="257"/>
                    <a:pt x="261" y="256"/>
                    <a:pt x="259" y="254"/>
                  </a:cubicBezTo>
                  <a:cubicBezTo>
                    <a:pt x="255" y="250"/>
                    <a:pt x="255" y="243"/>
                    <a:pt x="259" y="239"/>
                  </a:cubicBezTo>
                  <a:cubicBezTo>
                    <a:pt x="284" y="215"/>
                    <a:pt x="284" y="215"/>
                    <a:pt x="284" y="215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15" y="215"/>
                    <a:pt x="191" y="184"/>
                    <a:pt x="174" y="162"/>
                  </a:cubicBezTo>
                  <a:cubicBezTo>
                    <a:pt x="170" y="157"/>
                    <a:pt x="166" y="153"/>
                    <a:pt x="163" y="149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4" y="153"/>
                    <a:pt x="150" y="157"/>
                    <a:pt x="146" y="162"/>
                  </a:cubicBezTo>
                  <a:cubicBezTo>
                    <a:pt x="129" y="184"/>
                    <a:pt x="105" y="215"/>
                    <a:pt x="64" y="215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5" y="215"/>
                    <a:pt x="0" y="210"/>
                    <a:pt x="0" y="204"/>
                  </a:cubicBezTo>
                  <a:cubicBezTo>
                    <a:pt x="0" y="198"/>
                    <a:pt x="5" y="193"/>
                    <a:pt x="11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95" y="193"/>
                    <a:pt x="113" y="170"/>
                    <a:pt x="129" y="149"/>
                  </a:cubicBezTo>
                  <a:cubicBezTo>
                    <a:pt x="134" y="144"/>
                    <a:pt x="138" y="139"/>
                    <a:pt x="141" y="134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38" y="120"/>
                    <a:pt x="134" y="115"/>
                    <a:pt x="129" y="110"/>
                  </a:cubicBezTo>
                  <a:cubicBezTo>
                    <a:pt x="113" y="89"/>
                    <a:pt x="95" y="65"/>
                    <a:pt x="64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5" y="65"/>
                    <a:pt x="0" y="61"/>
                    <a:pt x="0" y="55"/>
                  </a:cubicBezTo>
                  <a:cubicBezTo>
                    <a:pt x="0" y="49"/>
                    <a:pt x="5" y="44"/>
                    <a:pt x="11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105" y="44"/>
                    <a:pt x="129" y="74"/>
                    <a:pt x="146" y="96"/>
                  </a:cubicBezTo>
                  <a:cubicBezTo>
                    <a:pt x="150" y="101"/>
                    <a:pt x="154" y="106"/>
                    <a:pt x="157" y="110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6"/>
                    <a:pt x="170" y="101"/>
                    <a:pt x="174" y="96"/>
                  </a:cubicBezTo>
                  <a:cubicBezTo>
                    <a:pt x="191" y="74"/>
                    <a:pt x="215" y="44"/>
                    <a:pt x="256" y="44"/>
                  </a:cubicBezTo>
                  <a:cubicBezTo>
                    <a:pt x="284" y="44"/>
                    <a:pt x="284" y="44"/>
                    <a:pt x="284" y="44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5" y="15"/>
                    <a:pt x="255" y="9"/>
                    <a:pt x="259" y="4"/>
                  </a:cubicBezTo>
                  <a:cubicBezTo>
                    <a:pt x="263" y="0"/>
                    <a:pt x="270" y="0"/>
                    <a:pt x="274" y="4"/>
                  </a:cubicBezTo>
                  <a:cubicBezTo>
                    <a:pt x="317" y="47"/>
                    <a:pt x="317" y="47"/>
                    <a:pt x="317" y="47"/>
                  </a:cubicBezTo>
                  <a:cubicBezTo>
                    <a:pt x="318" y="48"/>
                    <a:pt x="319" y="49"/>
                    <a:pt x="319" y="51"/>
                  </a:cubicBezTo>
                  <a:cubicBezTo>
                    <a:pt x="320" y="53"/>
                    <a:pt x="320" y="56"/>
                    <a:pt x="319" y="59"/>
                  </a:cubicBezTo>
                  <a:cubicBezTo>
                    <a:pt x="319" y="60"/>
                    <a:pt x="318" y="61"/>
                    <a:pt x="317" y="62"/>
                  </a:cubicBezTo>
                  <a:cubicBezTo>
                    <a:pt x="274" y="105"/>
                    <a:pt x="274" y="105"/>
                    <a:pt x="274" y="105"/>
                  </a:cubicBezTo>
                  <a:cubicBezTo>
                    <a:pt x="272" y="107"/>
                    <a:pt x="269" y="108"/>
                    <a:pt x="267" y="108"/>
                  </a:cubicBezTo>
                  <a:cubicBezTo>
                    <a:pt x="264" y="108"/>
                    <a:pt x="261" y="107"/>
                    <a:pt x="259" y="105"/>
                  </a:cubicBezTo>
                  <a:cubicBezTo>
                    <a:pt x="255" y="101"/>
                    <a:pt x="255" y="94"/>
                    <a:pt x="25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37" name="Freeform 979"/>
            <p:cNvSpPr>
              <a:spLocks noEditPoints="1"/>
            </p:cNvSpPr>
            <p:nvPr/>
          </p:nvSpPr>
          <p:spPr bwMode="auto">
            <a:xfrm>
              <a:off x="5095" y="4001"/>
              <a:ext cx="340" cy="341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1 h 512"/>
                <a:gd name="T12" fmla="*/ 21 w 512"/>
                <a:gd name="T13" fmla="*/ 256 h 512"/>
                <a:gd name="T14" fmla="*/ 256 w 512"/>
                <a:gd name="T15" fmla="*/ 22 h 512"/>
                <a:gd name="T16" fmla="*/ 491 w 512"/>
                <a:gd name="T17" fmla="*/ 256 h 512"/>
                <a:gd name="T18" fmla="*/ 256 w 512"/>
                <a:gd name="T19" fmla="*/ 49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  <a:moveTo>
                    <a:pt x="256" y="491"/>
                  </a:move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38" name="Down Arrow 37"/>
          <p:cNvSpPr/>
          <p:nvPr/>
        </p:nvSpPr>
        <p:spPr>
          <a:xfrm>
            <a:off x="5775960" y="3701006"/>
            <a:ext cx="640080" cy="27432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11109" y="1610177"/>
            <a:ext cx="4754880" cy="7315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Retail Revenues from Anchor Users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8368509" y="2471344"/>
            <a:ext cx="640080" cy="2743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1906686" y="4986512"/>
            <a:ext cx="640080" cy="27432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9446" y="5398753"/>
            <a:ext cx="219456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Network O&amp;M Costs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77930" y="5398753"/>
            <a:ext cx="219456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Backbone Access Costs</a:t>
            </a:r>
          </a:p>
        </p:txBody>
      </p:sp>
      <p:sp>
        <p:nvSpPr>
          <p:cNvPr id="50" name="Down Arrow 49"/>
          <p:cNvSpPr/>
          <p:nvPr/>
        </p:nvSpPr>
        <p:spPr>
          <a:xfrm>
            <a:off x="4455170" y="4986512"/>
            <a:ext cx="640080" cy="27432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7051919" y="4986512"/>
            <a:ext cx="640080" cy="27432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74679" y="5398753"/>
            <a:ext cx="219456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Business Operations Costs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71429" y="5398753"/>
            <a:ext cx="2194560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Other Costs</a:t>
            </a:r>
          </a:p>
        </p:txBody>
      </p:sp>
      <p:sp>
        <p:nvSpPr>
          <p:cNvPr id="55" name="Down Arrow 54"/>
          <p:cNvSpPr/>
          <p:nvPr/>
        </p:nvSpPr>
        <p:spPr>
          <a:xfrm>
            <a:off x="9648669" y="4986512"/>
            <a:ext cx="640080" cy="27432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Sustainability of the Business Case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917748" y="1532238"/>
            <a:ext cx="10297643" cy="4588644"/>
          </a:xfrm>
        </p:spPr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sz="2200" b="1" dirty="0" smtClean="0"/>
              <a:t>User Base Across 63 First Nations Communities</a:t>
            </a:r>
          </a:p>
          <a:p>
            <a:pPr marL="746125" indent="-4016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–"/>
            </a:pPr>
            <a:r>
              <a:rPr lang="en-US" altLang="en-US" sz="2200" b="1" dirty="0" smtClean="0"/>
              <a:t>Potential Residential </a:t>
            </a:r>
            <a:r>
              <a:rPr lang="en-US" altLang="en-US" sz="2200" b="1" dirty="0"/>
              <a:t>Users: </a:t>
            </a:r>
            <a:r>
              <a:rPr lang="en-US" altLang="en-US" sz="2200" dirty="0" smtClean="0"/>
              <a:t>over </a:t>
            </a:r>
            <a:r>
              <a:rPr lang="en-US" altLang="en-US" sz="2200" dirty="0"/>
              <a:t>90,000 </a:t>
            </a:r>
            <a:r>
              <a:rPr lang="en-US" altLang="en-US" sz="2200" dirty="0" smtClean="0"/>
              <a:t>people in the communities (over </a:t>
            </a:r>
            <a:r>
              <a:rPr lang="en-US" altLang="en-US" sz="2200" dirty="0"/>
              <a:t>16,000 households</a:t>
            </a:r>
            <a:r>
              <a:rPr lang="en-US" altLang="en-US" sz="2200" dirty="0" smtClean="0"/>
              <a:t>)</a:t>
            </a:r>
          </a:p>
          <a:p>
            <a:pPr marL="746125" indent="-4016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–"/>
            </a:pPr>
            <a:r>
              <a:rPr lang="en-US" altLang="en-US" sz="2200" b="1" dirty="0" smtClean="0"/>
              <a:t>Potential Anchor Users</a:t>
            </a:r>
            <a:r>
              <a:rPr lang="en-US" altLang="en-US" sz="2200" b="1" dirty="0"/>
              <a:t>: </a:t>
            </a:r>
            <a:r>
              <a:rPr lang="en-US" altLang="en-US" sz="2200" dirty="0" smtClean="0"/>
              <a:t>over 400 </a:t>
            </a:r>
            <a:r>
              <a:rPr lang="en-US" altLang="en-US" sz="2200" dirty="0"/>
              <a:t>potential anchor users </a:t>
            </a:r>
            <a:r>
              <a:rPr lang="en-US" altLang="en-US" sz="2200" dirty="0" smtClean="0"/>
              <a:t>identified</a:t>
            </a:r>
            <a:endParaRPr lang="en-US" altLang="en-US" sz="2200" dirty="0"/>
          </a:p>
          <a:p>
            <a:pPr marL="346075" indent="-34607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sz="2200" b="1" dirty="0" smtClean="0"/>
              <a:t>Business Strategy:</a:t>
            </a:r>
            <a:endParaRPr lang="en-US" altLang="en-US" sz="2200" b="1" dirty="0"/>
          </a:p>
          <a:p>
            <a:pPr marL="746125" indent="-4016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 smtClean="0"/>
              <a:t>Close collaboration of Connectivity Manitoba, Strategic Partner, ISPs and Band Councils to maximize user subscription to the Internet services</a:t>
            </a:r>
          </a:p>
          <a:p>
            <a:pPr marL="746125" indent="-4016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 smtClean="0"/>
              <a:t>Reasonable retail rates for residential users and anchor users</a:t>
            </a:r>
          </a:p>
          <a:p>
            <a:pPr marL="746125" indent="-4016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 smtClean="0"/>
              <a:t>Reasonable ISP wholesale rates that allow business sustainability for both Connectivity Manitoba / Strategic Partner and ISPs</a:t>
            </a:r>
          </a:p>
          <a:p>
            <a:pPr marL="746125" indent="-4016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 smtClean="0"/>
              <a:t>Cost efficiency on network O&amp;M and business operations </a:t>
            </a:r>
          </a:p>
          <a:p>
            <a:pPr marL="746125" indent="-40163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 smtClean="0"/>
              <a:t>Value-added services to increase revenues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830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Funding for Construction Costs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9446" y="1852775"/>
            <a:ext cx="4754880" cy="7315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Federal Connect to Innovate Program</a:t>
            </a:r>
          </a:p>
        </p:txBody>
      </p:sp>
      <p:sp>
        <p:nvSpPr>
          <p:cNvPr id="7" name="Down Arrow 6"/>
          <p:cNvSpPr/>
          <p:nvPr/>
        </p:nvSpPr>
        <p:spPr>
          <a:xfrm>
            <a:off x="3186846" y="2857245"/>
            <a:ext cx="640080" cy="2743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1235" y="3395101"/>
            <a:ext cx="9934754" cy="7315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dirty="0" smtClean="0"/>
              <a:t>Connectivity Manitoba / Strategic Partner</a:t>
            </a:r>
            <a:endParaRPr lang="en-CA" sz="2800" b="1" dirty="0"/>
          </a:p>
        </p:txBody>
      </p:sp>
      <p:grpSp>
        <p:nvGrpSpPr>
          <p:cNvPr id="32" name="Group 977"/>
          <p:cNvGrpSpPr>
            <a:grpSpLocks noChangeAspect="1"/>
          </p:cNvGrpSpPr>
          <p:nvPr/>
        </p:nvGrpSpPr>
        <p:grpSpPr bwMode="auto">
          <a:xfrm>
            <a:off x="2167192" y="3530088"/>
            <a:ext cx="369021" cy="370106"/>
            <a:chOff x="5095" y="4001"/>
            <a:chExt cx="340" cy="341"/>
          </a:xfrm>
          <a:solidFill>
            <a:srgbClr val="002060"/>
          </a:solidFill>
        </p:grpSpPr>
        <p:sp>
          <p:nvSpPr>
            <p:cNvPr id="33" name="Freeform 978"/>
            <p:cNvSpPr>
              <a:spLocks/>
            </p:cNvSpPr>
            <p:nvPr/>
          </p:nvSpPr>
          <p:spPr bwMode="auto">
            <a:xfrm>
              <a:off x="5159" y="4086"/>
              <a:ext cx="212" cy="171"/>
            </a:xfrm>
            <a:custGeom>
              <a:avLst/>
              <a:gdLst>
                <a:gd name="T0" fmla="*/ 259 w 320"/>
                <a:gd name="T1" fmla="*/ 90 h 257"/>
                <a:gd name="T2" fmla="*/ 284 w 320"/>
                <a:gd name="T3" fmla="*/ 65 h 257"/>
                <a:gd name="T4" fmla="*/ 256 w 320"/>
                <a:gd name="T5" fmla="*/ 65 h 257"/>
                <a:gd name="T6" fmla="*/ 191 w 320"/>
                <a:gd name="T7" fmla="*/ 110 h 257"/>
                <a:gd name="T8" fmla="*/ 179 w 320"/>
                <a:gd name="T9" fmla="*/ 124 h 257"/>
                <a:gd name="T10" fmla="*/ 174 w 320"/>
                <a:gd name="T11" fmla="*/ 129 h 257"/>
                <a:gd name="T12" fmla="*/ 179 w 320"/>
                <a:gd name="T13" fmla="*/ 135 h 257"/>
                <a:gd name="T14" fmla="*/ 191 w 320"/>
                <a:gd name="T15" fmla="*/ 149 h 257"/>
                <a:gd name="T16" fmla="*/ 256 w 320"/>
                <a:gd name="T17" fmla="*/ 193 h 257"/>
                <a:gd name="T18" fmla="*/ 284 w 320"/>
                <a:gd name="T19" fmla="*/ 193 h 257"/>
                <a:gd name="T20" fmla="*/ 259 w 320"/>
                <a:gd name="T21" fmla="*/ 169 h 257"/>
                <a:gd name="T22" fmla="*/ 259 w 320"/>
                <a:gd name="T23" fmla="*/ 154 h 257"/>
                <a:gd name="T24" fmla="*/ 274 w 320"/>
                <a:gd name="T25" fmla="*/ 154 h 257"/>
                <a:gd name="T26" fmla="*/ 317 w 320"/>
                <a:gd name="T27" fmla="*/ 196 h 257"/>
                <a:gd name="T28" fmla="*/ 319 w 320"/>
                <a:gd name="T29" fmla="*/ 200 h 257"/>
                <a:gd name="T30" fmla="*/ 319 w 320"/>
                <a:gd name="T31" fmla="*/ 208 h 257"/>
                <a:gd name="T32" fmla="*/ 317 w 320"/>
                <a:gd name="T33" fmla="*/ 212 h 257"/>
                <a:gd name="T34" fmla="*/ 274 w 320"/>
                <a:gd name="T35" fmla="*/ 254 h 257"/>
                <a:gd name="T36" fmla="*/ 267 w 320"/>
                <a:gd name="T37" fmla="*/ 257 h 257"/>
                <a:gd name="T38" fmla="*/ 259 w 320"/>
                <a:gd name="T39" fmla="*/ 254 h 257"/>
                <a:gd name="T40" fmla="*/ 259 w 320"/>
                <a:gd name="T41" fmla="*/ 239 h 257"/>
                <a:gd name="T42" fmla="*/ 284 w 320"/>
                <a:gd name="T43" fmla="*/ 215 h 257"/>
                <a:gd name="T44" fmla="*/ 256 w 320"/>
                <a:gd name="T45" fmla="*/ 215 h 257"/>
                <a:gd name="T46" fmla="*/ 174 w 320"/>
                <a:gd name="T47" fmla="*/ 162 h 257"/>
                <a:gd name="T48" fmla="*/ 163 w 320"/>
                <a:gd name="T49" fmla="*/ 149 h 257"/>
                <a:gd name="T50" fmla="*/ 160 w 320"/>
                <a:gd name="T51" fmla="*/ 146 h 257"/>
                <a:gd name="T52" fmla="*/ 157 w 320"/>
                <a:gd name="T53" fmla="*/ 149 h 257"/>
                <a:gd name="T54" fmla="*/ 146 w 320"/>
                <a:gd name="T55" fmla="*/ 162 h 257"/>
                <a:gd name="T56" fmla="*/ 64 w 320"/>
                <a:gd name="T57" fmla="*/ 215 h 257"/>
                <a:gd name="T58" fmla="*/ 11 w 320"/>
                <a:gd name="T59" fmla="*/ 215 h 257"/>
                <a:gd name="T60" fmla="*/ 0 w 320"/>
                <a:gd name="T61" fmla="*/ 204 h 257"/>
                <a:gd name="T62" fmla="*/ 11 w 320"/>
                <a:gd name="T63" fmla="*/ 193 h 257"/>
                <a:gd name="T64" fmla="*/ 64 w 320"/>
                <a:gd name="T65" fmla="*/ 193 h 257"/>
                <a:gd name="T66" fmla="*/ 129 w 320"/>
                <a:gd name="T67" fmla="*/ 149 h 257"/>
                <a:gd name="T68" fmla="*/ 141 w 320"/>
                <a:gd name="T69" fmla="*/ 134 h 257"/>
                <a:gd name="T70" fmla="*/ 146 w 320"/>
                <a:gd name="T71" fmla="*/ 129 h 257"/>
                <a:gd name="T72" fmla="*/ 141 w 320"/>
                <a:gd name="T73" fmla="*/ 124 h 257"/>
                <a:gd name="T74" fmla="*/ 129 w 320"/>
                <a:gd name="T75" fmla="*/ 110 h 257"/>
                <a:gd name="T76" fmla="*/ 64 w 320"/>
                <a:gd name="T77" fmla="*/ 65 h 257"/>
                <a:gd name="T78" fmla="*/ 11 w 320"/>
                <a:gd name="T79" fmla="*/ 65 h 257"/>
                <a:gd name="T80" fmla="*/ 0 w 320"/>
                <a:gd name="T81" fmla="*/ 55 h 257"/>
                <a:gd name="T82" fmla="*/ 11 w 320"/>
                <a:gd name="T83" fmla="*/ 44 h 257"/>
                <a:gd name="T84" fmla="*/ 64 w 320"/>
                <a:gd name="T85" fmla="*/ 44 h 257"/>
                <a:gd name="T86" fmla="*/ 146 w 320"/>
                <a:gd name="T87" fmla="*/ 96 h 257"/>
                <a:gd name="T88" fmla="*/ 157 w 320"/>
                <a:gd name="T89" fmla="*/ 110 h 257"/>
                <a:gd name="T90" fmla="*/ 160 w 320"/>
                <a:gd name="T91" fmla="*/ 113 h 257"/>
                <a:gd name="T92" fmla="*/ 163 w 320"/>
                <a:gd name="T93" fmla="*/ 110 h 257"/>
                <a:gd name="T94" fmla="*/ 174 w 320"/>
                <a:gd name="T95" fmla="*/ 96 h 257"/>
                <a:gd name="T96" fmla="*/ 256 w 320"/>
                <a:gd name="T97" fmla="*/ 44 h 257"/>
                <a:gd name="T98" fmla="*/ 284 w 320"/>
                <a:gd name="T99" fmla="*/ 44 h 257"/>
                <a:gd name="T100" fmla="*/ 259 w 320"/>
                <a:gd name="T101" fmla="*/ 20 h 257"/>
                <a:gd name="T102" fmla="*/ 259 w 320"/>
                <a:gd name="T103" fmla="*/ 4 h 257"/>
                <a:gd name="T104" fmla="*/ 274 w 320"/>
                <a:gd name="T105" fmla="*/ 4 h 257"/>
                <a:gd name="T106" fmla="*/ 317 w 320"/>
                <a:gd name="T107" fmla="*/ 47 h 257"/>
                <a:gd name="T108" fmla="*/ 319 w 320"/>
                <a:gd name="T109" fmla="*/ 51 h 257"/>
                <a:gd name="T110" fmla="*/ 319 w 320"/>
                <a:gd name="T111" fmla="*/ 59 h 257"/>
                <a:gd name="T112" fmla="*/ 317 w 320"/>
                <a:gd name="T113" fmla="*/ 62 h 257"/>
                <a:gd name="T114" fmla="*/ 274 w 320"/>
                <a:gd name="T115" fmla="*/ 105 h 257"/>
                <a:gd name="T116" fmla="*/ 267 w 320"/>
                <a:gd name="T117" fmla="*/ 108 h 257"/>
                <a:gd name="T118" fmla="*/ 259 w 320"/>
                <a:gd name="T119" fmla="*/ 105 h 257"/>
                <a:gd name="T120" fmla="*/ 259 w 320"/>
                <a:gd name="T121" fmla="*/ 9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0" h="257">
                  <a:moveTo>
                    <a:pt x="259" y="90"/>
                  </a:moveTo>
                  <a:cubicBezTo>
                    <a:pt x="284" y="65"/>
                    <a:pt x="284" y="65"/>
                    <a:pt x="284" y="65"/>
                  </a:cubicBezTo>
                  <a:cubicBezTo>
                    <a:pt x="256" y="65"/>
                    <a:pt x="256" y="65"/>
                    <a:pt x="256" y="65"/>
                  </a:cubicBezTo>
                  <a:cubicBezTo>
                    <a:pt x="225" y="65"/>
                    <a:pt x="207" y="89"/>
                    <a:pt x="191" y="110"/>
                  </a:cubicBezTo>
                  <a:cubicBezTo>
                    <a:pt x="186" y="115"/>
                    <a:pt x="182" y="120"/>
                    <a:pt x="179" y="124"/>
                  </a:cubicBezTo>
                  <a:cubicBezTo>
                    <a:pt x="174" y="129"/>
                    <a:pt x="174" y="129"/>
                    <a:pt x="174" y="129"/>
                  </a:cubicBezTo>
                  <a:cubicBezTo>
                    <a:pt x="179" y="135"/>
                    <a:pt x="179" y="135"/>
                    <a:pt x="179" y="135"/>
                  </a:cubicBezTo>
                  <a:cubicBezTo>
                    <a:pt x="182" y="139"/>
                    <a:pt x="186" y="144"/>
                    <a:pt x="191" y="149"/>
                  </a:cubicBezTo>
                  <a:cubicBezTo>
                    <a:pt x="207" y="170"/>
                    <a:pt x="225" y="193"/>
                    <a:pt x="256" y="193"/>
                  </a:cubicBezTo>
                  <a:cubicBezTo>
                    <a:pt x="284" y="193"/>
                    <a:pt x="284" y="193"/>
                    <a:pt x="284" y="193"/>
                  </a:cubicBezTo>
                  <a:cubicBezTo>
                    <a:pt x="259" y="169"/>
                    <a:pt x="259" y="169"/>
                    <a:pt x="259" y="169"/>
                  </a:cubicBezTo>
                  <a:cubicBezTo>
                    <a:pt x="255" y="165"/>
                    <a:pt x="255" y="158"/>
                    <a:pt x="259" y="154"/>
                  </a:cubicBezTo>
                  <a:cubicBezTo>
                    <a:pt x="263" y="150"/>
                    <a:pt x="270" y="150"/>
                    <a:pt x="274" y="154"/>
                  </a:cubicBezTo>
                  <a:cubicBezTo>
                    <a:pt x="317" y="196"/>
                    <a:pt x="317" y="196"/>
                    <a:pt x="317" y="196"/>
                  </a:cubicBezTo>
                  <a:cubicBezTo>
                    <a:pt x="318" y="197"/>
                    <a:pt x="319" y="199"/>
                    <a:pt x="319" y="200"/>
                  </a:cubicBezTo>
                  <a:cubicBezTo>
                    <a:pt x="320" y="203"/>
                    <a:pt x="320" y="205"/>
                    <a:pt x="319" y="208"/>
                  </a:cubicBezTo>
                  <a:cubicBezTo>
                    <a:pt x="319" y="209"/>
                    <a:pt x="318" y="211"/>
                    <a:pt x="317" y="212"/>
                  </a:cubicBezTo>
                  <a:cubicBezTo>
                    <a:pt x="274" y="254"/>
                    <a:pt x="274" y="254"/>
                    <a:pt x="274" y="254"/>
                  </a:cubicBezTo>
                  <a:cubicBezTo>
                    <a:pt x="272" y="256"/>
                    <a:pt x="269" y="257"/>
                    <a:pt x="267" y="257"/>
                  </a:cubicBezTo>
                  <a:cubicBezTo>
                    <a:pt x="264" y="257"/>
                    <a:pt x="261" y="256"/>
                    <a:pt x="259" y="254"/>
                  </a:cubicBezTo>
                  <a:cubicBezTo>
                    <a:pt x="255" y="250"/>
                    <a:pt x="255" y="243"/>
                    <a:pt x="259" y="239"/>
                  </a:cubicBezTo>
                  <a:cubicBezTo>
                    <a:pt x="284" y="215"/>
                    <a:pt x="284" y="215"/>
                    <a:pt x="284" y="215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15" y="215"/>
                    <a:pt x="191" y="184"/>
                    <a:pt x="174" y="162"/>
                  </a:cubicBezTo>
                  <a:cubicBezTo>
                    <a:pt x="170" y="157"/>
                    <a:pt x="166" y="153"/>
                    <a:pt x="163" y="149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4" y="153"/>
                    <a:pt x="150" y="157"/>
                    <a:pt x="146" y="162"/>
                  </a:cubicBezTo>
                  <a:cubicBezTo>
                    <a:pt x="129" y="184"/>
                    <a:pt x="105" y="215"/>
                    <a:pt x="64" y="215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5" y="215"/>
                    <a:pt x="0" y="210"/>
                    <a:pt x="0" y="204"/>
                  </a:cubicBezTo>
                  <a:cubicBezTo>
                    <a:pt x="0" y="198"/>
                    <a:pt x="5" y="193"/>
                    <a:pt x="11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95" y="193"/>
                    <a:pt x="113" y="170"/>
                    <a:pt x="129" y="149"/>
                  </a:cubicBezTo>
                  <a:cubicBezTo>
                    <a:pt x="134" y="144"/>
                    <a:pt x="138" y="139"/>
                    <a:pt x="141" y="134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38" y="120"/>
                    <a:pt x="134" y="115"/>
                    <a:pt x="129" y="110"/>
                  </a:cubicBezTo>
                  <a:cubicBezTo>
                    <a:pt x="113" y="89"/>
                    <a:pt x="95" y="65"/>
                    <a:pt x="64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5" y="65"/>
                    <a:pt x="0" y="61"/>
                    <a:pt x="0" y="55"/>
                  </a:cubicBezTo>
                  <a:cubicBezTo>
                    <a:pt x="0" y="49"/>
                    <a:pt x="5" y="44"/>
                    <a:pt x="11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105" y="44"/>
                    <a:pt x="129" y="74"/>
                    <a:pt x="146" y="96"/>
                  </a:cubicBezTo>
                  <a:cubicBezTo>
                    <a:pt x="150" y="101"/>
                    <a:pt x="154" y="106"/>
                    <a:pt x="157" y="110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6"/>
                    <a:pt x="170" y="101"/>
                    <a:pt x="174" y="96"/>
                  </a:cubicBezTo>
                  <a:cubicBezTo>
                    <a:pt x="191" y="74"/>
                    <a:pt x="215" y="44"/>
                    <a:pt x="256" y="44"/>
                  </a:cubicBezTo>
                  <a:cubicBezTo>
                    <a:pt x="284" y="44"/>
                    <a:pt x="284" y="44"/>
                    <a:pt x="284" y="44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5" y="15"/>
                    <a:pt x="255" y="9"/>
                    <a:pt x="259" y="4"/>
                  </a:cubicBezTo>
                  <a:cubicBezTo>
                    <a:pt x="263" y="0"/>
                    <a:pt x="270" y="0"/>
                    <a:pt x="274" y="4"/>
                  </a:cubicBezTo>
                  <a:cubicBezTo>
                    <a:pt x="317" y="47"/>
                    <a:pt x="317" y="47"/>
                    <a:pt x="317" y="47"/>
                  </a:cubicBezTo>
                  <a:cubicBezTo>
                    <a:pt x="318" y="48"/>
                    <a:pt x="319" y="49"/>
                    <a:pt x="319" y="51"/>
                  </a:cubicBezTo>
                  <a:cubicBezTo>
                    <a:pt x="320" y="53"/>
                    <a:pt x="320" y="56"/>
                    <a:pt x="319" y="59"/>
                  </a:cubicBezTo>
                  <a:cubicBezTo>
                    <a:pt x="319" y="60"/>
                    <a:pt x="318" y="61"/>
                    <a:pt x="317" y="62"/>
                  </a:cubicBezTo>
                  <a:cubicBezTo>
                    <a:pt x="274" y="105"/>
                    <a:pt x="274" y="105"/>
                    <a:pt x="274" y="105"/>
                  </a:cubicBezTo>
                  <a:cubicBezTo>
                    <a:pt x="272" y="107"/>
                    <a:pt x="269" y="108"/>
                    <a:pt x="267" y="108"/>
                  </a:cubicBezTo>
                  <a:cubicBezTo>
                    <a:pt x="264" y="108"/>
                    <a:pt x="261" y="107"/>
                    <a:pt x="259" y="105"/>
                  </a:cubicBezTo>
                  <a:cubicBezTo>
                    <a:pt x="255" y="101"/>
                    <a:pt x="255" y="94"/>
                    <a:pt x="25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34" name="Freeform 979"/>
            <p:cNvSpPr>
              <a:spLocks noEditPoints="1"/>
            </p:cNvSpPr>
            <p:nvPr/>
          </p:nvSpPr>
          <p:spPr bwMode="auto">
            <a:xfrm>
              <a:off x="5095" y="4001"/>
              <a:ext cx="340" cy="341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1 h 512"/>
                <a:gd name="T12" fmla="*/ 21 w 512"/>
                <a:gd name="T13" fmla="*/ 256 h 512"/>
                <a:gd name="T14" fmla="*/ 256 w 512"/>
                <a:gd name="T15" fmla="*/ 22 h 512"/>
                <a:gd name="T16" fmla="*/ 491 w 512"/>
                <a:gd name="T17" fmla="*/ 256 h 512"/>
                <a:gd name="T18" fmla="*/ 256 w 512"/>
                <a:gd name="T19" fmla="*/ 49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  <a:moveTo>
                    <a:pt x="256" y="491"/>
                  </a:move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grpSp>
        <p:nvGrpSpPr>
          <p:cNvPr id="35" name="Group 977"/>
          <p:cNvGrpSpPr>
            <a:grpSpLocks noChangeAspect="1"/>
          </p:cNvGrpSpPr>
          <p:nvPr/>
        </p:nvGrpSpPr>
        <p:grpSpPr bwMode="auto">
          <a:xfrm>
            <a:off x="9670846" y="3530088"/>
            <a:ext cx="369021" cy="370106"/>
            <a:chOff x="5095" y="4001"/>
            <a:chExt cx="340" cy="341"/>
          </a:xfrm>
          <a:solidFill>
            <a:srgbClr val="002060"/>
          </a:solidFill>
        </p:grpSpPr>
        <p:sp>
          <p:nvSpPr>
            <p:cNvPr id="36" name="Freeform 978"/>
            <p:cNvSpPr>
              <a:spLocks/>
            </p:cNvSpPr>
            <p:nvPr/>
          </p:nvSpPr>
          <p:spPr bwMode="auto">
            <a:xfrm>
              <a:off x="5159" y="4086"/>
              <a:ext cx="212" cy="171"/>
            </a:xfrm>
            <a:custGeom>
              <a:avLst/>
              <a:gdLst>
                <a:gd name="T0" fmla="*/ 259 w 320"/>
                <a:gd name="T1" fmla="*/ 90 h 257"/>
                <a:gd name="T2" fmla="*/ 284 w 320"/>
                <a:gd name="T3" fmla="*/ 65 h 257"/>
                <a:gd name="T4" fmla="*/ 256 w 320"/>
                <a:gd name="T5" fmla="*/ 65 h 257"/>
                <a:gd name="T6" fmla="*/ 191 w 320"/>
                <a:gd name="T7" fmla="*/ 110 h 257"/>
                <a:gd name="T8" fmla="*/ 179 w 320"/>
                <a:gd name="T9" fmla="*/ 124 h 257"/>
                <a:gd name="T10" fmla="*/ 174 w 320"/>
                <a:gd name="T11" fmla="*/ 129 h 257"/>
                <a:gd name="T12" fmla="*/ 179 w 320"/>
                <a:gd name="T13" fmla="*/ 135 h 257"/>
                <a:gd name="T14" fmla="*/ 191 w 320"/>
                <a:gd name="T15" fmla="*/ 149 h 257"/>
                <a:gd name="T16" fmla="*/ 256 w 320"/>
                <a:gd name="T17" fmla="*/ 193 h 257"/>
                <a:gd name="T18" fmla="*/ 284 w 320"/>
                <a:gd name="T19" fmla="*/ 193 h 257"/>
                <a:gd name="T20" fmla="*/ 259 w 320"/>
                <a:gd name="T21" fmla="*/ 169 h 257"/>
                <a:gd name="T22" fmla="*/ 259 w 320"/>
                <a:gd name="T23" fmla="*/ 154 h 257"/>
                <a:gd name="T24" fmla="*/ 274 w 320"/>
                <a:gd name="T25" fmla="*/ 154 h 257"/>
                <a:gd name="T26" fmla="*/ 317 w 320"/>
                <a:gd name="T27" fmla="*/ 196 h 257"/>
                <a:gd name="T28" fmla="*/ 319 w 320"/>
                <a:gd name="T29" fmla="*/ 200 h 257"/>
                <a:gd name="T30" fmla="*/ 319 w 320"/>
                <a:gd name="T31" fmla="*/ 208 h 257"/>
                <a:gd name="T32" fmla="*/ 317 w 320"/>
                <a:gd name="T33" fmla="*/ 212 h 257"/>
                <a:gd name="T34" fmla="*/ 274 w 320"/>
                <a:gd name="T35" fmla="*/ 254 h 257"/>
                <a:gd name="T36" fmla="*/ 267 w 320"/>
                <a:gd name="T37" fmla="*/ 257 h 257"/>
                <a:gd name="T38" fmla="*/ 259 w 320"/>
                <a:gd name="T39" fmla="*/ 254 h 257"/>
                <a:gd name="T40" fmla="*/ 259 w 320"/>
                <a:gd name="T41" fmla="*/ 239 h 257"/>
                <a:gd name="T42" fmla="*/ 284 w 320"/>
                <a:gd name="T43" fmla="*/ 215 h 257"/>
                <a:gd name="T44" fmla="*/ 256 w 320"/>
                <a:gd name="T45" fmla="*/ 215 h 257"/>
                <a:gd name="T46" fmla="*/ 174 w 320"/>
                <a:gd name="T47" fmla="*/ 162 h 257"/>
                <a:gd name="T48" fmla="*/ 163 w 320"/>
                <a:gd name="T49" fmla="*/ 149 h 257"/>
                <a:gd name="T50" fmla="*/ 160 w 320"/>
                <a:gd name="T51" fmla="*/ 146 h 257"/>
                <a:gd name="T52" fmla="*/ 157 w 320"/>
                <a:gd name="T53" fmla="*/ 149 h 257"/>
                <a:gd name="T54" fmla="*/ 146 w 320"/>
                <a:gd name="T55" fmla="*/ 162 h 257"/>
                <a:gd name="T56" fmla="*/ 64 w 320"/>
                <a:gd name="T57" fmla="*/ 215 h 257"/>
                <a:gd name="T58" fmla="*/ 11 w 320"/>
                <a:gd name="T59" fmla="*/ 215 h 257"/>
                <a:gd name="T60" fmla="*/ 0 w 320"/>
                <a:gd name="T61" fmla="*/ 204 h 257"/>
                <a:gd name="T62" fmla="*/ 11 w 320"/>
                <a:gd name="T63" fmla="*/ 193 h 257"/>
                <a:gd name="T64" fmla="*/ 64 w 320"/>
                <a:gd name="T65" fmla="*/ 193 h 257"/>
                <a:gd name="T66" fmla="*/ 129 w 320"/>
                <a:gd name="T67" fmla="*/ 149 h 257"/>
                <a:gd name="T68" fmla="*/ 141 w 320"/>
                <a:gd name="T69" fmla="*/ 134 h 257"/>
                <a:gd name="T70" fmla="*/ 146 w 320"/>
                <a:gd name="T71" fmla="*/ 129 h 257"/>
                <a:gd name="T72" fmla="*/ 141 w 320"/>
                <a:gd name="T73" fmla="*/ 124 h 257"/>
                <a:gd name="T74" fmla="*/ 129 w 320"/>
                <a:gd name="T75" fmla="*/ 110 h 257"/>
                <a:gd name="T76" fmla="*/ 64 w 320"/>
                <a:gd name="T77" fmla="*/ 65 h 257"/>
                <a:gd name="T78" fmla="*/ 11 w 320"/>
                <a:gd name="T79" fmla="*/ 65 h 257"/>
                <a:gd name="T80" fmla="*/ 0 w 320"/>
                <a:gd name="T81" fmla="*/ 55 h 257"/>
                <a:gd name="T82" fmla="*/ 11 w 320"/>
                <a:gd name="T83" fmla="*/ 44 h 257"/>
                <a:gd name="T84" fmla="*/ 64 w 320"/>
                <a:gd name="T85" fmla="*/ 44 h 257"/>
                <a:gd name="T86" fmla="*/ 146 w 320"/>
                <a:gd name="T87" fmla="*/ 96 h 257"/>
                <a:gd name="T88" fmla="*/ 157 w 320"/>
                <a:gd name="T89" fmla="*/ 110 h 257"/>
                <a:gd name="T90" fmla="*/ 160 w 320"/>
                <a:gd name="T91" fmla="*/ 113 h 257"/>
                <a:gd name="T92" fmla="*/ 163 w 320"/>
                <a:gd name="T93" fmla="*/ 110 h 257"/>
                <a:gd name="T94" fmla="*/ 174 w 320"/>
                <a:gd name="T95" fmla="*/ 96 h 257"/>
                <a:gd name="T96" fmla="*/ 256 w 320"/>
                <a:gd name="T97" fmla="*/ 44 h 257"/>
                <a:gd name="T98" fmla="*/ 284 w 320"/>
                <a:gd name="T99" fmla="*/ 44 h 257"/>
                <a:gd name="T100" fmla="*/ 259 w 320"/>
                <a:gd name="T101" fmla="*/ 20 h 257"/>
                <a:gd name="T102" fmla="*/ 259 w 320"/>
                <a:gd name="T103" fmla="*/ 4 h 257"/>
                <a:gd name="T104" fmla="*/ 274 w 320"/>
                <a:gd name="T105" fmla="*/ 4 h 257"/>
                <a:gd name="T106" fmla="*/ 317 w 320"/>
                <a:gd name="T107" fmla="*/ 47 h 257"/>
                <a:gd name="T108" fmla="*/ 319 w 320"/>
                <a:gd name="T109" fmla="*/ 51 h 257"/>
                <a:gd name="T110" fmla="*/ 319 w 320"/>
                <a:gd name="T111" fmla="*/ 59 h 257"/>
                <a:gd name="T112" fmla="*/ 317 w 320"/>
                <a:gd name="T113" fmla="*/ 62 h 257"/>
                <a:gd name="T114" fmla="*/ 274 w 320"/>
                <a:gd name="T115" fmla="*/ 105 h 257"/>
                <a:gd name="T116" fmla="*/ 267 w 320"/>
                <a:gd name="T117" fmla="*/ 108 h 257"/>
                <a:gd name="T118" fmla="*/ 259 w 320"/>
                <a:gd name="T119" fmla="*/ 105 h 257"/>
                <a:gd name="T120" fmla="*/ 259 w 320"/>
                <a:gd name="T121" fmla="*/ 9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0" h="257">
                  <a:moveTo>
                    <a:pt x="259" y="90"/>
                  </a:moveTo>
                  <a:cubicBezTo>
                    <a:pt x="284" y="65"/>
                    <a:pt x="284" y="65"/>
                    <a:pt x="284" y="65"/>
                  </a:cubicBezTo>
                  <a:cubicBezTo>
                    <a:pt x="256" y="65"/>
                    <a:pt x="256" y="65"/>
                    <a:pt x="256" y="65"/>
                  </a:cubicBezTo>
                  <a:cubicBezTo>
                    <a:pt x="225" y="65"/>
                    <a:pt x="207" y="89"/>
                    <a:pt x="191" y="110"/>
                  </a:cubicBezTo>
                  <a:cubicBezTo>
                    <a:pt x="186" y="115"/>
                    <a:pt x="182" y="120"/>
                    <a:pt x="179" y="124"/>
                  </a:cubicBezTo>
                  <a:cubicBezTo>
                    <a:pt x="174" y="129"/>
                    <a:pt x="174" y="129"/>
                    <a:pt x="174" y="129"/>
                  </a:cubicBezTo>
                  <a:cubicBezTo>
                    <a:pt x="179" y="135"/>
                    <a:pt x="179" y="135"/>
                    <a:pt x="179" y="135"/>
                  </a:cubicBezTo>
                  <a:cubicBezTo>
                    <a:pt x="182" y="139"/>
                    <a:pt x="186" y="144"/>
                    <a:pt x="191" y="149"/>
                  </a:cubicBezTo>
                  <a:cubicBezTo>
                    <a:pt x="207" y="170"/>
                    <a:pt x="225" y="193"/>
                    <a:pt x="256" y="193"/>
                  </a:cubicBezTo>
                  <a:cubicBezTo>
                    <a:pt x="284" y="193"/>
                    <a:pt x="284" y="193"/>
                    <a:pt x="284" y="193"/>
                  </a:cubicBezTo>
                  <a:cubicBezTo>
                    <a:pt x="259" y="169"/>
                    <a:pt x="259" y="169"/>
                    <a:pt x="259" y="169"/>
                  </a:cubicBezTo>
                  <a:cubicBezTo>
                    <a:pt x="255" y="165"/>
                    <a:pt x="255" y="158"/>
                    <a:pt x="259" y="154"/>
                  </a:cubicBezTo>
                  <a:cubicBezTo>
                    <a:pt x="263" y="150"/>
                    <a:pt x="270" y="150"/>
                    <a:pt x="274" y="154"/>
                  </a:cubicBezTo>
                  <a:cubicBezTo>
                    <a:pt x="317" y="196"/>
                    <a:pt x="317" y="196"/>
                    <a:pt x="317" y="196"/>
                  </a:cubicBezTo>
                  <a:cubicBezTo>
                    <a:pt x="318" y="197"/>
                    <a:pt x="319" y="199"/>
                    <a:pt x="319" y="200"/>
                  </a:cubicBezTo>
                  <a:cubicBezTo>
                    <a:pt x="320" y="203"/>
                    <a:pt x="320" y="205"/>
                    <a:pt x="319" y="208"/>
                  </a:cubicBezTo>
                  <a:cubicBezTo>
                    <a:pt x="319" y="209"/>
                    <a:pt x="318" y="211"/>
                    <a:pt x="317" y="212"/>
                  </a:cubicBezTo>
                  <a:cubicBezTo>
                    <a:pt x="274" y="254"/>
                    <a:pt x="274" y="254"/>
                    <a:pt x="274" y="254"/>
                  </a:cubicBezTo>
                  <a:cubicBezTo>
                    <a:pt x="272" y="256"/>
                    <a:pt x="269" y="257"/>
                    <a:pt x="267" y="257"/>
                  </a:cubicBezTo>
                  <a:cubicBezTo>
                    <a:pt x="264" y="257"/>
                    <a:pt x="261" y="256"/>
                    <a:pt x="259" y="254"/>
                  </a:cubicBezTo>
                  <a:cubicBezTo>
                    <a:pt x="255" y="250"/>
                    <a:pt x="255" y="243"/>
                    <a:pt x="259" y="239"/>
                  </a:cubicBezTo>
                  <a:cubicBezTo>
                    <a:pt x="284" y="215"/>
                    <a:pt x="284" y="215"/>
                    <a:pt x="284" y="215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15" y="215"/>
                    <a:pt x="191" y="184"/>
                    <a:pt x="174" y="162"/>
                  </a:cubicBezTo>
                  <a:cubicBezTo>
                    <a:pt x="170" y="157"/>
                    <a:pt x="166" y="153"/>
                    <a:pt x="163" y="149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4" y="153"/>
                    <a:pt x="150" y="157"/>
                    <a:pt x="146" y="162"/>
                  </a:cubicBezTo>
                  <a:cubicBezTo>
                    <a:pt x="129" y="184"/>
                    <a:pt x="105" y="215"/>
                    <a:pt x="64" y="215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5" y="215"/>
                    <a:pt x="0" y="210"/>
                    <a:pt x="0" y="204"/>
                  </a:cubicBezTo>
                  <a:cubicBezTo>
                    <a:pt x="0" y="198"/>
                    <a:pt x="5" y="193"/>
                    <a:pt x="11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95" y="193"/>
                    <a:pt x="113" y="170"/>
                    <a:pt x="129" y="149"/>
                  </a:cubicBezTo>
                  <a:cubicBezTo>
                    <a:pt x="134" y="144"/>
                    <a:pt x="138" y="139"/>
                    <a:pt x="141" y="134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38" y="120"/>
                    <a:pt x="134" y="115"/>
                    <a:pt x="129" y="110"/>
                  </a:cubicBezTo>
                  <a:cubicBezTo>
                    <a:pt x="113" y="89"/>
                    <a:pt x="95" y="65"/>
                    <a:pt x="64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5" y="65"/>
                    <a:pt x="0" y="61"/>
                    <a:pt x="0" y="55"/>
                  </a:cubicBezTo>
                  <a:cubicBezTo>
                    <a:pt x="0" y="49"/>
                    <a:pt x="5" y="44"/>
                    <a:pt x="11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105" y="44"/>
                    <a:pt x="129" y="74"/>
                    <a:pt x="146" y="96"/>
                  </a:cubicBezTo>
                  <a:cubicBezTo>
                    <a:pt x="150" y="101"/>
                    <a:pt x="154" y="106"/>
                    <a:pt x="157" y="110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6"/>
                    <a:pt x="170" y="101"/>
                    <a:pt x="174" y="96"/>
                  </a:cubicBezTo>
                  <a:cubicBezTo>
                    <a:pt x="191" y="74"/>
                    <a:pt x="215" y="44"/>
                    <a:pt x="256" y="44"/>
                  </a:cubicBezTo>
                  <a:cubicBezTo>
                    <a:pt x="284" y="44"/>
                    <a:pt x="284" y="44"/>
                    <a:pt x="284" y="44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5" y="15"/>
                    <a:pt x="255" y="9"/>
                    <a:pt x="259" y="4"/>
                  </a:cubicBezTo>
                  <a:cubicBezTo>
                    <a:pt x="263" y="0"/>
                    <a:pt x="270" y="0"/>
                    <a:pt x="274" y="4"/>
                  </a:cubicBezTo>
                  <a:cubicBezTo>
                    <a:pt x="317" y="47"/>
                    <a:pt x="317" y="47"/>
                    <a:pt x="317" y="47"/>
                  </a:cubicBezTo>
                  <a:cubicBezTo>
                    <a:pt x="318" y="48"/>
                    <a:pt x="319" y="49"/>
                    <a:pt x="319" y="51"/>
                  </a:cubicBezTo>
                  <a:cubicBezTo>
                    <a:pt x="320" y="53"/>
                    <a:pt x="320" y="56"/>
                    <a:pt x="319" y="59"/>
                  </a:cubicBezTo>
                  <a:cubicBezTo>
                    <a:pt x="319" y="60"/>
                    <a:pt x="318" y="61"/>
                    <a:pt x="317" y="62"/>
                  </a:cubicBezTo>
                  <a:cubicBezTo>
                    <a:pt x="274" y="105"/>
                    <a:pt x="274" y="105"/>
                    <a:pt x="274" y="105"/>
                  </a:cubicBezTo>
                  <a:cubicBezTo>
                    <a:pt x="272" y="107"/>
                    <a:pt x="269" y="108"/>
                    <a:pt x="267" y="108"/>
                  </a:cubicBezTo>
                  <a:cubicBezTo>
                    <a:pt x="264" y="108"/>
                    <a:pt x="261" y="107"/>
                    <a:pt x="259" y="105"/>
                  </a:cubicBezTo>
                  <a:cubicBezTo>
                    <a:pt x="255" y="101"/>
                    <a:pt x="255" y="94"/>
                    <a:pt x="25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37" name="Freeform 979"/>
            <p:cNvSpPr>
              <a:spLocks noEditPoints="1"/>
            </p:cNvSpPr>
            <p:nvPr/>
          </p:nvSpPr>
          <p:spPr bwMode="auto">
            <a:xfrm>
              <a:off x="5095" y="4001"/>
              <a:ext cx="340" cy="341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1 h 512"/>
                <a:gd name="T12" fmla="*/ 21 w 512"/>
                <a:gd name="T13" fmla="*/ 256 h 512"/>
                <a:gd name="T14" fmla="*/ 256 w 512"/>
                <a:gd name="T15" fmla="*/ 22 h 512"/>
                <a:gd name="T16" fmla="*/ 491 w 512"/>
                <a:gd name="T17" fmla="*/ 256 h 512"/>
                <a:gd name="T18" fmla="*/ 256 w 512"/>
                <a:gd name="T19" fmla="*/ 49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  <a:moveTo>
                    <a:pt x="256" y="491"/>
                  </a:move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311109" y="1852775"/>
            <a:ext cx="4754880" cy="7315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Other Government Funding Sources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8368509" y="2872563"/>
            <a:ext cx="640080" cy="27432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3186846" y="4344057"/>
            <a:ext cx="640080" cy="27432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8368509" y="4344057"/>
            <a:ext cx="640080" cy="27432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9446" y="4878652"/>
            <a:ext cx="4754880" cy="7315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Network Construction Costs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1109" y="4861568"/>
            <a:ext cx="4754880" cy="7315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Project Management and Ancillary Costs</a:t>
            </a:r>
          </a:p>
        </p:txBody>
      </p:sp>
    </p:spTree>
    <p:extLst>
      <p:ext uri="{BB962C8B-B14F-4D97-AF65-F5344CB8AC3E}">
        <p14:creationId xmlns:p14="http://schemas.microsoft.com/office/powerpoint/2010/main" val="412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00366" y="1248937"/>
            <a:ext cx="4967287" cy="25923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buFont typeface="Arial" charset="0"/>
              <a:buNone/>
            </a:pPr>
            <a:endParaRPr lang="en-CA" altLang="en-US" sz="1800" b="1" i="1" dirty="0" smtClean="0">
              <a:latin typeface="Arial Rounded MT Bold" pitchFamily="34" charset="0"/>
            </a:endParaRPr>
          </a:p>
          <a:p>
            <a:pPr algn="ctr" fontAlgn="auto">
              <a:buFont typeface="Arial" charset="0"/>
              <a:buNone/>
            </a:pPr>
            <a:r>
              <a:rPr lang="en-CA" altLang="en-US" sz="1800" b="1" i="1" dirty="0" smtClean="0">
                <a:latin typeface="Arial Rounded MT Bold" pitchFamily="34" charset="0"/>
              </a:rPr>
              <a:t>First Nations Health and </a:t>
            </a:r>
          </a:p>
          <a:p>
            <a:pPr algn="ctr" fontAlgn="auto">
              <a:buFont typeface="Arial" charset="0"/>
              <a:buNone/>
            </a:pPr>
            <a:r>
              <a:rPr lang="en-CA" altLang="en-US" sz="1800" b="1" i="1" dirty="0" smtClean="0">
                <a:latin typeface="Arial Rounded MT Bold" pitchFamily="34" charset="0"/>
              </a:rPr>
              <a:t>Social Secretariat of Manitoba</a:t>
            </a:r>
          </a:p>
          <a:p>
            <a:pPr algn="ctr" fontAlgn="auto">
              <a:buFont typeface="Arial" charset="0"/>
              <a:buNone/>
            </a:pPr>
            <a:r>
              <a:rPr lang="en-CA" altLang="en-US" sz="1800" b="1" i="1" dirty="0" smtClean="0">
                <a:latin typeface="Arial Rounded MT Bold" pitchFamily="34" charset="0"/>
              </a:rPr>
              <a:t>17th Floor-275 Portage Avenue</a:t>
            </a:r>
          </a:p>
          <a:p>
            <a:pPr algn="ctr" fontAlgn="auto">
              <a:buFont typeface="Arial" charset="0"/>
              <a:buNone/>
            </a:pPr>
            <a:r>
              <a:rPr lang="en-CA" altLang="en-US" sz="1800" b="1" i="1" dirty="0" smtClean="0">
                <a:latin typeface="Arial Rounded MT Bold" pitchFamily="34" charset="0"/>
              </a:rPr>
              <a:t>Winnipeg , MB R3B 2B3</a:t>
            </a:r>
          </a:p>
          <a:p>
            <a:pPr algn="ctr" fontAlgn="auto">
              <a:buFont typeface="Arial" charset="0"/>
              <a:buNone/>
            </a:pPr>
            <a:endParaRPr lang="en-CA" altLang="en-US" sz="800" b="1" i="1" dirty="0" smtClean="0">
              <a:latin typeface="Arial Rounded MT Bold" pitchFamily="34" charset="0"/>
            </a:endParaRPr>
          </a:p>
          <a:p>
            <a:pPr algn="ctr" fontAlgn="auto">
              <a:buFont typeface="Arial" charset="0"/>
              <a:buNone/>
            </a:pPr>
            <a:endParaRPr lang="en-CA" altLang="en-US" sz="800" dirty="0" smtClean="0"/>
          </a:p>
          <a:p>
            <a:pPr algn="ctr" fontAlgn="auto">
              <a:buFont typeface="Arial" charset="0"/>
              <a:buNone/>
            </a:pPr>
            <a:endParaRPr lang="en-CA" altLang="en-US" sz="800" dirty="0" smtClean="0"/>
          </a:p>
          <a:p>
            <a:pPr algn="ctr" fontAlgn="auto">
              <a:buFont typeface="Arial" charset="0"/>
              <a:buNone/>
            </a:pPr>
            <a:endParaRPr lang="en-CA" altLang="en-US" sz="20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68631" y="4684388"/>
            <a:ext cx="2571170" cy="168612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Arial" charset="0"/>
              <a:buNone/>
            </a:pPr>
            <a:endParaRPr lang="en-CA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Higies Agbator</a:t>
            </a: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Development Manager</a:t>
            </a: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hagbator@fnhssm.com</a:t>
            </a: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altLang="en-US" sz="800" dirty="0" smtClean="0"/>
          </a:p>
          <a:p>
            <a:pPr algn="ctr" fontAlgn="auto">
              <a:buFont typeface="Arial" charset="0"/>
              <a:buNone/>
            </a:pPr>
            <a:endParaRPr lang="en-CA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Lindsay Catcheway</a:t>
            </a:r>
          </a:p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MFNTC Program Assistant</a:t>
            </a: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lcatcheway@fnhssm.com</a:t>
            </a: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altLang="en-US" sz="800" dirty="0"/>
          </a:p>
          <a:p>
            <a:pPr algn="ctr" fontAlgn="auto">
              <a:buFont typeface="Arial" charset="0"/>
              <a:buNone/>
            </a:pPr>
            <a:endParaRPr lang="en-CA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buFont typeface="Arial" charset="0"/>
              <a:buNone/>
            </a:pPr>
            <a:endParaRPr lang="en-CA" altLang="en-US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buFont typeface="Arial" charset="0"/>
              <a:buNone/>
            </a:pPr>
            <a:endParaRPr lang="en-CA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buFont typeface="Arial" charset="0"/>
              <a:buNone/>
            </a:pPr>
            <a:endParaRPr lang="en-CA" altLang="en-US" sz="800" dirty="0" smtClean="0"/>
          </a:p>
          <a:p>
            <a:pPr algn="ctr" fontAlgn="auto">
              <a:buFont typeface="Arial" charset="0"/>
              <a:buNone/>
            </a:pPr>
            <a:endParaRPr lang="en-CA" alt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17649" y="534588"/>
            <a:ext cx="8440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Ekosani</a:t>
            </a:r>
            <a:r>
              <a:rPr lang="en-U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 Miigweetch! </a:t>
            </a:r>
            <a:r>
              <a:rPr lang="en-US" alt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Mahsi</a:t>
            </a:r>
            <a:r>
              <a:rPr lang="en-U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 </a:t>
            </a:r>
            <a:r>
              <a:rPr lang="en-US" alt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Wopida</a:t>
            </a:r>
            <a:r>
              <a:rPr lang="en-U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 Thank You!</a:t>
            </a:r>
            <a:endParaRPr lang="en-CA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737" y="1248937"/>
            <a:ext cx="5653668" cy="5609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1873" y="5101936"/>
            <a:ext cx="435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 smtClean="0">
                <a:solidFill>
                  <a:schemeClr val="bg1"/>
                </a:solidFill>
              </a:rPr>
              <a:t>Together we will build the network of the future……..the Gateway to Economic Development Opportunities for Manitoba’s First Nations</a:t>
            </a:r>
            <a:endParaRPr lang="en-CA" b="1" i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43400" y="4849851"/>
            <a:ext cx="2093415" cy="185311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Jonathan </a:t>
            </a:r>
            <a:r>
              <a:rPr lang="en-CA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Fleury</a:t>
            </a:r>
          </a:p>
          <a:p>
            <a:pPr algn="ctr">
              <a:buFont typeface="Arial" charset="0"/>
              <a:buNone/>
            </a:pPr>
            <a:r>
              <a:rPr lang="en-CA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MFNTC Project Manager</a:t>
            </a:r>
          </a:p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jfleury@fnhssm.com</a:t>
            </a: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altLang="en-US" sz="800" dirty="0" smtClean="0"/>
          </a:p>
          <a:p>
            <a:pPr algn="ctr" fontAlgn="auto">
              <a:buFont typeface="Arial" charset="0"/>
              <a:buNone/>
            </a:pPr>
            <a:endParaRPr lang="en-CA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Bill Murdoch</a:t>
            </a: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IT Specialist </a:t>
            </a: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bmurdoch@fnhssm.com</a:t>
            </a: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altLang="en-US" sz="800" dirty="0"/>
          </a:p>
          <a:p>
            <a:pPr algn="ctr" fontAlgn="auto">
              <a:buFont typeface="Arial" charset="0"/>
              <a:buNone/>
            </a:pPr>
            <a:endParaRPr lang="en-CA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buFont typeface="Arial" charset="0"/>
              <a:buNone/>
            </a:pPr>
            <a:endParaRPr lang="en-CA" altLang="en-US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buFont typeface="Arial" charset="0"/>
              <a:buNone/>
            </a:pPr>
            <a:endParaRPr lang="en-CA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buFont typeface="Arial" charset="0"/>
              <a:buNone/>
            </a:pPr>
            <a:endParaRPr lang="en-CA" altLang="en-US" sz="800" dirty="0" smtClean="0"/>
          </a:p>
          <a:p>
            <a:pPr algn="ctr" fontAlgn="auto">
              <a:buFont typeface="Arial" charset="0"/>
              <a:buNone/>
            </a:pPr>
            <a:endParaRPr lang="en-CA" altLang="en-US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4752" y="2986199"/>
            <a:ext cx="4038600" cy="906259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Chief David Crate</a:t>
            </a:r>
          </a:p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Chief Nelson </a:t>
            </a:r>
            <a:r>
              <a:rPr lang="en-CA" alt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Genaille</a:t>
            </a:r>
            <a:endParaRPr lang="en-CA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Co-Chairs</a:t>
            </a:r>
          </a:p>
          <a:p>
            <a:pPr algn="ctr">
              <a:buFont typeface="Arial" charset="0"/>
              <a:buNone/>
            </a:pP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Manitoba First Nations Technology Council</a:t>
            </a:r>
          </a:p>
          <a:p>
            <a:pPr algn="ctr">
              <a:buFont typeface="Arial" charset="0"/>
              <a:buNone/>
            </a:pP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buFont typeface="Arial" charset="0"/>
              <a:buNone/>
            </a:pPr>
            <a:r>
              <a:rPr lang="en-CA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Lisa Clarke </a:t>
            </a:r>
          </a:p>
          <a:p>
            <a:pPr algn="ctr">
              <a:buNone/>
            </a:pPr>
            <a:r>
              <a:rPr lang="en-CA" alt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eHealth</a:t>
            </a:r>
            <a:r>
              <a:rPr lang="en-CA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CA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204-797-6937</a:t>
            </a:r>
          </a:p>
          <a:p>
            <a:pPr algn="ctr">
              <a:buNone/>
            </a:pPr>
            <a:r>
              <a:rPr lang="en-CA" altLang="en-US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lclarke@fnhssm.com</a:t>
            </a:r>
            <a:endParaRPr lang="en-CA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endParaRPr lang="en-CA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Network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917748" y="1532238"/>
            <a:ext cx="10297643" cy="1546864"/>
          </a:xfrm>
        </p:spPr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dirty="0" err="1"/>
              <a:t>Fibre</a:t>
            </a:r>
            <a:r>
              <a:rPr lang="en-US" altLang="en-US" sz="2200" b="1" dirty="0"/>
              <a:t> to Point of Presence (POP)</a:t>
            </a:r>
          </a:p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dirty="0" err="1"/>
              <a:t>Fibre</a:t>
            </a:r>
            <a:r>
              <a:rPr lang="en-US" altLang="en-US" sz="2200" b="1" dirty="0"/>
              <a:t> to </a:t>
            </a:r>
            <a:r>
              <a:rPr lang="en-US" altLang="en-US" sz="2200" b="1" dirty="0" smtClean="0"/>
              <a:t>schools, </a:t>
            </a:r>
            <a:r>
              <a:rPr lang="en-US" altLang="en-US" sz="2200" b="1" dirty="0"/>
              <a:t>healthcare facilities and band offices</a:t>
            </a:r>
          </a:p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dirty="0"/>
              <a:t>Wireless to </a:t>
            </a:r>
            <a:r>
              <a:rPr lang="en-US" altLang="en-US" sz="2200" b="1" dirty="0" smtClean="0"/>
              <a:t>residences</a:t>
            </a:r>
            <a:endParaRPr lang="en-US" altLang="en-US" sz="2200" dirty="0"/>
          </a:p>
        </p:txBody>
      </p:sp>
      <p:pic>
        <p:nvPicPr>
          <p:cNvPr id="4" name="Picture 2" descr="http://downloadicons.net/sites/default/files/school-building-icons-688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26" y="4281487"/>
            <a:ext cx="1471613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30y9cdsu7xlg0.cloudfront.net/png/65999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70" y="3976687"/>
            <a:ext cx="1766888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1" y="3648075"/>
            <a:ext cx="2047874" cy="20478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1" y="5086350"/>
            <a:ext cx="761999" cy="552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5715000"/>
            <a:ext cx="8594239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https://image.freepik.com/free-icon/school-building_318-62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732" y1="81470" x2="17732" y2="81470"/>
                        <a14:foregroundMark x1="12620" y1="52556" x2="12620" y2="52556"/>
                        <a14:foregroundMark x1="40415" y1="16773" x2="40415" y2="16773"/>
                        <a14:foregroundMark x1="87220" y1="52396" x2="87220" y2="52396"/>
                        <a14:foregroundMark x1="80192" y1="65815" x2="80192" y2="65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02" y="4548187"/>
            <a:ext cx="1171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1588" y="478210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97474" y="572782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8388" y="5737345"/>
            <a:ext cx="120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Healthcare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87701" y="5727824"/>
            <a:ext cx="12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59" y="0"/>
            <a:ext cx="4437529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35465" y="403621"/>
            <a:ext cx="4810089" cy="701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Tier </a:t>
            </a:r>
            <a:r>
              <a:rPr lang="en-US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en-US" altLang="en-US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7072600" y="391387"/>
            <a:ext cx="1334605" cy="1507488"/>
            <a:chOff x="7994095" y="230825"/>
            <a:chExt cx="1571625" cy="1775212"/>
          </a:xfrm>
        </p:grpSpPr>
        <p:sp>
          <p:nvSpPr>
            <p:cNvPr id="102" name="Top Left Timer"/>
            <p:cNvSpPr/>
            <p:nvPr/>
          </p:nvSpPr>
          <p:spPr>
            <a:xfrm rot="19388384">
              <a:off x="8216084" y="459061"/>
              <a:ext cx="175146" cy="295275"/>
            </a:xfrm>
            <a:prstGeom prst="roundRect">
              <a:avLst/>
            </a:prstGeom>
            <a:solidFill>
              <a:srgbClr val="A82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op Timer"/>
            <p:cNvSpPr/>
            <p:nvPr/>
          </p:nvSpPr>
          <p:spPr>
            <a:xfrm>
              <a:off x="8673816" y="230825"/>
              <a:ext cx="218759" cy="340667"/>
            </a:xfrm>
            <a:prstGeom prst="roundRect">
              <a:avLst/>
            </a:prstGeom>
            <a:solidFill>
              <a:srgbClr val="A82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lock Outline"/>
            <p:cNvSpPr/>
            <p:nvPr/>
          </p:nvSpPr>
          <p:spPr>
            <a:xfrm>
              <a:off x="7994095" y="434412"/>
              <a:ext cx="1571625" cy="1571625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5D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 smtClean="0">
                <a:solidFill>
                  <a:srgbClr val="A82500"/>
                </a:solidFill>
              </a:endParaRPr>
            </a:p>
          </p:txBody>
        </p:sp>
        <p:grpSp>
          <p:nvGrpSpPr>
            <p:cNvPr id="104" name="Clock Hand"/>
            <p:cNvGrpSpPr/>
            <p:nvPr/>
          </p:nvGrpSpPr>
          <p:grpSpPr>
            <a:xfrm>
              <a:off x="8740380" y="453881"/>
              <a:ext cx="79055" cy="722092"/>
              <a:chOff x="3422809" y="352843"/>
              <a:chExt cx="79055" cy="722092"/>
            </a:xfrm>
          </p:grpSpPr>
          <p:sp>
            <p:nvSpPr>
              <p:cNvPr id="26" name="Isosceles Triangle 25"/>
              <p:cNvSpPr/>
              <p:nvPr/>
            </p:nvSpPr>
            <p:spPr>
              <a:xfrm>
                <a:off x="3422809" y="352843"/>
                <a:ext cx="79055" cy="659188"/>
              </a:xfrm>
              <a:prstGeom prst="triangle">
                <a:avLst/>
              </a:prstGeom>
              <a:solidFill>
                <a:srgbClr val="005D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422809" y="973778"/>
                <a:ext cx="79055" cy="101157"/>
              </a:xfrm>
              <a:prstGeom prst="ellipse">
                <a:avLst/>
              </a:prstGeom>
              <a:solidFill>
                <a:srgbClr val="005D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3" name="TextBox 112"/>
          <p:cNvSpPr txBox="1"/>
          <p:nvPr/>
        </p:nvSpPr>
        <p:spPr>
          <a:xfrm>
            <a:off x="4776157" y="4016607"/>
            <a:ext cx="141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A82500"/>
                </a:solidFill>
              </a:rPr>
              <a:t>$50M</a:t>
            </a:r>
            <a:endParaRPr lang="en-US" sz="4000" b="1" dirty="0">
              <a:solidFill>
                <a:srgbClr val="A8250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072600" y="2333625"/>
            <a:ext cx="4852700" cy="4305300"/>
          </a:xfrm>
          <a:prstGeom prst="rect">
            <a:avLst/>
          </a:prstGeom>
          <a:solidFill>
            <a:srgbClr val="FF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8" y="4911037"/>
            <a:ext cx="659167" cy="659167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8139400" y="4862318"/>
            <a:ext cx="31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19 schools connected</a:t>
            </a:r>
          </a:p>
          <a:p>
            <a:r>
              <a:rPr lang="en-US" sz="1200" dirty="0"/>
              <a:t>Connections of </a:t>
            </a:r>
            <a:r>
              <a:rPr lang="en-US" sz="1200" dirty="0" smtClean="0"/>
              <a:t>60-100MB </a:t>
            </a:r>
            <a:r>
              <a:rPr lang="en-US" sz="1200" dirty="0"/>
              <a:t>are planned, delivered via </a:t>
            </a:r>
            <a:r>
              <a:rPr lang="en-US" sz="1200" dirty="0" err="1"/>
              <a:t>fibre</a:t>
            </a:r>
            <a:r>
              <a:rPr lang="en-US" sz="1200" dirty="0"/>
              <a:t>.</a:t>
            </a:r>
          </a:p>
        </p:txBody>
      </p:sp>
      <p:pic>
        <p:nvPicPr>
          <p:cNvPr id="130" name="Picture 2" descr="http://icons.iconarchive.com/icons/icons8/windows-8/512/Business-Briefcase-2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94" y="4096455"/>
            <a:ext cx="548191" cy="54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130"/>
          <p:cNvSpPr txBox="1"/>
          <p:nvPr/>
        </p:nvSpPr>
        <p:spPr>
          <a:xfrm>
            <a:off x="8139400" y="3979756"/>
            <a:ext cx="31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14 band offices connected</a:t>
            </a:r>
          </a:p>
          <a:p>
            <a:r>
              <a:rPr lang="en-US" sz="1200" dirty="0"/>
              <a:t>Connections of 25-100MB are planned, delivered via </a:t>
            </a:r>
            <a:r>
              <a:rPr lang="en-US" sz="1200" dirty="0" err="1"/>
              <a:t>fibre</a:t>
            </a:r>
            <a:r>
              <a:rPr lang="en-US" sz="1200" dirty="0"/>
              <a:t>.</a:t>
            </a: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19" y="3258089"/>
            <a:ext cx="686743" cy="686743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8139400" y="3180465"/>
            <a:ext cx="31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5,890 households connected</a:t>
            </a:r>
          </a:p>
          <a:p>
            <a:r>
              <a:rPr lang="en-US" sz="1200" dirty="0" smtClean="0"/>
              <a:t>Connections of 25-100MB are planned, delivered via </a:t>
            </a:r>
            <a:r>
              <a:rPr lang="en-US" sz="1200" dirty="0" err="1" smtClean="0"/>
              <a:t>fibre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34" name="TextBox 133"/>
          <p:cNvSpPr txBox="1"/>
          <p:nvPr/>
        </p:nvSpPr>
        <p:spPr>
          <a:xfrm>
            <a:off x="8139400" y="2446173"/>
            <a:ext cx="31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32,395 residents connected</a:t>
            </a:r>
          </a:p>
          <a:p>
            <a:r>
              <a:rPr lang="en-US" sz="1200" dirty="0" smtClean="0"/>
              <a:t>Creates an opportunity for e-learning and job growth in the communities.</a:t>
            </a:r>
            <a:endParaRPr lang="en-US" sz="1200" dirty="0"/>
          </a:p>
        </p:txBody>
      </p:sp>
      <p:pic>
        <p:nvPicPr>
          <p:cNvPr id="135" name="Picture 2" descr="https://image.freepik.com/free-icon/multiple-users-silhouette_318-495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72" y="2543732"/>
            <a:ext cx="604438" cy="6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51" y="5768640"/>
            <a:ext cx="762680" cy="762680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8139399" y="5826814"/>
            <a:ext cx="142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775 KM </a:t>
            </a:r>
            <a:br>
              <a:rPr lang="en-US" b="1" dirty="0" smtClean="0"/>
            </a:br>
            <a:r>
              <a:rPr lang="en-US" b="1" dirty="0" smtClean="0"/>
              <a:t>new </a:t>
            </a:r>
            <a:r>
              <a:rPr lang="en-US" b="1" dirty="0" err="1" smtClean="0"/>
              <a:t>fibre</a:t>
            </a:r>
            <a:endParaRPr lang="en-US" b="1" dirty="0" smtClean="0"/>
          </a:p>
        </p:txBody>
      </p:sp>
      <p:sp>
        <p:nvSpPr>
          <p:cNvPr id="147" name="TextBox 146"/>
          <p:cNvSpPr txBox="1"/>
          <p:nvPr/>
        </p:nvSpPr>
        <p:spPr>
          <a:xfrm>
            <a:off x="10413689" y="5826814"/>
            <a:ext cx="142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1,578 KM </a:t>
            </a:r>
            <a:br>
              <a:rPr lang="en-US" b="1" dirty="0" smtClean="0"/>
            </a:br>
            <a:r>
              <a:rPr lang="en-US" b="1" dirty="0" smtClean="0"/>
              <a:t>existing </a:t>
            </a:r>
            <a:r>
              <a:rPr lang="en-US" b="1" dirty="0" err="1" smtClean="0"/>
              <a:t>fibre</a:t>
            </a:r>
            <a:endParaRPr lang="en-US" b="1" dirty="0" smtClean="0"/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552" y="5768640"/>
            <a:ext cx="762680" cy="762680"/>
          </a:xfrm>
          <a:prstGeom prst="rect">
            <a:avLst/>
          </a:prstGeom>
        </p:spPr>
      </p:pic>
      <p:sp>
        <p:nvSpPr>
          <p:cNvPr id="1028" name="TextBox 1027"/>
          <p:cNvSpPr txBox="1"/>
          <p:nvPr/>
        </p:nvSpPr>
        <p:spPr>
          <a:xfrm>
            <a:off x="8586183" y="539075"/>
            <a:ext cx="14067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DCC"/>
                </a:solidFill>
              </a:rPr>
              <a:t>Design</a:t>
            </a:r>
            <a:r>
              <a:rPr lang="en-US" dirty="0" smtClean="0">
                <a:solidFill>
                  <a:srgbClr val="005DCC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5DCC"/>
                </a:solidFill>
              </a:rPr>
              <a:t>1 year</a:t>
            </a:r>
          </a:p>
          <a:p>
            <a:r>
              <a:rPr lang="en-US" b="1" dirty="0" smtClean="0">
                <a:solidFill>
                  <a:srgbClr val="A82500"/>
                </a:solidFill>
              </a:rPr>
              <a:t>Construction</a:t>
            </a:r>
          </a:p>
          <a:p>
            <a:r>
              <a:rPr lang="en-US" sz="2400" dirty="0" smtClean="0">
                <a:solidFill>
                  <a:srgbClr val="A82500"/>
                </a:solidFill>
              </a:rPr>
              <a:t>2 years</a:t>
            </a:r>
            <a:endParaRPr lang="en-US" sz="2400" dirty="0">
              <a:solidFill>
                <a:srgbClr val="A8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24" y="0"/>
            <a:ext cx="4437529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35465" y="403621"/>
            <a:ext cx="4810126" cy="701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Tier </a:t>
            </a:r>
            <a:r>
              <a:rPr lang="en-US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en-US" altLang="en-US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072600" y="391387"/>
            <a:ext cx="1334605" cy="1507488"/>
            <a:chOff x="7994095" y="230825"/>
            <a:chExt cx="1571625" cy="1775212"/>
          </a:xfrm>
        </p:grpSpPr>
        <p:sp>
          <p:nvSpPr>
            <p:cNvPr id="39" name="Top Left Timer"/>
            <p:cNvSpPr/>
            <p:nvPr/>
          </p:nvSpPr>
          <p:spPr>
            <a:xfrm rot="19388384">
              <a:off x="8216084" y="459061"/>
              <a:ext cx="175146" cy="295275"/>
            </a:xfrm>
            <a:prstGeom prst="roundRect">
              <a:avLst/>
            </a:prstGeom>
            <a:solidFill>
              <a:srgbClr val="A82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op Timer"/>
            <p:cNvSpPr/>
            <p:nvPr/>
          </p:nvSpPr>
          <p:spPr>
            <a:xfrm>
              <a:off x="8673816" y="230825"/>
              <a:ext cx="218759" cy="340667"/>
            </a:xfrm>
            <a:prstGeom prst="roundRect">
              <a:avLst/>
            </a:prstGeom>
            <a:solidFill>
              <a:srgbClr val="A82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lock Outline"/>
            <p:cNvSpPr/>
            <p:nvPr/>
          </p:nvSpPr>
          <p:spPr>
            <a:xfrm>
              <a:off x="7994095" y="434412"/>
              <a:ext cx="1571625" cy="1571625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5D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 smtClean="0">
                <a:solidFill>
                  <a:srgbClr val="A82500"/>
                </a:solidFill>
              </a:endParaRPr>
            </a:p>
          </p:txBody>
        </p:sp>
        <p:grpSp>
          <p:nvGrpSpPr>
            <p:cNvPr id="42" name="Clock Hand"/>
            <p:cNvGrpSpPr/>
            <p:nvPr/>
          </p:nvGrpSpPr>
          <p:grpSpPr>
            <a:xfrm>
              <a:off x="8740380" y="453881"/>
              <a:ext cx="79055" cy="722092"/>
              <a:chOff x="3422809" y="352843"/>
              <a:chExt cx="79055" cy="722092"/>
            </a:xfrm>
          </p:grpSpPr>
          <p:sp>
            <p:nvSpPr>
              <p:cNvPr id="43" name="Isosceles Triangle 42"/>
              <p:cNvSpPr/>
              <p:nvPr/>
            </p:nvSpPr>
            <p:spPr>
              <a:xfrm>
                <a:off x="3422809" y="352843"/>
                <a:ext cx="79055" cy="659188"/>
              </a:xfrm>
              <a:prstGeom prst="triangle">
                <a:avLst/>
              </a:prstGeom>
              <a:solidFill>
                <a:srgbClr val="005D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422809" y="973778"/>
                <a:ext cx="79055" cy="101157"/>
              </a:xfrm>
              <a:prstGeom prst="ellipse">
                <a:avLst/>
              </a:prstGeom>
              <a:solidFill>
                <a:srgbClr val="005D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7072600" y="2333625"/>
            <a:ext cx="4852700" cy="4305300"/>
          </a:xfrm>
          <a:prstGeom prst="rect">
            <a:avLst/>
          </a:prstGeom>
          <a:solidFill>
            <a:srgbClr val="FF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8" y="4911037"/>
            <a:ext cx="659167" cy="65916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139400" y="4862318"/>
            <a:ext cx="31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44 schools connected</a:t>
            </a:r>
          </a:p>
          <a:p>
            <a:r>
              <a:rPr lang="en-US" sz="1200" dirty="0"/>
              <a:t>Connections of 60-100MB are planned, delivered via </a:t>
            </a:r>
            <a:r>
              <a:rPr lang="en-US" sz="1200" dirty="0" err="1"/>
              <a:t>fibre</a:t>
            </a:r>
            <a:r>
              <a:rPr lang="en-US" sz="1200" dirty="0"/>
              <a:t>.</a:t>
            </a:r>
          </a:p>
        </p:txBody>
      </p:sp>
      <p:pic>
        <p:nvPicPr>
          <p:cNvPr id="57" name="Picture 2" descr="http://icons.iconarchive.com/icons/icons8/windows-8/512/Business-Briefcase-2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94" y="4096455"/>
            <a:ext cx="548191" cy="54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8139400" y="3979756"/>
            <a:ext cx="31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33 band offices connected</a:t>
            </a:r>
          </a:p>
          <a:p>
            <a:r>
              <a:rPr lang="en-US" sz="1200" dirty="0"/>
              <a:t>Connections of 25-100MB are planned, delivered via </a:t>
            </a:r>
            <a:r>
              <a:rPr lang="en-US" sz="1200" dirty="0" err="1"/>
              <a:t>fibre</a:t>
            </a:r>
            <a:r>
              <a:rPr lang="en-US" sz="1200" dirty="0"/>
              <a:t>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19" y="3258089"/>
            <a:ext cx="686743" cy="68674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139400" y="3180465"/>
            <a:ext cx="31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11,115 households connected</a:t>
            </a:r>
          </a:p>
          <a:p>
            <a:r>
              <a:rPr lang="en-US" sz="1200" dirty="0"/>
              <a:t>Connections of 25-100MB are planned, delivered via </a:t>
            </a:r>
            <a:r>
              <a:rPr lang="en-US" sz="1200" dirty="0" err="1"/>
              <a:t>fibre</a:t>
            </a:r>
            <a:r>
              <a:rPr lang="en-US" sz="1200" dirty="0"/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139400" y="2446173"/>
            <a:ext cx="31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61,133 residents connected</a:t>
            </a:r>
          </a:p>
          <a:p>
            <a:r>
              <a:rPr lang="en-US" sz="1200" dirty="0"/>
              <a:t>Creates an opportunity for e-learning and job growth in the communities.</a:t>
            </a:r>
          </a:p>
        </p:txBody>
      </p:sp>
      <p:pic>
        <p:nvPicPr>
          <p:cNvPr id="62" name="Picture 2" descr="https://image.freepik.com/free-icon/multiple-users-silhouette_318-495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72" y="2543732"/>
            <a:ext cx="604438" cy="6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625200" y="4016607"/>
            <a:ext cx="167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A82500"/>
                </a:solidFill>
              </a:rPr>
              <a:t>$100M</a:t>
            </a:r>
            <a:endParaRPr lang="en-US" sz="4000" b="1" dirty="0">
              <a:solidFill>
                <a:srgbClr val="A82500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51" y="5768640"/>
            <a:ext cx="762680" cy="76268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139399" y="5826814"/>
            <a:ext cx="142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1,665 KM </a:t>
            </a:r>
            <a:br>
              <a:rPr lang="en-US" b="1" dirty="0" smtClean="0"/>
            </a:br>
            <a:r>
              <a:rPr lang="en-US" b="1" dirty="0" smtClean="0"/>
              <a:t>new </a:t>
            </a:r>
            <a:r>
              <a:rPr lang="en-US" b="1" dirty="0" err="1" smtClean="0"/>
              <a:t>fibre</a:t>
            </a:r>
            <a:endParaRPr lang="en-US" b="1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10413689" y="5826814"/>
            <a:ext cx="142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3,120 KM </a:t>
            </a:r>
            <a:br>
              <a:rPr lang="en-US" b="1" dirty="0" smtClean="0"/>
            </a:br>
            <a:r>
              <a:rPr lang="en-US" b="1" dirty="0" smtClean="0"/>
              <a:t>existing </a:t>
            </a:r>
            <a:r>
              <a:rPr lang="en-US" b="1" dirty="0" err="1" smtClean="0"/>
              <a:t>fibre</a:t>
            </a:r>
            <a:endParaRPr lang="en-US" b="1" dirty="0" smtClean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552" y="5768640"/>
            <a:ext cx="762680" cy="76268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8586183" y="539075"/>
            <a:ext cx="14067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DCC"/>
                </a:solidFill>
              </a:rPr>
              <a:t>Design</a:t>
            </a:r>
            <a:r>
              <a:rPr lang="en-US" dirty="0" smtClean="0">
                <a:solidFill>
                  <a:srgbClr val="005DCC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5DCC"/>
                </a:solidFill>
              </a:rPr>
              <a:t>1 year</a:t>
            </a:r>
          </a:p>
          <a:p>
            <a:r>
              <a:rPr lang="en-US" b="1" dirty="0" smtClean="0">
                <a:solidFill>
                  <a:srgbClr val="A82500"/>
                </a:solidFill>
              </a:rPr>
              <a:t>Construction</a:t>
            </a:r>
          </a:p>
          <a:p>
            <a:r>
              <a:rPr lang="en-US" sz="2400" dirty="0" smtClean="0">
                <a:solidFill>
                  <a:srgbClr val="A82500"/>
                </a:solidFill>
              </a:rPr>
              <a:t>2 years</a:t>
            </a:r>
            <a:endParaRPr lang="en-US" sz="2400" dirty="0">
              <a:solidFill>
                <a:srgbClr val="A8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2" y="0"/>
            <a:ext cx="4437529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35464" y="403621"/>
            <a:ext cx="4810089" cy="701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Tier </a:t>
            </a:r>
            <a:r>
              <a:rPr lang="en-US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en-US" altLang="en-US" sz="4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072600" y="391387"/>
            <a:ext cx="1334605" cy="1507488"/>
            <a:chOff x="7994095" y="230825"/>
            <a:chExt cx="1571625" cy="1775212"/>
          </a:xfrm>
        </p:grpSpPr>
        <p:sp>
          <p:nvSpPr>
            <p:cNvPr id="39" name="Top Left Timer"/>
            <p:cNvSpPr/>
            <p:nvPr/>
          </p:nvSpPr>
          <p:spPr>
            <a:xfrm rot="19388384">
              <a:off x="8216084" y="459061"/>
              <a:ext cx="175146" cy="295275"/>
            </a:xfrm>
            <a:prstGeom prst="roundRect">
              <a:avLst/>
            </a:prstGeom>
            <a:solidFill>
              <a:srgbClr val="A82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op Timer"/>
            <p:cNvSpPr/>
            <p:nvPr/>
          </p:nvSpPr>
          <p:spPr>
            <a:xfrm>
              <a:off x="8673816" y="230825"/>
              <a:ext cx="218759" cy="340667"/>
            </a:xfrm>
            <a:prstGeom prst="roundRect">
              <a:avLst/>
            </a:prstGeom>
            <a:solidFill>
              <a:srgbClr val="A82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lock Outline"/>
            <p:cNvSpPr/>
            <p:nvPr/>
          </p:nvSpPr>
          <p:spPr>
            <a:xfrm>
              <a:off x="7994095" y="434412"/>
              <a:ext cx="1571625" cy="1571625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5D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 smtClean="0">
                <a:solidFill>
                  <a:srgbClr val="A82500"/>
                </a:solidFill>
              </a:endParaRPr>
            </a:p>
          </p:txBody>
        </p:sp>
        <p:grpSp>
          <p:nvGrpSpPr>
            <p:cNvPr id="42" name="Clock Hand"/>
            <p:cNvGrpSpPr/>
            <p:nvPr/>
          </p:nvGrpSpPr>
          <p:grpSpPr>
            <a:xfrm>
              <a:off x="8740380" y="453881"/>
              <a:ext cx="79055" cy="722092"/>
              <a:chOff x="3422809" y="352843"/>
              <a:chExt cx="79055" cy="722092"/>
            </a:xfrm>
          </p:grpSpPr>
          <p:sp>
            <p:nvSpPr>
              <p:cNvPr id="43" name="Isosceles Triangle 42"/>
              <p:cNvSpPr/>
              <p:nvPr/>
            </p:nvSpPr>
            <p:spPr>
              <a:xfrm>
                <a:off x="3422809" y="352843"/>
                <a:ext cx="79055" cy="659188"/>
              </a:xfrm>
              <a:prstGeom prst="triangle">
                <a:avLst/>
              </a:prstGeom>
              <a:solidFill>
                <a:srgbClr val="005D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422809" y="973778"/>
                <a:ext cx="79055" cy="101157"/>
              </a:xfrm>
              <a:prstGeom prst="ellipse">
                <a:avLst/>
              </a:prstGeom>
              <a:solidFill>
                <a:srgbClr val="005D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Rectangle 48"/>
          <p:cNvSpPr/>
          <p:nvPr/>
        </p:nvSpPr>
        <p:spPr>
          <a:xfrm>
            <a:off x="7072600" y="2333625"/>
            <a:ext cx="4852700" cy="4305300"/>
          </a:xfrm>
          <a:prstGeom prst="rect">
            <a:avLst/>
          </a:prstGeom>
          <a:solidFill>
            <a:srgbClr val="FFB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8" y="4911037"/>
            <a:ext cx="659167" cy="65916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8139400" y="4862318"/>
            <a:ext cx="31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75 schools connected</a:t>
            </a:r>
          </a:p>
          <a:p>
            <a:r>
              <a:rPr lang="en-US" sz="1200" dirty="0"/>
              <a:t>Connections of 60-100MB are planned, delivered via </a:t>
            </a:r>
            <a:r>
              <a:rPr lang="en-US" sz="1200" dirty="0" err="1"/>
              <a:t>fibre</a:t>
            </a:r>
            <a:r>
              <a:rPr lang="en-US" sz="1200" dirty="0"/>
              <a:t>.</a:t>
            </a:r>
          </a:p>
        </p:txBody>
      </p:sp>
      <p:pic>
        <p:nvPicPr>
          <p:cNvPr id="56" name="Picture 2" descr="http://icons.iconarchive.com/icons/icons8/windows-8/512/Business-Briefcase-2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94" y="4096455"/>
            <a:ext cx="548191" cy="54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139400" y="3979756"/>
            <a:ext cx="31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61 band offices connected</a:t>
            </a:r>
          </a:p>
          <a:p>
            <a:r>
              <a:rPr lang="en-US" sz="1200" dirty="0"/>
              <a:t>Connections of 25-100MB are planned, delivered via </a:t>
            </a:r>
            <a:r>
              <a:rPr lang="en-US" sz="1200" dirty="0" err="1"/>
              <a:t>fibre</a:t>
            </a:r>
            <a:r>
              <a:rPr lang="en-US" sz="1200" dirty="0"/>
              <a:t>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19" y="3258089"/>
            <a:ext cx="686743" cy="68674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139400" y="3180465"/>
            <a:ext cx="31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16,581 households connected</a:t>
            </a:r>
          </a:p>
          <a:p>
            <a:r>
              <a:rPr lang="en-US" sz="1200" dirty="0"/>
              <a:t>Connections of 25-100MB are planned, delivered via </a:t>
            </a:r>
            <a:r>
              <a:rPr lang="en-US" sz="1200" dirty="0" err="1"/>
              <a:t>fibre</a:t>
            </a:r>
            <a:r>
              <a:rPr lang="en-US" sz="1200" dirty="0"/>
              <a:t>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139400" y="2446173"/>
            <a:ext cx="31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91,198 residents connected</a:t>
            </a:r>
          </a:p>
          <a:p>
            <a:r>
              <a:rPr lang="en-US" sz="1200" dirty="0"/>
              <a:t>Creates an opportunity for e-learning and job growth in the communities.</a:t>
            </a:r>
          </a:p>
        </p:txBody>
      </p:sp>
      <p:pic>
        <p:nvPicPr>
          <p:cNvPr id="61" name="Picture 2" descr="https://image.freepik.com/free-icon/multiple-users-silhouette_318-495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72" y="2543732"/>
            <a:ext cx="604438" cy="6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4604468" y="4016607"/>
            <a:ext cx="167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A82500"/>
                </a:solidFill>
              </a:rPr>
              <a:t>$301M</a:t>
            </a:r>
            <a:endParaRPr lang="en-US" sz="4000" b="1" dirty="0">
              <a:solidFill>
                <a:srgbClr val="A82500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51" y="5768640"/>
            <a:ext cx="762680" cy="76268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8139399" y="5826814"/>
            <a:ext cx="142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3,619 KM </a:t>
            </a:r>
            <a:br>
              <a:rPr lang="en-US" b="1" dirty="0" smtClean="0"/>
            </a:br>
            <a:r>
              <a:rPr lang="en-US" b="1" dirty="0" smtClean="0"/>
              <a:t>new </a:t>
            </a:r>
            <a:r>
              <a:rPr lang="en-US" b="1" dirty="0" err="1" smtClean="0"/>
              <a:t>fibre</a:t>
            </a:r>
            <a:endParaRPr lang="en-US" b="1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10413689" y="5826814"/>
            <a:ext cx="142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3,513 KM </a:t>
            </a:r>
            <a:br>
              <a:rPr lang="en-US" b="1" dirty="0" smtClean="0"/>
            </a:br>
            <a:r>
              <a:rPr lang="en-US" b="1" dirty="0" smtClean="0"/>
              <a:t>existing </a:t>
            </a:r>
            <a:r>
              <a:rPr lang="en-US" b="1" dirty="0" err="1" smtClean="0"/>
              <a:t>fibre</a:t>
            </a:r>
            <a:endParaRPr lang="en-US" b="1" dirty="0" smtClean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552" y="5768640"/>
            <a:ext cx="762680" cy="76268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8586183" y="539075"/>
            <a:ext cx="14067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DCC"/>
                </a:solidFill>
              </a:rPr>
              <a:t>Design</a:t>
            </a:r>
            <a:r>
              <a:rPr lang="en-US" dirty="0" smtClean="0">
                <a:solidFill>
                  <a:srgbClr val="005DCC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5DCC"/>
                </a:solidFill>
              </a:rPr>
              <a:t>1 year</a:t>
            </a:r>
          </a:p>
          <a:p>
            <a:r>
              <a:rPr lang="en-US" b="1" dirty="0" smtClean="0">
                <a:solidFill>
                  <a:srgbClr val="A82500"/>
                </a:solidFill>
              </a:rPr>
              <a:t>Construction</a:t>
            </a:r>
          </a:p>
          <a:p>
            <a:r>
              <a:rPr lang="en-US" sz="2400" dirty="0" smtClean="0">
                <a:solidFill>
                  <a:srgbClr val="A82500"/>
                </a:solidFill>
              </a:rPr>
              <a:t>2 years</a:t>
            </a:r>
            <a:endParaRPr lang="en-US" sz="2400" dirty="0">
              <a:solidFill>
                <a:srgbClr val="A8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Legal Structure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66961" y="2708551"/>
            <a:ext cx="2377440" cy="64008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966961" y="2745875"/>
            <a:ext cx="237744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Connectivity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Manitoba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79874" y="4794821"/>
            <a:ext cx="2377440" cy="64008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9874" y="4813483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Community /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Other ISPs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46300" y="5807121"/>
            <a:ext cx="2377440" cy="64008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846300" y="5844445"/>
            <a:ext cx="237744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Community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Users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350493" y="2425072"/>
            <a:ext cx="898231" cy="283479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060004" y="1723620"/>
            <a:ext cx="2377440" cy="64008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060004" y="1760944"/>
            <a:ext cx="237744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Federal Government Funders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846300" y="4792839"/>
            <a:ext cx="2377440" cy="64008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2846300" y="1723620"/>
            <a:ext cx="2377440" cy="64008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846300" y="1760944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Backbone Access Providers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6300" y="4830163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Dedicated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ISP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035020" y="2425072"/>
            <a:ext cx="854221" cy="283479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035020" y="4431163"/>
            <a:ext cx="854222" cy="30943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7420619" y="4387636"/>
            <a:ext cx="828105" cy="342864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7060004" y="5825788"/>
            <a:ext cx="2377440" cy="64008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7060004" y="5871762"/>
            <a:ext cx="237744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Community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Users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8248724" y="5499222"/>
            <a:ext cx="0" cy="27432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035020" y="5480555"/>
            <a:ext cx="0" cy="27432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966961" y="3738837"/>
            <a:ext cx="2377440" cy="64008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966961" y="3776161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Strategic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Partner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155681" y="3402933"/>
            <a:ext cx="0" cy="27432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5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Connectivity Manitoba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917748" y="1532238"/>
            <a:ext cx="10297643" cy="4588644"/>
          </a:xfrm>
        </p:spPr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/>
              <a:t>Incorporation: </a:t>
            </a:r>
            <a:r>
              <a:rPr lang="en-US" altLang="en-US" sz="2200" dirty="0" smtClean="0"/>
              <a:t>a </a:t>
            </a:r>
            <a:r>
              <a:rPr lang="en-US" altLang="en-US" sz="2200" dirty="0"/>
              <a:t>federal not-for-profit corporation</a:t>
            </a:r>
          </a:p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/>
              <a:t>Organization: </a:t>
            </a:r>
            <a:r>
              <a:rPr lang="en-US" altLang="en-US" sz="2200" dirty="0" smtClean="0"/>
              <a:t>members </a:t>
            </a:r>
            <a:r>
              <a:rPr lang="en-US" altLang="en-US" sz="2200" dirty="0"/>
              <a:t>are the </a:t>
            </a:r>
            <a:r>
              <a:rPr lang="en-US" altLang="en-US" sz="2200" dirty="0" smtClean="0"/>
              <a:t>Manitoba First Nations</a:t>
            </a:r>
            <a:endParaRPr lang="en-US" altLang="en-US" sz="2200" dirty="0"/>
          </a:p>
          <a:p>
            <a:pPr marL="346075" indent="-346075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en-US" sz="2200" b="1" dirty="0"/>
              <a:t>12 Directors: </a:t>
            </a:r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7 </a:t>
            </a:r>
            <a:r>
              <a:rPr lang="en-US" altLang="en-US" sz="2200" dirty="0" smtClean="0"/>
              <a:t>appointed </a:t>
            </a:r>
            <a:r>
              <a:rPr lang="en-US" altLang="en-US" sz="2200" dirty="0"/>
              <a:t>by each of the 7 Tribal Councils prior to each AGM</a:t>
            </a:r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2 nominated by the 11 Independent First Nations prior to each AGM</a:t>
            </a:r>
          </a:p>
          <a:p>
            <a:pPr marL="746125" indent="-401638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3 selected by the Board after each AGM who bring relevant expertise such as corporate </a:t>
            </a:r>
            <a:r>
              <a:rPr lang="en-US" altLang="en-US" sz="2200" dirty="0" smtClean="0"/>
              <a:t>governance, </a:t>
            </a:r>
            <a:r>
              <a:rPr lang="en-US" altLang="en-US" sz="2200" dirty="0"/>
              <a:t>communications </a:t>
            </a:r>
            <a:r>
              <a:rPr lang="en-US" altLang="en-US" sz="2200" dirty="0" smtClean="0"/>
              <a:t>industry, </a:t>
            </a:r>
            <a:r>
              <a:rPr lang="en-US" altLang="en-US" sz="2200" dirty="0"/>
              <a:t>design and </a:t>
            </a:r>
            <a:r>
              <a:rPr lang="en-US" altLang="en-US" sz="2200" dirty="0" smtClean="0"/>
              <a:t>construction, finance, </a:t>
            </a:r>
            <a:r>
              <a:rPr lang="en-US" altLang="en-US" sz="2200" dirty="0"/>
              <a:t>operation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18253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Connectivity Manitoba (Cont’d)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917748" y="1532238"/>
            <a:ext cx="10297643" cy="4588644"/>
          </a:xfrm>
        </p:spPr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dirty="0" smtClean="0"/>
              <a:t>Purpose</a:t>
            </a:r>
            <a:r>
              <a:rPr lang="en-US" altLang="en-US" sz="2200" b="1" dirty="0"/>
              <a:t>:	</a:t>
            </a:r>
          </a:p>
          <a:p>
            <a:pPr marL="746125" indent="-401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Design, build, finance, operate and/or maintain high-speed </a:t>
            </a:r>
            <a:r>
              <a:rPr lang="en-US" altLang="en-US" sz="2200" dirty="0" smtClean="0"/>
              <a:t>Internet </a:t>
            </a:r>
            <a:r>
              <a:rPr lang="en-US" altLang="en-US" sz="2200" dirty="0"/>
              <a:t>to and in communities in Manitoba</a:t>
            </a:r>
          </a:p>
          <a:p>
            <a:pPr marL="746125" indent="-401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Facilitate and support the design, construction, finance, operation and maintenance of high-speed </a:t>
            </a:r>
            <a:r>
              <a:rPr lang="en-US" altLang="en-US" sz="2200" dirty="0" smtClean="0"/>
              <a:t>Internet </a:t>
            </a:r>
            <a:r>
              <a:rPr lang="en-US" altLang="en-US" sz="2200" dirty="0"/>
              <a:t>to and in communities in Manitoba</a:t>
            </a:r>
          </a:p>
          <a:p>
            <a:pPr marL="746125" indent="-401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 smtClean="0"/>
              <a:t>Train, employ </a:t>
            </a:r>
            <a:r>
              <a:rPr lang="en-US" altLang="en-US" sz="2200" dirty="0"/>
              <a:t>and facilitate training and employment of residents in communities in Manitoba in construction, operation and maintenance of high-speed </a:t>
            </a:r>
            <a:r>
              <a:rPr lang="en-US" altLang="en-US" sz="2200" dirty="0" smtClean="0"/>
              <a:t>Internet </a:t>
            </a:r>
            <a:r>
              <a:rPr lang="en-US" altLang="en-US" sz="2200" dirty="0"/>
              <a:t>to and in communities in Manitoba</a:t>
            </a:r>
          </a:p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dirty="0"/>
              <a:t>Mission:</a:t>
            </a:r>
          </a:p>
          <a:p>
            <a:pPr marL="746125" indent="-401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Affordable, dependable high-speed </a:t>
            </a:r>
            <a:r>
              <a:rPr lang="en-US" altLang="en-US" sz="2200" dirty="0" smtClean="0"/>
              <a:t>Internet </a:t>
            </a:r>
            <a:r>
              <a:rPr lang="en-US" altLang="en-US" sz="2200" dirty="0"/>
              <a:t>in all First Nations communities in Manitoba where high-speed </a:t>
            </a:r>
            <a:r>
              <a:rPr lang="en-US" altLang="en-US" sz="2200" dirty="0" smtClean="0"/>
              <a:t>Internet </a:t>
            </a:r>
            <a:r>
              <a:rPr lang="en-US" altLang="en-US" sz="2200" dirty="0"/>
              <a:t>is not available or otherwise being </a:t>
            </a:r>
            <a:r>
              <a:rPr lang="en-US" altLang="en-US" sz="2200" dirty="0" smtClean="0"/>
              <a:t>deployed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5673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Connectivity Manitoba (Cont’d)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917748" y="1532238"/>
            <a:ext cx="10297643" cy="4588644"/>
          </a:xfrm>
        </p:spPr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dirty="0" smtClean="0"/>
              <a:t>Strategy</a:t>
            </a:r>
            <a:r>
              <a:rPr lang="en-US" altLang="en-US" sz="2200" b="1" dirty="0"/>
              <a:t>:</a:t>
            </a:r>
          </a:p>
          <a:p>
            <a:pPr marL="746125" indent="-401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High-speed </a:t>
            </a:r>
            <a:r>
              <a:rPr lang="en-US" altLang="en-US" sz="2200" dirty="0" smtClean="0"/>
              <a:t>Internet </a:t>
            </a:r>
            <a:r>
              <a:rPr lang="en-US" altLang="en-US" sz="2200" dirty="0"/>
              <a:t>network owned by Connectivity Manitoba</a:t>
            </a:r>
          </a:p>
          <a:p>
            <a:pPr marL="746125" indent="-401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Design and build high-speed </a:t>
            </a:r>
            <a:r>
              <a:rPr lang="en-US" altLang="en-US" sz="2200" dirty="0" smtClean="0"/>
              <a:t>Internet </a:t>
            </a:r>
            <a:r>
              <a:rPr lang="en-US" altLang="en-US" sz="2200" dirty="0"/>
              <a:t>network to First Nations communities in phases</a:t>
            </a:r>
          </a:p>
          <a:p>
            <a:pPr marL="746125" indent="-401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Number and timing of phases dependent upon availability of Federal funding</a:t>
            </a:r>
          </a:p>
          <a:p>
            <a:pPr marL="746125" indent="-401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Scope of first build phase dependent upon Connect to Innovate Program funding</a:t>
            </a:r>
          </a:p>
          <a:p>
            <a:pPr marL="746125" indent="-401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Scope of second and subsequent build phases dependent upon other Federal funding programs</a:t>
            </a:r>
          </a:p>
          <a:p>
            <a:pPr marL="746125" indent="-4016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altLang="en-US" sz="2200" dirty="0"/>
              <a:t>Require training and employment of First Nations community residents in the deployment, operation and maintenance of high-speed </a:t>
            </a:r>
            <a:r>
              <a:rPr lang="en-US" altLang="en-US" sz="2200" dirty="0" smtClean="0"/>
              <a:t>Internet network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834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887</Words>
  <Application>Microsoft Macintosh PowerPoint</Application>
  <PresentationFormat>Widescreen</PresentationFormat>
  <Paragraphs>190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Aharoni</vt:lpstr>
      <vt:lpstr>Arial</vt:lpstr>
      <vt:lpstr>Arial Rounded MT Bold</vt:lpstr>
      <vt:lpstr>Calibri</vt:lpstr>
      <vt:lpstr>Calibri Light</vt:lpstr>
      <vt:lpstr>Wingdings 3</vt:lpstr>
      <vt:lpstr>Office Theme</vt:lpstr>
      <vt:lpstr> BUILDING THE MANITOBA FIRST NATIONS  NETWORK OF THE FUTURE INITIATIVE  Indigenous Connectivity Summit November 8, 2017 </vt:lpstr>
      <vt:lpstr>The Network</vt:lpstr>
      <vt:lpstr>Tier 1</vt:lpstr>
      <vt:lpstr>Tier 2</vt:lpstr>
      <vt:lpstr>Tier 3</vt:lpstr>
      <vt:lpstr>Legal Structure</vt:lpstr>
      <vt:lpstr>Connectivity Manitoba</vt:lpstr>
      <vt:lpstr>Connectivity Manitoba (Cont’d)</vt:lpstr>
      <vt:lpstr>Connectivity Manitoba (Cont’d)</vt:lpstr>
      <vt:lpstr>Backbone Access Providers</vt:lpstr>
      <vt:lpstr>Federal Government Funders</vt:lpstr>
      <vt:lpstr>Strategic Partner</vt:lpstr>
      <vt:lpstr>Strategic Partner (Cont’d)</vt:lpstr>
      <vt:lpstr>Internet Service Providers</vt:lpstr>
      <vt:lpstr>Community Users</vt:lpstr>
      <vt:lpstr>Revenues and Costs During Operational Stage</vt:lpstr>
      <vt:lpstr>Sustainability of the Business Case</vt:lpstr>
      <vt:lpstr>Funding for Construction Costs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Thomas</dc:creator>
  <cp:lastModifiedBy>Microsoft Office User</cp:lastModifiedBy>
  <cp:revision>135</cp:revision>
  <cp:lastPrinted>2017-03-13T22:11:33Z</cp:lastPrinted>
  <dcterms:created xsi:type="dcterms:W3CDTF">2015-11-25T22:42:12Z</dcterms:created>
  <dcterms:modified xsi:type="dcterms:W3CDTF">2017-11-08T16:04:24Z</dcterms:modified>
</cp:coreProperties>
</file>