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20" r:id="rId2"/>
    <p:sldId id="321" r:id="rId3"/>
    <p:sldId id="322" r:id="rId4"/>
    <p:sldId id="323" r:id="rId5"/>
    <p:sldId id="324" r:id="rId6"/>
    <p:sldId id="300"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1"/>
    <p:restoredTop sz="78372"/>
  </p:normalViewPr>
  <p:slideViewPr>
    <p:cSldViewPr snapToGrid="0" snapToObjects="1">
      <p:cViewPr>
        <p:scale>
          <a:sx n="100" d="100"/>
          <a:sy n="100" d="100"/>
        </p:scale>
        <p:origin x="1160" y="536"/>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A2D6C-B4B4-E14E-A93B-2914A6272757}" type="doc">
      <dgm:prSet loTypeId="urn:microsoft.com/office/officeart/2009/3/layout/OpposingIdeas" loCatId="" qsTypeId="urn:microsoft.com/office/officeart/2005/8/quickstyle/simple1" qsCatId="simple" csTypeId="urn:microsoft.com/office/officeart/2005/8/colors/accent1_2" csCatId="accent1" phldr="1"/>
      <dgm:spPr/>
      <dgm:t>
        <a:bodyPr/>
        <a:lstStyle/>
        <a:p>
          <a:endParaRPr lang="en-US"/>
        </a:p>
      </dgm:t>
    </dgm:pt>
    <dgm:pt modelId="{9A68C2A5-AF1E-8441-86A6-E9952982FE23}">
      <dgm:prSet phldrT="[Text]"/>
      <dgm:spPr/>
      <dgm:t>
        <a:bodyPr/>
        <a:lstStyle/>
        <a:p>
          <a:r>
            <a:rPr lang="en-US" dirty="0" smtClean="0"/>
            <a:t>More traffic upstream</a:t>
          </a:r>
          <a:endParaRPr lang="en-US" dirty="0"/>
        </a:p>
      </dgm:t>
    </dgm:pt>
    <dgm:pt modelId="{3237FA63-4BD0-D440-A4F2-2A4AD50A9647}" type="parTrans" cxnId="{B14A935E-8014-EC45-ACA5-D2744522FD49}">
      <dgm:prSet/>
      <dgm:spPr/>
      <dgm:t>
        <a:bodyPr/>
        <a:lstStyle/>
        <a:p>
          <a:endParaRPr lang="en-US"/>
        </a:p>
      </dgm:t>
    </dgm:pt>
    <dgm:pt modelId="{A6EC2AA2-B6A6-6643-A689-F4AC6251B1D2}" type="sibTrans" cxnId="{B14A935E-8014-EC45-ACA5-D2744522FD49}">
      <dgm:prSet/>
      <dgm:spPr/>
      <dgm:t>
        <a:bodyPr/>
        <a:lstStyle/>
        <a:p>
          <a:endParaRPr lang="en-US"/>
        </a:p>
      </dgm:t>
    </dgm:pt>
    <dgm:pt modelId="{BAE71DBD-4946-BE41-BF45-EAF3FF9A7F2A}">
      <dgm:prSet phldrT="[Text]" custT="1"/>
      <dgm:spPr/>
      <dgm:t>
        <a:bodyPr/>
        <a:lstStyle/>
        <a:p>
          <a:r>
            <a:rPr lang="en-US" sz="2000" b="1" i="0" dirty="0" smtClean="0">
              <a:solidFill>
                <a:schemeClr val="bg1"/>
              </a:solidFill>
              <a:latin typeface="Hind Semibold" charset="0"/>
              <a:ea typeface="Hind Semibold" charset="0"/>
              <a:cs typeface="Hind Semibold" charset="0"/>
            </a:rPr>
            <a:t>Transit </a:t>
          </a:r>
        </a:p>
        <a:p>
          <a:r>
            <a:rPr lang="en-US" sz="2000" dirty="0" smtClean="0">
              <a:solidFill>
                <a:schemeClr val="bg1"/>
              </a:solidFill>
            </a:rPr>
            <a:t>The transit network agrees to provide its customers with connectivity to the rest of the Internet for a fee. </a:t>
          </a:r>
          <a:endParaRPr lang="en-US" sz="2000" dirty="0">
            <a:solidFill>
              <a:schemeClr val="bg1"/>
            </a:solidFill>
          </a:endParaRPr>
        </a:p>
      </dgm:t>
    </dgm:pt>
    <dgm:pt modelId="{0816AD3F-F46E-F74C-9251-969AB53AFF48}" type="parTrans" cxnId="{D8D382BC-E5E8-4B40-B9DC-1C129E3B764C}">
      <dgm:prSet/>
      <dgm:spPr/>
      <dgm:t>
        <a:bodyPr/>
        <a:lstStyle/>
        <a:p>
          <a:endParaRPr lang="en-US"/>
        </a:p>
      </dgm:t>
    </dgm:pt>
    <dgm:pt modelId="{AD9E47DF-E586-5040-AB2F-08360D33DB4A}" type="sibTrans" cxnId="{D8D382BC-E5E8-4B40-B9DC-1C129E3B764C}">
      <dgm:prSet/>
      <dgm:spPr/>
      <dgm:t>
        <a:bodyPr/>
        <a:lstStyle/>
        <a:p>
          <a:endParaRPr lang="en-US"/>
        </a:p>
      </dgm:t>
    </dgm:pt>
    <dgm:pt modelId="{A1F330C4-3FF3-BE4E-BF68-8C66C69390F6}">
      <dgm:prSet phldrT="[Text]"/>
      <dgm:spPr/>
      <dgm:t>
        <a:bodyPr/>
        <a:lstStyle/>
        <a:p>
          <a:r>
            <a:rPr lang="en-US" dirty="0" smtClean="0"/>
            <a:t>Less traffic upstream</a:t>
          </a:r>
          <a:endParaRPr lang="en-US" dirty="0"/>
        </a:p>
      </dgm:t>
    </dgm:pt>
    <dgm:pt modelId="{CCD087E5-F981-7742-98BC-3514CEA9A4AF}" type="parTrans" cxnId="{268383C3-D018-4149-8DB0-11AE4153B2C8}">
      <dgm:prSet/>
      <dgm:spPr/>
      <dgm:t>
        <a:bodyPr/>
        <a:lstStyle/>
        <a:p>
          <a:endParaRPr lang="en-US"/>
        </a:p>
      </dgm:t>
    </dgm:pt>
    <dgm:pt modelId="{160DBFF6-0D2D-4944-A7B2-8664DB94911C}" type="sibTrans" cxnId="{268383C3-D018-4149-8DB0-11AE4153B2C8}">
      <dgm:prSet/>
      <dgm:spPr/>
      <dgm:t>
        <a:bodyPr/>
        <a:lstStyle/>
        <a:p>
          <a:endParaRPr lang="en-US"/>
        </a:p>
      </dgm:t>
    </dgm:pt>
    <dgm:pt modelId="{F2FA5097-3482-4B4F-ABA1-491A6E484F62}">
      <dgm:prSet phldrT="[Text]" custT="1"/>
      <dgm:spPr/>
      <dgm:t>
        <a:bodyPr/>
        <a:lstStyle/>
        <a:p>
          <a:r>
            <a:rPr lang="en-US" sz="2000" b="1" i="0" dirty="0" smtClean="0">
              <a:solidFill>
                <a:schemeClr val="bg1"/>
              </a:solidFill>
              <a:latin typeface="Hind Semibold" charset="0"/>
              <a:ea typeface="Hind Semibold" charset="0"/>
              <a:cs typeface="Hind Semibold" charset="0"/>
            </a:rPr>
            <a:t>Peering </a:t>
          </a:r>
        </a:p>
        <a:p>
          <a:r>
            <a:rPr lang="en-US" sz="2000" dirty="0" smtClean="0">
              <a:solidFill>
                <a:schemeClr val="bg1"/>
              </a:solidFill>
            </a:rPr>
            <a:t>Two networks agree to a mutual exchange of traffic to and from users on their own networks (but not via their transit links)</a:t>
          </a:r>
          <a:r>
            <a:rPr lang="en-US" sz="2000" baseline="0" dirty="0" smtClean="0">
              <a:solidFill>
                <a:schemeClr val="bg1"/>
              </a:solidFill>
            </a:rPr>
            <a:t> </a:t>
          </a:r>
          <a:r>
            <a:rPr lang="en-US" sz="2000" dirty="0" smtClean="0">
              <a:solidFill>
                <a:schemeClr val="bg1"/>
              </a:solidFill>
            </a:rPr>
            <a:t>on a no-cost basis. </a:t>
          </a:r>
          <a:endParaRPr lang="en-US" sz="2000" dirty="0">
            <a:solidFill>
              <a:schemeClr val="bg1"/>
            </a:solidFill>
          </a:endParaRPr>
        </a:p>
      </dgm:t>
    </dgm:pt>
    <dgm:pt modelId="{B7837EA0-2393-6240-B125-1A7E84FFED6F}" type="parTrans" cxnId="{5EB9B733-0800-4648-B1B4-16A111991FDD}">
      <dgm:prSet/>
      <dgm:spPr/>
      <dgm:t>
        <a:bodyPr/>
        <a:lstStyle/>
        <a:p>
          <a:endParaRPr lang="en-US"/>
        </a:p>
      </dgm:t>
    </dgm:pt>
    <dgm:pt modelId="{0DBFF127-E6DF-4646-B503-E5CA64514B00}" type="sibTrans" cxnId="{5EB9B733-0800-4648-B1B4-16A111991FDD}">
      <dgm:prSet/>
      <dgm:spPr/>
      <dgm:t>
        <a:bodyPr/>
        <a:lstStyle/>
        <a:p>
          <a:endParaRPr lang="en-US"/>
        </a:p>
      </dgm:t>
    </dgm:pt>
    <dgm:pt modelId="{08327746-F92D-F749-A204-A4D497565144}" type="pres">
      <dgm:prSet presAssocID="{51DA2D6C-B4B4-E14E-A93B-2914A6272757}" presName="Name0" presStyleCnt="0">
        <dgm:presLayoutVars>
          <dgm:chMax val="2"/>
          <dgm:dir/>
          <dgm:animOne val="branch"/>
          <dgm:animLvl val="lvl"/>
          <dgm:resizeHandles val="exact"/>
        </dgm:presLayoutVars>
      </dgm:prSet>
      <dgm:spPr/>
      <dgm:t>
        <a:bodyPr/>
        <a:lstStyle/>
        <a:p>
          <a:endParaRPr lang="en-US"/>
        </a:p>
      </dgm:t>
    </dgm:pt>
    <dgm:pt modelId="{E27175F7-9115-EB46-BC92-BAFE446EE5FE}" type="pres">
      <dgm:prSet presAssocID="{51DA2D6C-B4B4-E14E-A93B-2914A6272757}" presName="Background" presStyleLbl="node1" presStyleIdx="0" presStyleCnt="1" custScaleX="117809" custScaleY="117151"/>
      <dgm:spPr/>
    </dgm:pt>
    <dgm:pt modelId="{246B4702-191C-2E4C-98E4-BE825E4BC70F}" type="pres">
      <dgm:prSet presAssocID="{51DA2D6C-B4B4-E14E-A93B-2914A6272757}" presName="Divider" presStyleLbl="callout" presStyleIdx="0" presStyleCnt="1"/>
      <dgm:spPr/>
    </dgm:pt>
    <dgm:pt modelId="{3421E0CC-5A50-874A-9535-5798FF56FFA3}" type="pres">
      <dgm:prSet presAssocID="{51DA2D6C-B4B4-E14E-A93B-2914A6272757}" presName="ChildText1" presStyleLbl="revTx" presStyleIdx="0" presStyleCnt="0" custScaleX="111899" custLinFactNeighborY="-7361">
        <dgm:presLayoutVars>
          <dgm:chMax val="0"/>
          <dgm:chPref val="0"/>
          <dgm:bulletEnabled val="1"/>
        </dgm:presLayoutVars>
      </dgm:prSet>
      <dgm:spPr/>
      <dgm:t>
        <a:bodyPr/>
        <a:lstStyle/>
        <a:p>
          <a:endParaRPr lang="en-US"/>
        </a:p>
      </dgm:t>
    </dgm:pt>
    <dgm:pt modelId="{16E962CC-6CEC-414D-9FBE-DF9A1486CC86}" type="pres">
      <dgm:prSet presAssocID="{51DA2D6C-B4B4-E14E-A93B-2914A6272757}" presName="ChildText2" presStyleLbl="revTx" presStyleIdx="0" presStyleCnt="0" custLinFactNeighborY="-7361">
        <dgm:presLayoutVars>
          <dgm:chMax val="0"/>
          <dgm:chPref val="0"/>
          <dgm:bulletEnabled val="1"/>
        </dgm:presLayoutVars>
      </dgm:prSet>
      <dgm:spPr/>
      <dgm:t>
        <a:bodyPr/>
        <a:lstStyle/>
        <a:p>
          <a:endParaRPr lang="en-US"/>
        </a:p>
      </dgm:t>
    </dgm:pt>
    <dgm:pt modelId="{18388C7F-7EB9-124B-97D0-3FE92171C91D}" type="pres">
      <dgm:prSet presAssocID="{51DA2D6C-B4B4-E14E-A93B-2914A6272757}" presName="ParentText1" presStyleLbl="revTx" presStyleIdx="0" presStyleCnt="0">
        <dgm:presLayoutVars>
          <dgm:chMax val="1"/>
          <dgm:chPref val="1"/>
        </dgm:presLayoutVars>
      </dgm:prSet>
      <dgm:spPr/>
      <dgm:t>
        <a:bodyPr/>
        <a:lstStyle/>
        <a:p>
          <a:endParaRPr lang="en-US"/>
        </a:p>
      </dgm:t>
    </dgm:pt>
    <dgm:pt modelId="{AB284EFA-2E1F-7C4C-8F1B-B2D0171BE249}" type="pres">
      <dgm:prSet presAssocID="{51DA2D6C-B4B4-E14E-A93B-2914A6272757}" presName="ParentShape1" presStyleLbl="alignImgPlace1" presStyleIdx="0" presStyleCnt="2" custLinFactNeighborX="-6300" custLinFactNeighborY="5011">
        <dgm:presLayoutVars/>
      </dgm:prSet>
      <dgm:spPr/>
      <dgm:t>
        <a:bodyPr/>
        <a:lstStyle/>
        <a:p>
          <a:endParaRPr lang="en-US"/>
        </a:p>
      </dgm:t>
    </dgm:pt>
    <dgm:pt modelId="{FE2AF0EB-2FA8-4B49-9B5D-3F6306F53ADC}" type="pres">
      <dgm:prSet presAssocID="{51DA2D6C-B4B4-E14E-A93B-2914A6272757}" presName="ParentText2" presStyleLbl="revTx" presStyleIdx="0" presStyleCnt="0">
        <dgm:presLayoutVars>
          <dgm:chMax val="1"/>
          <dgm:chPref val="1"/>
        </dgm:presLayoutVars>
      </dgm:prSet>
      <dgm:spPr/>
      <dgm:t>
        <a:bodyPr/>
        <a:lstStyle/>
        <a:p>
          <a:endParaRPr lang="en-US"/>
        </a:p>
      </dgm:t>
    </dgm:pt>
    <dgm:pt modelId="{6C30237F-D28E-DD40-8EE6-92588DD2F054}" type="pres">
      <dgm:prSet presAssocID="{51DA2D6C-B4B4-E14E-A93B-2914A6272757}" presName="ParentShape2" presStyleLbl="alignImgPlace1" presStyleIdx="1" presStyleCnt="2" custLinFactNeighborY="-2506">
        <dgm:presLayoutVars/>
      </dgm:prSet>
      <dgm:spPr/>
      <dgm:t>
        <a:bodyPr/>
        <a:lstStyle/>
        <a:p>
          <a:endParaRPr lang="en-US"/>
        </a:p>
      </dgm:t>
    </dgm:pt>
  </dgm:ptLst>
  <dgm:cxnLst>
    <dgm:cxn modelId="{B81DC7FA-3047-394C-961F-C3A51E4E5850}" type="presOf" srcId="{BAE71DBD-4946-BE41-BF45-EAF3FF9A7F2A}" destId="{3421E0CC-5A50-874A-9535-5798FF56FFA3}" srcOrd="0" destOrd="0" presId="urn:microsoft.com/office/officeart/2009/3/layout/OpposingIdeas"/>
    <dgm:cxn modelId="{B01A56EA-36D5-9C4E-AA3D-F94E0AB3CBA3}" type="presOf" srcId="{F2FA5097-3482-4B4F-ABA1-491A6E484F62}" destId="{16E962CC-6CEC-414D-9FBE-DF9A1486CC86}" srcOrd="0" destOrd="0" presId="urn:microsoft.com/office/officeart/2009/3/layout/OpposingIdeas"/>
    <dgm:cxn modelId="{B35469C2-9FF6-0C49-BC68-4C636B207E6C}" type="presOf" srcId="{9A68C2A5-AF1E-8441-86A6-E9952982FE23}" destId="{18388C7F-7EB9-124B-97D0-3FE92171C91D}" srcOrd="0" destOrd="0" presId="urn:microsoft.com/office/officeart/2009/3/layout/OpposingIdeas"/>
    <dgm:cxn modelId="{B14A935E-8014-EC45-ACA5-D2744522FD49}" srcId="{51DA2D6C-B4B4-E14E-A93B-2914A6272757}" destId="{9A68C2A5-AF1E-8441-86A6-E9952982FE23}" srcOrd="0" destOrd="0" parTransId="{3237FA63-4BD0-D440-A4F2-2A4AD50A9647}" sibTransId="{A6EC2AA2-B6A6-6643-A689-F4AC6251B1D2}"/>
    <dgm:cxn modelId="{331F890D-C87A-5E43-AB56-8AA72BB607E9}" type="presOf" srcId="{A1F330C4-3FF3-BE4E-BF68-8C66C69390F6}" destId="{FE2AF0EB-2FA8-4B49-9B5D-3F6306F53ADC}" srcOrd="0" destOrd="0" presId="urn:microsoft.com/office/officeart/2009/3/layout/OpposingIdeas"/>
    <dgm:cxn modelId="{5EB9B733-0800-4648-B1B4-16A111991FDD}" srcId="{A1F330C4-3FF3-BE4E-BF68-8C66C69390F6}" destId="{F2FA5097-3482-4B4F-ABA1-491A6E484F62}" srcOrd="0" destOrd="0" parTransId="{B7837EA0-2393-6240-B125-1A7E84FFED6F}" sibTransId="{0DBFF127-E6DF-4646-B503-E5CA64514B00}"/>
    <dgm:cxn modelId="{268383C3-D018-4149-8DB0-11AE4153B2C8}" srcId="{51DA2D6C-B4B4-E14E-A93B-2914A6272757}" destId="{A1F330C4-3FF3-BE4E-BF68-8C66C69390F6}" srcOrd="1" destOrd="0" parTransId="{CCD087E5-F981-7742-98BC-3514CEA9A4AF}" sibTransId="{160DBFF6-0D2D-4944-A7B2-8664DB94911C}"/>
    <dgm:cxn modelId="{1065247F-E12B-A04F-8906-5213078D6632}" type="presOf" srcId="{A1F330C4-3FF3-BE4E-BF68-8C66C69390F6}" destId="{6C30237F-D28E-DD40-8EE6-92588DD2F054}" srcOrd="1" destOrd="0" presId="urn:microsoft.com/office/officeart/2009/3/layout/OpposingIdeas"/>
    <dgm:cxn modelId="{F79E98AE-0D0A-BC42-A945-B9D169C7F689}" type="presOf" srcId="{9A68C2A5-AF1E-8441-86A6-E9952982FE23}" destId="{AB284EFA-2E1F-7C4C-8F1B-B2D0171BE249}" srcOrd="1" destOrd="0" presId="urn:microsoft.com/office/officeart/2009/3/layout/OpposingIdeas"/>
    <dgm:cxn modelId="{D8D382BC-E5E8-4B40-B9DC-1C129E3B764C}" srcId="{9A68C2A5-AF1E-8441-86A6-E9952982FE23}" destId="{BAE71DBD-4946-BE41-BF45-EAF3FF9A7F2A}" srcOrd="0" destOrd="0" parTransId="{0816AD3F-F46E-F74C-9251-969AB53AFF48}" sibTransId="{AD9E47DF-E586-5040-AB2F-08360D33DB4A}"/>
    <dgm:cxn modelId="{9B59744F-1BF3-A749-8A51-26D12D3693DB}" type="presOf" srcId="{51DA2D6C-B4B4-E14E-A93B-2914A6272757}" destId="{08327746-F92D-F749-A204-A4D497565144}" srcOrd="0" destOrd="0" presId="urn:microsoft.com/office/officeart/2009/3/layout/OpposingIdeas"/>
    <dgm:cxn modelId="{022EADDB-BDF6-C845-9E8A-92A1E462BE3F}" type="presParOf" srcId="{08327746-F92D-F749-A204-A4D497565144}" destId="{E27175F7-9115-EB46-BC92-BAFE446EE5FE}" srcOrd="0" destOrd="0" presId="urn:microsoft.com/office/officeart/2009/3/layout/OpposingIdeas"/>
    <dgm:cxn modelId="{F04E3E27-C488-D54E-9ED0-AA39AD762642}" type="presParOf" srcId="{08327746-F92D-F749-A204-A4D497565144}" destId="{246B4702-191C-2E4C-98E4-BE825E4BC70F}" srcOrd="1" destOrd="0" presId="urn:microsoft.com/office/officeart/2009/3/layout/OpposingIdeas"/>
    <dgm:cxn modelId="{B939F346-AAD9-DF42-B08A-E6BE8AB3150D}" type="presParOf" srcId="{08327746-F92D-F749-A204-A4D497565144}" destId="{3421E0CC-5A50-874A-9535-5798FF56FFA3}" srcOrd="2" destOrd="0" presId="urn:microsoft.com/office/officeart/2009/3/layout/OpposingIdeas"/>
    <dgm:cxn modelId="{D95EF897-1856-834C-9E93-8E546A2D1A5A}" type="presParOf" srcId="{08327746-F92D-F749-A204-A4D497565144}" destId="{16E962CC-6CEC-414D-9FBE-DF9A1486CC86}" srcOrd="3" destOrd="0" presId="urn:microsoft.com/office/officeart/2009/3/layout/OpposingIdeas"/>
    <dgm:cxn modelId="{71F5C93B-567D-E440-82F7-C79F6EBBD09B}" type="presParOf" srcId="{08327746-F92D-F749-A204-A4D497565144}" destId="{18388C7F-7EB9-124B-97D0-3FE92171C91D}" srcOrd="4" destOrd="0" presId="urn:microsoft.com/office/officeart/2009/3/layout/OpposingIdeas"/>
    <dgm:cxn modelId="{B0066147-B7B5-DC49-B76A-C2CA133C1391}" type="presParOf" srcId="{08327746-F92D-F749-A204-A4D497565144}" destId="{AB284EFA-2E1F-7C4C-8F1B-B2D0171BE249}" srcOrd="5" destOrd="0" presId="urn:microsoft.com/office/officeart/2009/3/layout/OpposingIdeas"/>
    <dgm:cxn modelId="{666580B2-7C3F-814D-81AA-61B1472818CF}" type="presParOf" srcId="{08327746-F92D-F749-A204-A4D497565144}" destId="{FE2AF0EB-2FA8-4B49-9B5D-3F6306F53ADC}" srcOrd="6" destOrd="0" presId="urn:microsoft.com/office/officeart/2009/3/layout/OpposingIdeas"/>
    <dgm:cxn modelId="{FE26B119-8976-FD4D-8B20-4DE4DACB3C64}" type="presParOf" srcId="{08327746-F92D-F749-A204-A4D497565144}" destId="{6C30237F-D28E-DD40-8EE6-92588DD2F054}"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175F7-9115-EB46-BC92-BAFE446EE5FE}">
      <dsp:nvSpPr>
        <dsp:cNvPr id="0" name=""/>
        <dsp:cNvSpPr/>
      </dsp:nvSpPr>
      <dsp:spPr>
        <a:xfrm>
          <a:off x="1511315" y="558798"/>
          <a:ext cx="7124668" cy="3810003"/>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B4702-191C-2E4C-98E4-BE825E4BC70F}">
      <dsp:nvSpPr>
        <dsp:cNvPr id="0" name=""/>
        <dsp:cNvSpPr/>
      </dsp:nvSpPr>
      <dsp:spPr>
        <a:xfrm>
          <a:off x="5073649" y="1182623"/>
          <a:ext cx="806" cy="256235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21E0CC-5A50-874A-9535-5798FF56FFA3}">
      <dsp:nvSpPr>
        <dsp:cNvPr id="0" name=""/>
        <dsp:cNvSpPr/>
      </dsp:nvSpPr>
      <dsp:spPr>
        <a:xfrm>
          <a:off x="2095501" y="880948"/>
          <a:ext cx="2932476" cy="27594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solidFill>
                <a:schemeClr val="bg1"/>
              </a:solidFill>
              <a:latin typeface="Hind Semibold" charset="0"/>
              <a:ea typeface="Hind Semibold" charset="0"/>
              <a:cs typeface="Hind Semibold" charset="0"/>
            </a:rPr>
            <a:t>Transit </a:t>
          </a:r>
        </a:p>
        <a:p>
          <a:pPr lvl="0" algn="l" defTabSz="889000">
            <a:lnSpc>
              <a:spcPct val="90000"/>
            </a:lnSpc>
            <a:spcBef>
              <a:spcPct val="0"/>
            </a:spcBef>
            <a:spcAft>
              <a:spcPct val="35000"/>
            </a:spcAft>
          </a:pPr>
          <a:r>
            <a:rPr lang="en-US" sz="2000" kern="1200" dirty="0" smtClean="0">
              <a:solidFill>
                <a:schemeClr val="bg1"/>
              </a:solidFill>
            </a:rPr>
            <a:t>The transit network agrees to provide its customers with connectivity to the rest of the Internet for a fee. </a:t>
          </a:r>
          <a:endParaRPr lang="en-US" sz="2000" kern="1200" dirty="0">
            <a:solidFill>
              <a:schemeClr val="bg1"/>
            </a:solidFill>
          </a:endParaRPr>
        </a:p>
      </dsp:txBody>
      <dsp:txXfrm>
        <a:off x="2095501" y="880948"/>
        <a:ext cx="2932476" cy="2759456"/>
      </dsp:txXfrm>
    </dsp:sp>
    <dsp:sp modelId="{16E962CC-6CEC-414D-9FBE-DF9A1486CC86}">
      <dsp:nvSpPr>
        <dsp:cNvPr id="0" name=""/>
        <dsp:cNvSpPr/>
      </dsp:nvSpPr>
      <dsp:spPr>
        <a:xfrm>
          <a:off x="5275238" y="880948"/>
          <a:ext cx="2620645" cy="27594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solidFill>
                <a:schemeClr val="bg1"/>
              </a:solidFill>
              <a:latin typeface="Hind Semibold" charset="0"/>
              <a:ea typeface="Hind Semibold" charset="0"/>
              <a:cs typeface="Hind Semibold" charset="0"/>
            </a:rPr>
            <a:t>Peering </a:t>
          </a:r>
        </a:p>
        <a:p>
          <a:pPr lvl="0" algn="l" defTabSz="889000">
            <a:lnSpc>
              <a:spcPct val="90000"/>
            </a:lnSpc>
            <a:spcBef>
              <a:spcPct val="0"/>
            </a:spcBef>
            <a:spcAft>
              <a:spcPct val="35000"/>
            </a:spcAft>
          </a:pPr>
          <a:r>
            <a:rPr lang="en-US" sz="2000" kern="1200" dirty="0" smtClean="0">
              <a:solidFill>
                <a:schemeClr val="bg1"/>
              </a:solidFill>
            </a:rPr>
            <a:t>Two networks agree to a mutual exchange of traffic to and from users on their own networks (but not via their transit links)</a:t>
          </a:r>
          <a:r>
            <a:rPr lang="en-US" sz="2000" kern="1200" baseline="0" dirty="0" smtClean="0">
              <a:solidFill>
                <a:schemeClr val="bg1"/>
              </a:solidFill>
            </a:rPr>
            <a:t> </a:t>
          </a:r>
          <a:r>
            <a:rPr lang="en-US" sz="2000" kern="1200" dirty="0" smtClean="0">
              <a:solidFill>
                <a:schemeClr val="bg1"/>
              </a:solidFill>
            </a:rPr>
            <a:t>on a no-cost basis. </a:t>
          </a:r>
          <a:endParaRPr lang="en-US" sz="2000" kern="1200" dirty="0">
            <a:solidFill>
              <a:schemeClr val="bg1"/>
            </a:solidFill>
          </a:endParaRPr>
        </a:p>
      </dsp:txBody>
      <dsp:txXfrm>
        <a:off x="5275238" y="880948"/>
        <a:ext cx="2620645" cy="2759456"/>
      </dsp:txXfrm>
    </dsp:sp>
    <dsp:sp modelId="{AB284EFA-2E1F-7C4C-8F1B-B2D0171BE249}">
      <dsp:nvSpPr>
        <dsp:cNvPr id="0" name=""/>
        <dsp:cNvSpPr/>
      </dsp:nvSpPr>
      <dsp:spPr>
        <a:xfrm rot="16200000">
          <a:off x="-291578" y="1447749"/>
          <a:ext cx="3547872" cy="100794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r" defTabSz="844550">
            <a:lnSpc>
              <a:spcPct val="90000"/>
            </a:lnSpc>
            <a:spcBef>
              <a:spcPct val="0"/>
            </a:spcBef>
            <a:spcAft>
              <a:spcPct val="35000"/>
            </a:spcAft>
          </a:pPr>
          <a:r>
            <a:rPr lang="en-US" sz="1900" kern="1200" dirty="0" smtClean="0"/>
            <a:t>More traffic upstream</a:t>
          </a:r>
          <a:endParaRPr lang="en-US" sz="1900" kern="1200" dirty="0"/>
        </a:p>
      </dsp:txBody>
      <dsp:txXfrm>
        <a:off x="-139243" y="1852926"/>
        <a:ext cx="3243203" cy="502256"/>
      </dsp:txXfrm>
    </dsp:sp>
    <dsp:sp modelId="{6C30237F-D28E-DD40-8EE6-92588DD2F054}">
      <dsp:nvSpPr>
        <dsp:cNvPr id="0" name=""/>
        <dsp:cNvSpPr/>
      </dsp:nvSpPr>
      <dsp:spPr>
        <a:xfrm rot="5400000">
          <a:off x="6827506" y="2560784"/>
          <a:ext cx="3547872" cy="100794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r" defTabSz="844550">
            <a:lnSpc>
              <a:spcPct val="90000"/>
            </a:lnSpc>
            <a:spcBef>
              <a:spcPct val="0"/>
            </a:spcBef>
            <a:spcAft>
              <a:spcPct val="35000"/>
            </a:spcAft>
          </a:pPr>
          <a:r>
            <a:rPr lang="en-US" sz="1900" kern="1200" dirty="0" smtClean="0"/>
            <a:t>Less traffic upstream</a:t>
          </a:r>
          <a:endParaRPr lang="en-US" sz="1900" kern="1200" dirty="0"/>
        </a:p>
      </dsp:txBody>
      <dsp:txXfrm>
        <a:off x="6979841" y="2661292"/>
        <a:ext cx="3243203" cy="502256"/>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11/3/16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03/11/2016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Introduction</a:t>
            </a:r>
          </a:p>
          <a:p>
            <a:endParaRPr lang="en-US" sz="1200"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1200" b="1" kern="1200" baseline="0" dirty="0" smtClean="0">
                <a:solidFill>
                  <a:schemeClr val="tx1"/>
                </a:solidFill>
                <a:latin typeface="+mj-lt"/>
                <a:ea typeface="ＭＳ Ｐゴシック" charset="0"/>
                <a:cs typeface="+mj-cs"/>
                <a:sym typeface="Avenir Roman" charset="0"/>
              </a:rPr>
              <a:t>The Internet consists of thousands of independently owned, managed, and operated networks. </a:t>
            </a:r>
          </a:p>
          <a:p>
            <a:pPr marL="0" indent="0">
              <a:buFont typeface="Arial" charset="0"/>
              <a:buNone/>
            </a:pPr>
            <a:endParaRPr lang="en-US" sz="1200"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1200" kern="1200" baseline="0" dirty="0" smtClean="0">
                <a:solidFill>
                  <a:schemeClr val="tx1"/>
                </a:solidFill>
                <a:latin typeface="+mj-lt"/>
                <a:ea typeface="ＭＳ Ｐゴシック" charset="0"/>
                <a:cs typeface="+mj-cs"/>
                <a:sym typeface="Avenir Roman" charset="0"/>
              </a:rPr>
              <a:t>It is when these networks connect with one another that they create the global Internet. </a:t>
            </a:r>
          </a:p>
          <a:p>
            <a:pPr marL="0" indent="0">
              <a:buFont typeface="Arial" charset="0"/>
              <a:buNone/>
            </a:pPr>
            <a:endParaRPr lang="en-US" sz="1200"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1200" kern="1200" baseline="0" dirty="0" smtClean="0">
                <a:solidFill>
                  <a:schemeClr val="tx1"/>
                </a:solidFill>
                <a:latin typeface="+mj-lt"/>
                <a:ea typeface="ＭＳ Ｐゴシック" charset="0"/>
                <a:cs typeface="+mj-cs"/>
                <a:sym typeface="Avenir Roman" charset="0"/>
              </a:rPr>
              <a:t>In order to exchange data between users across the Internet, individual networks make direct connections with one another, as well as indirect connections through other providers that transport data traffic. This is called </a:t>
            </a:r>
            <a:r>
              <a:rPr lang="en-US" sz="1200" i="1" kern="1200" baseline="0" dirty="0" smtClean="0">
                <a:solidFill>
                  <a:schemeClr val="tx1"/>
                </a:solidFill>
                <a:latin typeface="+mj-lt"/>
                <a:ea typeface="ＭＳ Ｐゴシック" charset="0"/>
                <a:cs typeface="+mj-cs"/>
                <a:sym typeface="Avenir Roman" charset="0"/>
              </a:rPr>
              <a:t>Internet interconnection</a:t>
            </a:r>
            <a:r>
              <a:rPr lang="en-US" sz="1200" kern="1200" baseline="0" dirty="0" smtClean="0">
                <a:solidFill>
                  <a:schemeClr val="tx1"/>
                </a:solidFill>
                <a:latin typeface="+mj-lt"/>
                <a:ea typeface="ＭＳ Ｐゴシック" charset="0"/>
                <a:cs typeface="+mj-cs"/>
                <a:sym typeface="Avenir Roman" charset="0"/>
              </a:rPr>
              <a:t>.</a:t>
            </a:r>
          </a:p>
          <a:p>
            <a:pPr marL="0" indent="0">
              <a:buFont typeface="Arial" charset="0"/>
              <a:buNone/>
            </a:pPr>
            <a:endParaRPr lang="en-US" sz="1200" b="1"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1200" b="1" kern="1200" baseline="0" dirty="0" smtClean="0">
                <a:solidFill>
                  <a:schemeClr val="tx1"/>
                </a:solidFill>
                <a:latin typeface="+mj-lt"/>
                <a:ea typeface="ＭＳ Ｐゴシック" charset="0"/>
                <a:cs typeface="+mj-cs"/>
                <a:sym typeface="Avenir Roman" charset="0"/>
              </a:rPr>
              <a:t>The goal of interconnection is to ensure that data can get to and from end-users in a reliable, efficient, and cost-effective way. </a:t>
            </a:r>
          </a:p>
          <a:p>
            <a:pPr marL="0" indent="0">
              <a:buFont typeface="Arial" charset="0"/>
              <a:buNone/>
            </a:pPr>
            <a:endParaRPr lang="en-US" sz="1200" b="1"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1200" kern="1200" baseline="0" dirty="0" smtClean="0">
                <a:solidFill>
                  <a:schemeClr val="tx1"/>
                </a:solidFill>
                <a:latin typeface="+mj-lt"/>
                <a:ea typeface="ＭＳ Ｐゴシック" charset="0"/>
                <a:cs typeface="+mj-cs"/>
                <a:sym typeface="Avenir Roman" charset="0"/>
              </a:rPr>
              <a:t>Interconnection on the Internet is achieved via voluntary and independently negotiated agreements between network operators, who work to agree on where and on what terms they will connect with one another.</a:t>
            </a:r>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Types of Interconnection:</a:t>
            </a:r>
          </a:p>
          <a:p>
            <a:endParaRPr lang="en-US" sz="1200" kern="1200" baseline="0" dirty="0" smtClean="0">
              <a:solidFill>
                <a:schemeClr val="tx1"/>
              </a:solidFill>
              <a:latin typeface="+mj-lt"/>
              <a:ea typeface="ＭＳ Ｐゴシック" charset="0"/>
              <a:cs typeface="+mj-cs"/>
              <a:sym typeface="Avenir Roman" charset="0"/>
            </a:endParaRPr>
          </a:p>
          <a:p>
            <a:pPr marL="0" indent="0">
              <a:buNone/>
            </a:pPr>
            <a:r>
              <a:rPr lang="en-US" dirty="0" smtClean="0"/>
              <a:t>The commercial terms of an interconnection relationship generally fall into two categories: transit and peering.</a:t>
            </a:r>
          </a:p>
          <a:p>
            <a:pPr marL="0" indent="0">
              <a:buNone/>
            </a:pPr>
            <a:endParaRPr lang="en-US" dirty="0" smtClean="0"/>
          </a:p>
          <a:p>
            <a:pPr marL="0" indent="0">
              <a:buFont typeface="Arial" charset="0"/>
              <a:buNone/>
            </a:pPr>
            <a:r>
              <a:rPr lang="en-US" b="1" dirty="0" smtClean="0"/>
              <a:t>Transit</a:t>
            </a:r>
            <a:r>
              <a:rPr lang="en-US" dirty="0" smtClean="0"/>
              <a:t> is an arrangement where the </a:t>
            </a:r>
            <a:r>
              <a:rPr lang="en-US" b="1" dirty="0" smtClean="0"/>
              <a:t>network agrees to provide its customers with connectivity to the rest of the Internet for a fee</a:t>
            </a:r>
            <a:r>
              <a:rPr lang="en-US" dirty="0" smtClean="0"/>
              <a:t>.</a:t>
            </a:r>
            <a:r>
              <a:rPr lang="en-US" baseline="0" dirty="0" smtClean="0"/>
              <a:t> </a:t>
            </a:r>
          </a:p>
          <a:p>
            <a:pPr marL="0" indent="0">
              <a:buFont typeface="Arial" charset="0"/>
              <a:buNone/>
            </a:pPr>
            <a:r>
              <a:rPr lang="en-US" dirty="0" smtClean="0"/>
              <a:t>Transit providers act as common intermediaries for the thousands of networks on the Internet that would otherwise have to be directly connected with each other. Some transit providers operate international networks with the ability to move data across the globe. This enables the customer purchasing transit to reach many end points without having to physically connect to and negotiate agreements with each one.</a:t>
            </a:r>
          </a:p>
          <a:p>
            <a:pPr marL="0" indent="0">
              <a:buFont typeface="Arial" charset="0"/>
              <a:buNone/>
            </a:pPr>
            <a:endParaRPr lang="en-US" dirty="0" smtClean="0"/>
          </a:p>
          <a:p>
            <a:pPr marL="0" indent="0">
              <a:buFont typeface="Arial" charset="0"/>
              <a:buNone/>
            </a:pPr>
            <a:r>
              <a:rPr lang="en-US" b="1" dirty="0" smtClean="0"/>
              <a:t>Peering</a:t>
            </a:r>
            <a:r>
              <a:rPr lang="en-US" dirty="0" smtClean="0"/>
              <a:t> is an agreement where </a:t>
            </a:r>
            <a:r>
              <a:rPr lang="en-US" b="1" dirty="0" smtClean="0"/>
              <a:t>two networks agree to a mutual exchange of traffic to and from users on their own networks</a:t>
            </a:r>
            <a:r>
              <a:rPr lang="en-US" dirty="0" smtClean="0"/>
              <a:t> (but not via their transit links), usually on a “settlement-free” or no-cost basis. Peering arrangements reduce the amount of traffic a network must send through its upstream.</a:t>
            </a:r>
          </a:p>
        </p:txBody>
      </p:sp>
    </p:spTree>
    <p:extLst>
      <p:ext uri="{BB962C8B-B14F-4D97-AF65-F5344CB8AC3E}">
        <p14:creationId xmlns:p14="http://schemas.microsoft.com/office/powerpoint/2010/main" val="141907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Key Considerations:</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Before making interconnection agreements, most network operators evaluate the technical, business, and legal and regulatory aspects of establishing connections with prospective partners.</a:t>
            </a:r>
          </a:p>
          <a:p>
            <a:endParaRPr lang="en-US" sz="1200" kern="1200" baseline="0" dirty="0" smtClean="0">
              <a:solidFill>
                <a:schemeClr val="tx1"/>
              </a:solidFill>
              <a:latin typeface="+mj-lt"/>
              <a:ea typeface="ＭＳ Ｐゴシック" charset="0"/>
              <a:cs typeface="+mj-cs"/>
              <a:sym typeface="Avenir Roman" charset="0"/>
            </a:endParaRPr>
          </a:p>
          <a:p>
            <a:r>
              <a:rPr lang="en-US" sz="1200" b="0" kern="1200" baseline="0" dirty="0" smtClean="0">
                <a:solidFill>
                  <a:schemeClr val="tx1"/>
                </a:solidFill>
                <a:latin typeface="+mj-lt"/>
                <a:ea typeface="ＭＳ Ｐゴシック" charset="0"/>
                <a:cs typeface="+mj-cs"/>
                <a:sym typeface="Avenir Roman" charset="0"/>
              </a:rPr>
              <a:t>From a </a:t>
            </a:r>
            <a:r>
              <a:rPr lang="en-US" sz="1200" b="0" u="sng" kern="1200" baseline="0" dirty="0" smtClean="0">
                <a:solidFill>
                  <a:schemeClr val="tx1"/>
                </a:solidFill>
                <a:latin typeface="+mj-lt"/>
                <a:ea typeface="ＭＳ Ｐゴシック" charset="0"/>
                <a:cs typeface="+mj-cs"/>
                <a:sym typeface="Avenir Roman" charset="0"/>
              </a:rPr>
              <a:t>technical point of view</a:t>
            </a:r>
            <a:r>
              <a:rPr lang="en-US" sz="1200" b="0" kern="1200" baseline="0" dirty="0" smtClean="0">
                <a:solidFill>
                  <a:schemeClr val="tx1"/>
                </a:solidFill>
                <a:latin typeface="+mj-lt"/>
                <a:ea typeface="ＭＳ Ｐゴシック" charset="0"/>
                <a:cs typeface="+mj-cs"/>
                <a:sym typeface="Avenir Roman" charset="0"/>
              </a:rPr>
              <a:t>, network</a:t>
            </a:r>
            <a:r>
              <a:rPr lang="en-US" sz="1200" b="1" kern="1200" baseline="0" dirty="0" smtClean="0">
                <a:solidFill>
                  <a:schemeClr val="tx1"/>
                </a:solidFill>
                <a:latin typeface="+mj-lt"/>
                <a:ea typeface="ＭＳ Ｐゴシック" charset="0"/>
                <a:cs typeface="+mj-cs"/>
                <a:sym typeface="Avenir Roman" charset="0"/>
              </a:rPr>
              <a:t> operators seek interconnection points that create the most efficient traffic flows to and from their users</a:t>
            </a:r>
            <a:r>
              <a:rPr lang="en-US" sz="1200" kern="1200" baseline="0" dirty="0" smtClean="0">
                <a:solidFill>
                  <a:schemeClr val="tx1"/>
                </a:solidFill>
                <a:latin typeface="+mj-lt"/>
                <a:ea typeface="ＭＳ Ｐゴシック" charset="0"/>
                <a:cs typeface="+mj-cs"/>
                <a:sym typeface="Avenir Roman" charset="0"/>
              </a:rPr>
              <a:t>, thereby providing robust data flows and positive end-user satisfaction.</a:t>
            </a:r>
          </a:p>
          <a:p>
            <a:endParaRPr lang="en-US" sz="120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kern="1200" baseline="0" dirty="0" smtClean="0">
                <a:solidFill>
                  <a:schemeClr val="tx1"/>
                </a:solidFill>
                <a:latin typeface="+mj-lt"/>
                <a:ea typeface="ＭＳ Ｐゴシック" charset="0"/>
                <a:cs typeface="+mj-cs"/>
                <a:sym typeface="Avenir Roman" charset="0"/>
              </a:rPr>
              <a:t>Key technical considerations include the capacity of the prospective partner’s network, the type of data carried by the network, the availability of suitable connection infrastructure, and the distance required to reach an agreed physical interconnection point, among others.</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From a </a:t>
            </a:r>
            <a:r>
              <a:rPr lang="en-US" sz="1200" u="sng" kern="1200" baseline="0" dirty="0" smtClean="0">
                <a:solidFill>
                  <a:schemeClr val="tx1"/>
                </a:solidFill>
                <a:latin typeface="+mj-lt"/>
                <a:ea typeface="ＭＳ Ｐゴシック" charset="0"/>
                <a:cs typeface="+mj-cs"/>
                <a:sym typeface="Avenir Roman" charset="0"/>
              </a:rPr>
              <a:t>business perspective</a:t>
            </a:r>
            <a:r>
              <a:rPr lang="en-US" sz="1200" kern="1200" baseline="0" dirty="0" smtClean="0">
                <a:solidFill>
                  <a:schemeClr val="tx1"/>
                </a:solidFill>
                <a:latin typeface="+mj-lt"/>
                <a:ea typeface="ＭＳ Ｐゴシック" charset="0"/>
                <a:cs typeface="+mj-cs"/>
                <a:sym typeface="Avenir Roman" charset="0"/>
              </a:rPr>
              <a:t>, network </a:t>
            </a:r>
            <a:r>
              <a:rPr lang="en-US" sz="1200" b="1" kern="1200" baseline="0" dirty="0" smtClean="0">
                <a:solidFill>
                  <a:schemeClr val="tx1"/>
                </a:solidFill>
                <a:latin typeface="+mj-lt"/>
                <a:ea typeface="ＭＳ Ｐゴシック" charset="0"/>
                <a:cs typeface="+mj-cs"/>
                <a:sym typeface="Avenir Roman" charset="0"/>
              </a:rPr>
              <a:t>operators seek the most reliable traffic exchange at the lowest feasible cost</a:t>
            </a:r>
            <a:r>
              <a:rPr lang="en-US" sz="1200" kern="1200" baseline="0" dirty="0" smtClean="0">
                <a:solidFill>
                  <a:schemeClr val="tx1"/>
                </a:solidFill>
                <a:latin typeface="+mj-lt"/>
                <a:ea typeface="ＭＳ Ｐゴシック" charset="0"/>
                <a:cs typeface="+mj-cs"/>
                <a:sym typeface="Avenir Roman" charset="0"/>
              </a:rPr>
              <a:t> and under terms and conditions flexible enough to meet their end users’ evolving needs.</a:t>
            </a:r>
          </a:p>
          <a:p>
            <a:endParaRPr lang="en-US" sz="120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kern="1200" baseline="0" dirty="0" smtClean="0">
                <a:solidFill>
                  <a:schemeClr val="tx1"/>
                </a:solidFill>
                <a:latin typeface="+mj-lt"/>
                <a:ea typeface="ＭＳ Ｐゴシック" charset="0"/>
                <a:cs typeface="+mj-cs"/>
                <a:sym typeface="Avenir Roman" charset="0"/>
              </a:rPr>
              <a:t>When making commercial arrangements, network operators consider factors such as the type of end user and content they can reach through the other network, traffic volumes, business and growth plans, and commercial terms. Network operators also consider the cost of connecting to a prospective interconnection partner and the transit or peering terms being offered. </a:t>
            </a:r>
          </a:p>
          <a:p>
            <a:endParaRPr lang="en-US" sz="1200"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Legal and regulatory factors influence the desirability of a market as a place for interconnection.</a:t>
            </a:r>
            <a:r>
              <a:rPr lang="en-US" sz="1200" kern="1200" baseline="0" dirty="0" smtClean="0">
                <a:solidFill>
                  <a:schemeClr val="tx1"/>
                </a:solidFill>
                <a:latin typeface="+mj-lt"/>
                <a:ea typeface="ＭＳ Ｐゴシック" charset="0"/>
                <a:cs typeface="+mj-cs"/>
                <a:sym typeface="Avenir Roman" charset="0"/>
              </a:rPr>
              <a:t> </a:t>
            </a:r>
          </a:p>
          <a:p>
            <a:endParaRPr lang="en-US" sz="1200" kern="1200" baseline="0" dirty="0" smtClean="0">
              <a:solidFill>
                <a:schemeClr val="tx1"/>
              </a:solidFill>
              <a:latin typeface="+mj-lt"/>
              <a:ea typeface="ＭＳ Ｐゴシック" charset="0"/>
              <a:cs typeface="+mj-cs"/>
              <a:sym typeface="Avenir Roman" charset="0"/>
            </a:endParaRPr>
          </a:p>
          <a:p>
            <a:pPr marL="171450" indent="-171450">
              <a:buFont typeface="Arial" charset="0"/>
              <a:buChar char="•"/>
            </a:pPr>
            <a:r>
              <a:rPr lang="en-US" sz="1200" kern="1200" baseline="0" dirty="0" smtClean="0">
                <a:solidFill>
                  <a:schemeClr val="tx1"/>
                </a:solidFill>
                <a:latin typeface="+mj-lt"/>
                <a:ea typeface="ＭＳ Ｐゴシック" charset="0"/>
                <a:cs typeface="+mj-cs"/>
                <a:sym typeface="Avenir Roman" charset="0"/>
              </a:rPr>
              <a:t>Legal or regulatory frameworks that specify who can interconnect, how data must be routed, commercial terms and conditions, or physical or technical requirements for interconnection, can create disincentives for interconnecting with and between networks in a jurisdiction. </a:t>
            </a:r>
          </a:p>
          <a:p>
            <a:pPr marL="171450" indent="-171450">
              <a:buFont typeface="Arial" charset="0"/>
              <a:buChar char="•"/>
            </a:pPr>
            <a:r>
              <a:rPr lang="en-US" sz="1200" kern="1200" baseline="0" dirty="0" smtClean="0">
                <a:solidFill>
                  <a:schemeClr val="tx1"/>
                </a:solidFill>
                <a:latin typeface="+mj-lt"/>
                <a:ea typeface="ＭＳ Ｐゴシック" charset="0"/>
                <a:cs typeface="+mj-cs"/>
                <a:sym typeface="Avenir Roman" charset="0"/>
              </a:rPr>
              <a:t>Likewise, government-mandated monopolies, onerous licensing requirements, and unclear business environments can negatively impact the development of a robust interconnection and traffic exchange ecosystem in a country.</a:t>
            </a:r>
            <a:endParaRPr lang="en-US" sz="1200" dirty="0" smtClean="0"/>
          </a:p>
        </p:txBody>
      </p:sp>
    </p:spTree>
    <p:extLst>
      <p:ext uri="{BB962C8B-B14F-4D97-AF65-F5344CB8AC3E}">
        <p14:creationId xmlns:p14="http://schemas.microsoft.com/office/powerpoint/2010/main" val="38328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kern="1200" baseline="0" dirty="0" smtClean="0">
                <a:solidFill>
                  <a:schemeClr val="tx1"/>
                </a:solidFill>
                <a:latin typeface="+mj-lt"/>
                <a:ea typeface="ＭＳ Ｐゴシック" charset="0"/>
                <a:cs typeface="+mj-cs"/>
                <a:sym typeface="Avenir Roman" charset="0"/>
              </a:rPr>
              <a:t>Challenges:</a:t>
            </a:r>
          </a:p>
          <a:p>
            <a:endParaRPr lang="en-US" sz="2400" u="sng" kern="1200" baseline="0" dirty="0" smtClean="0">
              <a:solidFill>
                <a:schemeClr val="tx1"/>
              </a:solidFill>
              <a:latin typeface="+mj-lt"/>
              <a:ea typeface="ＭＳ Ｐゴシック" charset="0"/>
              <a:cs typeface="+mj-cs"/>
              <a:sym typeface="Avenir Roman" charset="0"/>
            </a:endParaRPr>
          </a:p>
          <a:p>
            <a:r>
              <a:rPr lang="en-US" sz="2400" u="none" kern="1200" baseline="0" dirty="0" smtClean="0">
                <a:solidFill>
                  <a:schemeClr val="tx1"/>
                </a:solidFill>
                <a:latin typeface="+mj-lt"/>
                <a:ea typeface="ＭＳ Ｐゴシック" charset="0"/>
                <a:cs typeface="+mj-cs"/>
                <a:sym typeface="Avenir Roman" charset="0"/>
              </a:rPr>
              <a:t>There are four main challenges to ensuring </a:t>
            </a:r>
            <a:r>
              <a:rPr lang="en-US" b="0" dirty="0" smtClean="0">
                <a:solidFill>
                  <a:srgbClr val="FFFFFF"/>
                </a:solidFill>
              </a:rPr>
              <a:t>reliable, efficient, and cost-effective interconnection among networks</a:t>
            </a:r>
            <a:r>
              <a:rPr lang="en-US" sz="2400" u="none" kern="1200" baseline="0" dirty="0" smtClean="0">
                <a:solidFill>
                  <a:schemeClr val="tx1"/>
                </a:solidFill>
                <a:latin typeface="+mj-lt"/>
                <a:ea typeface="ＭＳ Ｐゴシック" charset="0"/>
                <a:cs typeface="+mj-cs"/>
                <a:sym typeface="Avenir Roman" charset="0"/>
              </a:rPr>
              <a:t>:</a:t>
            </a:r>
          </a:p>
          <a:p>
            <a:endParaRPr lang="en-US" sz="2400" kern="1200" baseline="0" dirty="0" smtClean="0">
              <a:solidFill>
                <a:schemeClr val="tx1"/>
              </a:solidFill>
              <a:latin typeface="+mj-lt"/>
              <a:ea typeface="ＭＳ Ｐゴシック" charset="0"/>
              <a:cs typeface="+mj-cs"/>
              <a:sym typeface="Avenir Roman" charset="0"/>
            </a:endParaRPr>
          </a:p>
          <a:p>
            <a:pPr marL="342900" marR="0" lvl="2" indent="-342900" algn="l" defTabSz="457200" rtl="0" eaLnBrk="0" fontAlgn="base" latinLnBrk="0" hangingPunct="0">
              <a:lnSpc>
                <a:spcPct val="125000"/>
              </a:lnSpc>
              <a:spcBef>
                <a:spcPct val="30000"/>
              </a:spcBef>
              <a:spcAft>
                <a:spcPct val="0"/>
              </a:spcAft>
              <a:buClrTx/>
              <a:buSzTx/>
              <a:buFont typeface="Wingdings" charset="2"/>
              <a:buChar char="u"/>
              <a:tabLst/>
              <a:defRPr/>
            </a:pPr>
            <a:r>
              <a:rPr lang="en-US" sz="2000" b="1" dirty="0" smtClean="0">
                <a:solidFill>
                  <a:srgbClr val="535353"/>
                </a:solidFill>
                <a:ea typeface="Arial" charset="0"/>
              </a:rPr>
              <a:t>Cultivate an environment that fosters dynamic, efficient, and flexible network interconnection.</a:t>
            </a:r>
          </a:p>
          <a:p>
            <a:endParaRPr lang="en-US" sz="2400" b="1"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Competitive markets offer the greatest opportunity for parties to find interconnection partners that will help achieve networking goals and advance business strategies.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kern="1200" baseline="0" dirty="0" smtClean="0">
                <a:solidFill>
                  <a:schemeClr val="tx1"/>
                </a:solidFill>
                <a:latin typeface="+mj-lt"/>
                <a:ea typeface="ＭＳ Ｐゴシック" charset="0"/>
                <a:cs typeface="+mj-cs"/>
                <a:sym typeface="Avenir Roman" charset="0"/>
              </a:rPr>
              <a:t>Encouraging the development of local Internet Exchange Points (IXPs – the physical infrastructure required to exchange Internet traffic) is a good way to improve a country’s local and regional interconnection environment.</a:t>
            </a:r>
          </a:p>
          <a:p>
            <a:endParaRPr lang="en-US" sz="2400" kern="1200" baseline="0" dirty="0" smtClean="0">
              <a:solidFill>
                <a:schemeClr val="tx1"/>
              </a:solidFill>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Wingdings" charset="2"/>
              <a:buChar char="u"/>
              <a:tabLst/>
              <a:defRPr/>
            </a:pPr>
            <a:r>
              <a:rPr lang="en-US" sz="2400" b="1" dirty="0" smtClean="0">
                <a:solidFill>
                  <a:srgbClr val="535353"/>
                </a:solidFill>
              </a:rPr>
              <a:t>Many countries still lack datacenters and locally-hosted content that ISPs can connect to locally.</a:t>
            </a:r>
          </a:p>
          <a:p>
            <a:endParaRPr lang="en-US" sz="2400"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Although national networks may be interconnected (i.e. via a local IXP), if their users mostly interact with users and data outside of their local region, a large proportion of their Internet traffic will have to transit through expensive international links. </a:t>
            </a:r>
          </a:p>
          <a:p>
            <a:pPr marL="34290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To address this challenge, governments can promote local content development, thereby promoting datacenter development and local hosting, and attracting Content Delivery Networks (CDNs) in-country.</a:t>
            </a:r>
          </a:p>
          <a:p>
            <a:endParaRPr lang="en-US" sz="2400" kern="1200" baseline="0" dirty="0" smtClean="0">
              <a:solidFill>
                <a:schemeClr val="tx1"/>
              </a:solidFill>
              <a:latin typeface="+mj-lt"/>
              <a:ea typeface="ＭＳ Ｐゴシック" charset="0"/>
              <a:cs typeface="+mj-cs"/>
              <a:sym typeface="Avenir Roman" charset="0"/>
            </a:endParaRPr>
          </a:p>
          <a:p>
            <a:pPr marL="342900" marR="0" lvl="2" indent="-342900" algn="l" defTabSz="457200" rtl="0" eaLnBrk="0" fontAlgn="base" latinLnBrk="0" hangingPunct="0">
              <a:lnSpc>
                <a:spcPct val="125000"/>
              </a:lnSpc>
              <a:spcBef>
                <a:spcPct val="30000"/>
              </a:spcBef>
              <a:spcAft>
                <a:spcPct val="0"/>
              </a:spcAft>
              <a:buClrTx/>
              <a:buSzTx/>
              <a:buFont typeface="Wingdings" charset="2"/>
              <a:buChar char="u"/>
              <a:tabLst/>
              <a:defRPr/>
            </a:pPr>
            <a:r>
              <a:rPr lang="en-US" sz="2000" b="1" dirty="0" smtClean="0">
                <a:solidFill>
                  <a:srgbClr val="535353"/>
                </a:solidFill>
                <a:ea typeface="Arial" charset="0"/>
              </a:rPr>
              <a:t>In order to successfully develop and manage interconnection strategies, network operators need to understand the economic, business, technical, and operational aspects of Internet interconnection.</a:t>
            </a:r>
          </a:p>
          <a:p>
            <a:endParaRPr lang="en-US" sz="2400"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Operators in many developing and emerging markets are new to thinking about interconnection strategy as a means to improving the technical and business aspects of their services. </a:t>
            </a:r>
          </a:p>
          <a:p>
            <a:pPr marL="34290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Network operators should take advantage of capacity building opportunities to improve peering and interconnection knowledge and skills.</a:t>
            </a:r>
          </a:p>
          <a:p>
            <a:pPr marL="342900" indent="-342900">
              <a:buFont typeface="Arial" charset="0"/>
              <a:buChar char="•"/>
            </a:pPr>
            <a:endParaRPr lang="en-US" sz="2400" kern="1200" baseline="0" dirty="0" smtClean="0">
              <a:solidFill>
                <a:schemeClr val="tx1"/>
              </a:solidFill>
              <a:latin typeface="+mj-lt"/>
              <a:ea typeface="ＭＳ Ｐゴシック" charset="0"/>
              <a:cs typeface="+mj-cs"/>
              <a:sym typeface="Avenir Roman" charset="0"/>
            </a:endParaRPr>
          </a:p>
          <a:p>
            <a:pPr marL="342900" marR="0" lvl="2" indent="-342900" algn="l" defTabSz="457200" rtl="0" eaLnBrk="0" fontAlgn="base" latinLnBrk="0" hangingPunct="0">
              <a:lnSpc>
                <a:spcPct val="125000"/>
              </a:lnSpc>
              <a:spcBef>
                <a:spcPct val="30000"/>
              </a:spcBef>
              <a:spcAft>
                <a:spcPct val="0"/>
              </a:spcAft>
              <a:buClrTx/>
              <a:buSzTx/>
              <a:buFont typeface="Wingdings" charset="2"/>
              <a:buChar char="u"/>
              <a:tabLst/>
              <a:defRPr/>
            </a:pPr>
            <a:r>
              <a:rPr lang="en-US" sz="2000" b="1" dirty="0" smtClean="0">
                <a:solidFill>
                  <a:srgbClr val="535353"/>
                </a:solidFill>
                <a:ea typeface="Arial" charset="0"/>
              </a:rPr>
              <a:t>Some governments have proposed that international regulations should be put in place to govern Internet interconnection.</a:t>
            </a:r>
          </a:p>
          <a:p>
            <a:pPr marL="342900" indent="-342900">
              <a:buFont typeface="Arial" charset="0"/>
              <a:buChar char="•"/>
            </a:pPr>
            <a:endParaRPr lang="en-US" sz="2400"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Many of their ideas have suggested imposing on the Internet the same kind of “sending-party-pays” or “cost sharing” arrangements that are common in the traditional telephony market.</a:t>
            </a:r>
          </a:p>
          <a:p>
            <a:pPr marL="34290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Such proposals run the risk of fragmenting the Internet and producing significant negative impacts in developing countries. </a:t>
            </a:r>
          </a:p>
          <a:p>
            <a:pPr marL="34290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Evidence shows that the promotion of competitive markets, Internet Exchange Points, and supportive policy environments has a positive impact on reducing costs, including for international connectivity.</a:t>
            </a:r>
            <a:endParaRPr lang="en-US" dirty="0"/>
          </a:p>
        </p:txBody>
      </p:sp>
    </p:spTree>
    <p:extLst>
      <p:ext uri="{BB962C8B-B14F-4D97-AF65-F5344CB8AC3E}">
        <p14:creationId xmlns:p14="http://schemas.microsoft.com/office/powerpoint/2010/main" val="134478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baseline="0" dirty="0" smtClean="0">
                <a:solidFill>
                  <a:schemeClr val="tx1"/>
                </a:solidFill>
                <a:latin typeface="+mj-lt"/>
                <a:ea typeface="ＭＳ Ｐゴシック" charset="0"/>
                <a:cs typeface="+mj-cs"/>
                <a:sym typeface="Avenir Roman" charset="0"/>
              </a:rPr>
              <a:t>Internet interconnection is critical for the continued growth and stability of the local, regional, and global Internet. Governments have a role in creating environments that provide choices and flexibility for interconnecting networks, while also removing artificial barriers. </a:t>
            </a:r>
          </a:p>
          <a:p>
            <a:endParaRPr lang="en-US" sz="2400" kern="1200" baseline="0" dirty="0" smtClean="0">
              <a:solidFill>
                <a:schemeClr val="tx1"/>
              </a:solidFill>
              <a:latin typeface="+mj-lt"/>
              <a:ea typeface="ＭＳ Ｐゴシック" charset="0"/>
              <a:cs typeface="+mj-cs"/>
              <a:sym typeface="Avenir Roman" charset="0"/>
            </a:endParaRPr>
          </a:p>
          <a:p>
            <a:r>
              <a:rPr lang="en-US" sz="2400" u="sng" kern="1200" baseline="0" dirty="0" smtClean="0">
                <a:solidFill>
                  <a:schemeClr val="tx1"/>
                </a:solidFill>
                <a:latin typeface="+mj-lt"/>
                <a:ea typeface="ＭＳ Ｐゴシック" charset="0"/>
                <a:cs typeface="+mj-cs"/>
                <a:sym typeface="Avenir Roman" charset="0"/>
              </a:rPr>
              <a:t>Guiding principles</a:t>
            </a:r>
            <a:r>
              <a:rPr lang="en-US" sz="2400" kern="1200" baseline="0" dirty="0" smtClean="0">
                <a:solidFill>
                  <a:schemeClr val="tx1"/>
                </a:solidFill>
                <a:latin typeface="+mj-lt"/>
                <a:ea typeface="ＭＳ Ｐゴシック" charset="0"/>
                <a:cs typeface="+mj-cs"/>
                <a:sym typeface="Avenir Roman" charset="0"/>
              </a:rPr>
              <a:t> include:</a:t>
            </a:r>
          </a:p>
          <a:p>
            <a:pPr marL="0" indent="0">
              <a:buFont typeface="Arial" charset="0"/>
              <a:buNone/>
            </a:pPr>
            <a:endParaRPr lang="en-US" sz="2400" b="1" kern="1200" baseline="0" dirty="0" smtClean="0">
              <a:solidFill>
                <a:schemeClr val="tx1"/>
              </a:solidFill>
              <a:latin typeface="+mj-lt"/>
              <a:ea typeface="ＭＳ Ｐゴシック" charset="0"/>
              <a:cs typeface="+mj-cs"/>
              <a:sym typeface="Avenir Roman" charset="0"/>
            </a:endParaRPr>
          </a:p>
          <a:p>
            <a:pPr marL="342900" indent="-342900">
              <a:buFont typeface="Wingdings" charset="2"/>
              <a:buChar char="u"/>
            </a:pPr>
            <a:r>
              <a:rPr lang="en-US" sz="2400" b="1" u="none" kern="1200" baseline="0" dirty="0" smtClean="0">
                <a:solidFill>
                  <a:schemeClr val="tx1"/>
                </a:solidFill>
                <a:latin typeface="+mj-lt"/>
                <a:ea typeface="ＭＳ Ｐゴシック" charset="0"/>
                <a:cs typeface="+mj-cs"/>
                <a:sym typeface="Avenir Roman" charset="0"/>
              </a:rPr>
              <a:t>Create an enabling environment by adopting policies that promote and facilitate network interconnection. </a:t>
            </a:r>
          </a:p>
          <a:p>
            <a:pPr marL="0" indent="0">
              <a:buFont typeface="Arial" charset="0"/>
              <a:buNone/>
            </a:pPr>
            <a:endParaRPr lang="en-US" sz="2400"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2400" kern="1200" baseline="0" dirty="0" smtClean="0">
                <a:solidFill>
                  <a:schemeClr val="tx1"/>
                </a:solidFill>
                <a:latin typeface="+mj-lt"/>
                <a:ea typeface="ＭＳ Ｐゴシック" charset="0"/>
                <a:cs typeface="+mj-cs"/>
                <a:sym typeface="Avenir Roman" charset="0"/>
              </a:rPr>
              <a:t>The environment should encourage network operators to: </a:t>
            </a:r>
          </a:p>
          <a:p>
            <a:pPr marL="0" indent="0">
              <a:buFont typeface="Arial" charset="0"/>
              <a:buNone/>
            </a:pPr>
            <a:endParaRPr lang="en-US" sz="2400" kern="1200" baseline="0" dirty="0" smtClean="0">
              <a:solidFill>
                <a:schemeClr val="tx1"/>
              </a:solidFill>
              <a:latin typeface="+mj-lt"/>
              <a:ea typeface="ＭＳ Ｐゴシック" charset="0"/>
              <a:cs typeface="+mj-cs"/>
              <a:sym typeface="Avenir Roman" charset="0"/>
            </a:endParaRPr>
          </a:p>
          <a:p>
            <a:pPr marL="342900" lvl="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build, lease, or buy the necessary infrastructure to connect with others, and </a:t>
            </a:r>
          </a:p>
          <a:p>
            <a:pPr marL="342900" lvl="0" indent="-342900">
              <a:buFont typeface="Arial" charset="0"/>
              <a:buChar char="•"/>
            </a:pPr>
            <a:r>
              <a:rPr lang="en-US" sz="2400" kern="1200" baseline="0" dirty="0" smtClean="0">
                <a:solidFill>
                  <a:schemeClr val="tx1"/>
                </a:solidFill>
                <a:latin typeface="+mj-lt"/>
                <a:ea typeface="ＭＳ Ｐゴシック" charset="0"/>
                <a:cs typeface="+mj-cs"/>
                <a:sym typeface="Avenir Roman" charset="0"/>
              </a:rPr>
              <a:t>to make voluntarily negotiated peering and transit agreements with commercially viable terms and conditions at interconnection points of their choice.</a:t>
            </a:r>
          </a:p>
          <a:p>
            <a:endParaRPr lang="en-US" sz="2400" b="1" kern="1200" baseline="0" dirty="0" smtClean="0">
              <a:solidFill>
                <a:schemeClr val="tx1"/>
              </a:solidFill>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Wingdings" charset="2"/>
              <a:buChar char="u"/>
              <a:tabLst/>
              <a:defRPr/>
            </a:pPr>
            <a:r>
              <a:rPr lang="en-US" sz="2400" b="1" u="none" kern="1200" baseline="0" dirty="0" smtClean="0">
                <a:solidFill>
                  <a:schemeClr val="tx1"/>
                </a:solidFill>
                <a:latin typeface="+mj-lt"/>
                <a:ea typeface="ＭＳ Ｐゴシック" charset="0"/>
                <a:cs typeface="+mj-cs"/>
                <a:sym typeface="Avenir Roman" charset="0"/>
              </a:rPr>
              <a:t>Promote the development of local content, Internet Exchange Points, and datacenter infrastructure. </a:t>
            </a:r>
          </a:p>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2400" b="0"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 typeface="Arial" charset="0"/>
              <a:buNone/>
              <a:tabLst/>
              <a:defRPr/>
            </a:pPr>
            <a:r>
              <a:rPr lang="en-US" sz="2400" b="0" kern="1200" baseline="0" dirty="0" smtClean="0">
                <a:solidFill>
                  <a:schemeClr val="tx1"/>
                </a:solidFill>
                <a:latin typeface="+mj-lt"/>
                <a:ea typeface="ＭＳ Ｐゴシック" charset="0"/>
                <a:cs typeface="+mj-cs"/>
                <a:sym typeface="Avenir Roman" charset="0"/>
              </a:rPr>
              <a:t>This infrastructure should include carrier-neutral datacenters (that are not run by ISPs or transit providers). Having more Internet Exchange Points (IXPs) facilitates peering, lowers network operating costs, improves network performance, and builds resiliency.</a:t>
            </a:r>
            <a:endParaRPr lang="en-US" sz="2400" b="1" kern="1200" baseline="0" dirty="0" smtClean="0">
              <a:solidFill>
                <a:schemeClr val="tx1"/>
              </a:solidFill>
              <a:latin typeface="+mj-lt"/>
              <a:ea typeface="ＭＳ Ｐゴシック" charset="0"/>
              <a:cs typeface="+mj-cs"/>
              <a:sym typeface="Avenir Roman" charset="0"/>
            </a:endParaRPr>
          </a:p>
          <a:p>
            <a:endParaRPr lang="en-US" sz="2400" b="1" kern="1200" baseline="0" dirty="0" smtClean="0">
              <a:solidFill>
                <a:schemeClr val="tx1"/>
              </a:solidFill>
              <a:latin typeface="+mj-lt"/>
              <a:ea typeface="ＭＳ Ｐゴシック" charset="0"/>
              <a:cs typeface="+mj-cs"/>
              <a:sym typeface="Avenir Roman" charset="0"/>
            </a:endParaRPr>
          </a:p>
          <a:p>
            <a:pPr marL="342900" indent="-342900">
              <a:buFont typeface="Wingdings" charset="2"/>
              <a:buChar char="u"/>
            </a:pPr>
            <a:r>
              <a:rPr lang="en-US" sz="2400" b="1" u="none" kern="1200" baseline="0" dirty="0" smtClean="0">
                <a:solidFill>
                  <a:schemeClr val="tx1"/>
                </a:solidFill>
                <a:latin typeface="+mj-lt"/>
                <a:ea typeface="ＭＳ Ｐゴシック" charset="0"/>
                <a:cs typeface="+mj-cs"/>
                <a:sym typeface="Avenir Roman" charset="0"/>
              </a:rPr>
              <a:t>Work with regional counterparts and regional organizations to implement regional policy frameworks. </a:t>
            </a:r>
            <a:endParaRPr lang="en-US" sz="2400" b="0" u="none" kern="1200" baseline="0" dirty="0" smtClean="0">
              <a:solidFill>
                <a:schemeClr val="tx1"/>
              </a:solidFill>
              <a:latin typeface="+mj-lt"/>
              <a:ea typeface="ＭＳ Ｐゴシック" charset="0"/>
              <a:cs typeface="+mj-cs"/>
              <a:sym typeface="Avenir Roman" charset="0"/>
            </a:endParaRPr>
          </a:p>
          <a:p>
            <a:pPr marL="342900" indent="-342900">
              <a:buFont typeface="Arial" charset="0"/>
              <a:buChar char="•"/>
            </a:pPr>
            <a:endParaRPr lang="en-US" sz="2400" b="0"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2400" b="0" kern="1200" baseline="0" dirty="0" smtClean="0">
                <a:solidFill>
                  <a:schemeClr val="tx1"/>
                </a:solidFill>
                <a:latin typeface="+mj-lt"/>
                <a:ea typeface="ＭＳ Ｐゴシック" charset="0"/>
                <a:cs typeface="+mj-cs"/>
                <a:sym typeface="Avenir Roman" charset="0"/>
              </a:rPr>
              <a:t>These should support cross-border Internet interconnection and advance the alignment of cross-border licensing regimes.</a:t>
            </a:r>
          </a:p>
          <a:p>
            <a:endParaRPr lang="en-US" sz="2400" kern="1200" baseline="0" dirty="0" smtClean="0">
              <a:solidFill>
                <a:schemeClr val="tx1"/>
              </a:solidFill>
              <a:latin typeface="+mj-lt"/>
              <a:ea typeface="ＭＳ Ｐゴシック" charset="0"/>
              <a:cs typeface="+mj-cs"/>
              <a:sym typeface="Avenir Roman" charset="0"/>
            </a:endParaRPr>
          </a:p>
          <a:p>
            <a:pPr marL="342900" indent="-342900">
              <a:buFont typeface="Wingdings" charset="2"/>
              <a:buChar char="u"/>
            </a:pPr>
            <a:r>
              <a:rPr lang="en-US" sz="2400" b="1" kern="1200" baseline="0" dirty="0" smtClean="0">
                <a:solidFill>
                  <a:schemeClr val="tx1"/>
                </a:solidFill>
                <a:latin typeface="+mj-lt"/>
                <a:ea typeface="ＭＳ Ｐゴシック" charset="0"/>
                <a:cs typeface="+mj-cs"/>
                <a:sym typeface="Avenir Roman" charset="0"/>
              </a:rPr>
              <a:t>Encourage network operators to participate in capacity-building opportunities. </a:t>
            </a:r>
          </a:p>
          <a:p>
            <a:pPr marL="342900" indent="-342900">
              <a:buFont typeface="Arial" charset="0"/>
              <a:buChar char="•"/>
            </a:pPr>
            <a:endParaRPr lang="en-US" sz="2400" b="0"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2400" b="0" kern="1200" baseline="0" dirty="0" smtClean="0">
                <a:solidFill>
                  <a:schemeClr val="tx1"/>
                </a:solidFill>
                <a:latin typeface="+mj-lt"/>
                <a:ea typeface="ＭＳ Ｐゴシック" charset="0"/>
                <a:cs typeface="+mj-cs"/>
                <a:sym typeface="Avenir Roman" charset="0"/>
              </a:rPr>
              <a:t>Network operators need to increase their knowledge of the economic, business, technical, and operational aspects of Internet interconnection.</a:t>
            </a:r>
            <a:endParaRPr lang="en-US" b="0" dirty="0" smtClean="0"/>
          </a:p>
        </p:txBody>
      </p:sp>
    </p:spTree>
    <p:extLst>
      <p:ext uri="{BB962C8B-B14F-4D97-AF65-F5344CB8AC3E}">
        <p14:creationId xmlns:p14="http://schemas.microsoft.com/office/powerpoint/2010/main" val="9754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u="sng" kern="1200" baseline="0" dirty="0" smtClean="0">
                <a:solidFill>
                  <a:schemeClr val="tx1"/>
                </a:solidFill>
                <a:latin typeface="+mn-lt"/>
                <a:ea typeface="ＭＳ Ｐゴシック" charset="0"/>
                <a:cs typeface="+mn-cs"/>
                <a:sym typeface="Avenir Roman" charset="0"/>
              </a:rPr>
              <a:t>Thank You:</a:t>
            </a:r>
          </a:p>
          <a:p>
            <a:endParaRPr lang="en-US" sz="800" b="0" u="sng" kern="1200" baseline="0" dirty="0" smtClean="0">
              <a:solidFill>
                <a:schemeClr val="tx1"/>
              </a:solidFill>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b="1" kern="1200" baseline="0" dirty="0" smtClean="0">
                <a:solidFill>
                  <a:schemeClr val="tx1"/>
                </a:solidFill>
                <a:latin typeface="+mn-lt"/>
                <a:ea typeface="ＭＳ Ｐゴシック" charset="0"/>
                <a:cs typeface="+mn-cs"/>
                <a:sym typeface="Avenir Roman" charset="0"/>
              </a:rPr>
              <a:t>The Internet’s model of interconnection and traffic exchange has resulted in lower prices for end-users, greater efficiency, and more innovation.</a:t>
            </a:r>
            <a:r>
              <a:rPr lang="en-US" sz="800" kern="1200" baseline="0" dirty="0" smtClean="0">
                <a:solidFill>
                  <a:schemeClr val="tx1"/>
                </a:solidFill>
                <a:latin typeface="+mn-lt"/>
                <a:ea typeface="ＭＳ Ｐゴシック" charset="0"/>
                <a:cs typeface="+mn-cs"/>
                <a:sym typeface="Avenir Roman" charset="0"/>
              </a:rPr>
              <a:t> It also attracts the investment necessary to keep up with growing Internet demand.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800" kern="1200" baseline="0" dirty="0" smtClean="0">
              <a:solidFill>
                <a:schemeClr val="tx1"/>
              </a:solidFill>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kern="1200" baseline="0" dirty="0" smtClean="0">
                <a:solidFill>
                  <a:schemeClr val="tx1"/>
                </a:solidFill>
                <a:latin typeface="+mn-lt"/>
                <a:ea typeface="ＭＳ Ｐゴシック" charset="0"/>
                <a:cs typeface="+mn-cs"/>
                <a:sym typeface="Avenir Roman" charset="0"/>
              </a:rPr>
              <a:t>These benefits have been </a:t>
            </a:r>
            <a:r>
              <a:rPr lang="en-US" sz="800" b="1" kern="1200" baseline="0" dirty="0" smtClean="0">
                <a:solidFill>
                  <a:schemeClr val="tx1"/>
                </a:solidFill>
                <a:latin typeface="+mn-lt"/>
                <a:ea typeface="ＭＳ Ｐゴシック" charset="0"/>
                <a:cs typeface="+mn-cs"/>
                <a:sym typeface="Avenir Roman" charset="0"/>
              </a:rPr>
              <a:t>achieved without the need for top-down planning or international regulation</a:t>
            </a:r>
            <a:r>
              <a:rPr lang="en-US" sz="800" kern="1200" baseline="0" dirty="0" smtClean="0">
                <a:solidFill>
                  <a:schemeClr val="tx1"/>
                </a:solidFill>
                <a:latin typeface="+mn-lt"/>
                <a:ea typeface="ＭＳ Ｐゴシック" charset="0"/>
                <a:cs typeface="+mn-cs"/>
                <a:sym typeface="Avenir Roman" charset="0"/>
              </a:rPr>
              <a:t>.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800" kern="1200" baseline="0" dirty="0" smtClean="0">
              <a:solidFill>
                <a:schemeClr val="tx1"/>
              </a:solidFill>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kern="1200" baseline="0" dirty="0" smtClean="0">
                <a:solidFill>
                  <a:schemeClr val="tx1"/>
                </a:solidFill>
                <a:latin typeface="+mn-lt"/>
                <a:ea typeface="ＭＳ Ｐゴシック" charset="0"/>
                <a:cs typeface="+mn-cs"/>
                <a:sym typeface="Avenir Roman" charset="0"/>
              </a:rPr>
              <a:t>The flexibility of this system enables networks to make agreements with others based on their evolving requirements. It has also helped individual networks, and the Internet as a whole, to adapt to new and evolving patterns of Internet use.</a:t>
            </a:r>
            <a:endParaRPr lang="en-US" sz="800" dirty="0" smtClean="0"/>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alpha val="14819"/>
                  </a:srgbClr>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a:t>
            </a:r>
            <a:r>
              <a:rPr dirty="0" smtClean="0"/>
              <a:t>One</a:t>
            </a:r>
            <a:endParaRPr dirty="0"/>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smtClean="0"/>
              <a:t>Click to edit Master title style</a:t>
            </a:r>
            <a:endParaRPr lang="en-US" dirty="0"/>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9760502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6423542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Questions?</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smtClean="0"/>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9" r:id="rId2"/>
    <p:sldLayoutId id="2147483714" r:id="rId3"/>
    <p:sldLayoutId id="2147483715" r:id="rId4"/>
    <p:sldLayoutId id="2147483731" r:id="rId5"/>
    <p:sldLayoutId id="2147483716" r:id="rId6"/>
    <p:sldLayoutId id="2147483732" r:id="rId7"/>
    <p:sldLayoutId id="2147483733" r:id="rId8"/>
    <p:sldLayoutId id="2147483717" r:id="rId9"/>
    <p:sldLayoutId id="2147483735" r:id="rId10"/>
    <p:sldLayoutId id="2147483737" r:id="rId11"/>
    <p:sldLayoutId id="2147483738" r:id="rId1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3355200"/>
            <a:ext cx="11109600" cy="1370183"/>
          </a:xfrm>
        </p:spPr>
        <p:txBody>
          <a:bodyPr/>
          <a:lstStyle/>
          <a:p>
            <a:r>
              <a:rPr lang="en-US" dirty="0" smtClean="0"/>
              <a:t>The success of the Internet depends</a:t>
            </a:r>
            <a:br>
              <a:rPr lang="en-US" dirty="0" smtClean="0"/>
            </a:br>
            <a:r>
              <a:rPr lang="en-US" dirty="0" smtClean="0"/>
              <a:t>on reliable, efficient, and cost-effective interconnections</a:t>
            </a:r>
            <a:br>
              <a:rPr lang="en-US" dirty="0" smtClean="0"/>
            </a:br>
            <a:r>
              <a:rPr lang="en-US" dirty="0" smtClean="0"/>
              <a:t>among networks. </a:t>
            </a:r>
            <a:endParaRPr lang="en-US" dirty="0"/>
          </a:p>
        </p:txBody>
      </p:sp>
      <p:sp>
        <p:nvSpPr>
          <p:cNvPr id="2" name="Title 1"/>
          <p:cNvSpPr>
            <a:spLocks noGrp="1"/>
          </p:cNvSpPr>
          <p:nvPr>
            <p:ph type="ctrTitle"/>
          </p:nvPr>
        </p:nvSpPr>
        <p:spPr/>
        <p:txBody>
          <a:bodyPr/>
          <a:lstStyle/>
          <a:p>
            <a:r>
              <a:rPr lang="en-US" dirty="0" smtClean="0">
                <a:sym typeface="Arial Bold" charset="0"/>
              </a:rPr>
              <a:t>Internet Interconnection</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dirty="0" smtClean="0"/>
              <a:t>Types of Interconnection</a:t>
            </a:r>
            <a:endParaRPr lang="en-US" dirty="0"/>
          </a:p>
        </p:txBody>
      </p:sp>
      <p:graphicFrame>
        <p:nvGraphicFramePr>
          <p:cNvPr id="4" name="Diagram 3"/>
          <p:cNvGraphicFramePr/>
          <p:nvPr>
            <p:extLst>
              <p:ext uri="{D42A27DB-BD31-4B8C-83A1-F6EECF244321}">
                <p14:modId xmlns:p14="http://schemas.microsoft.com/office/powerpoint/2010/main" val="279605902"/>
              </p:ext>
            </p:extLst>
          </p:nvPr>
        </p:nvGraphicFramePr>
        <p:xfrm>
          <a:off x="1041400" y="1320800"/>
          <a:ext cx="101473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02"/>
          <p:cNvSpPr>
            <a:spLocks noGrp="1"/>
          </p:cNvSpPr>
          <p:nvPr>
            <p:ph type="title"/>
          </p:nvPr>
        </p:nvSpPr>
        <p:spPr/>
        <p:txBody>
          <a:bodyPr/>
          <a:lstStyle/>
          <a:p>
            <a:r>
              <a:rPr lang="en-US" smtClean="0"/>
              <a:t>Key Considerations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66720880"/>
              </p:ext>
            </p:extLst>
          </p:nvPr>
        </p:nvGraphicFramePr>
        <p:xfrm>
          <a:off x="2038212" y="1620839"/>
          <a:ext cx="7970883" cy="4112709"/>
        </p:xfrm>
        <a:graphic>
          <a:graphicData uri="http://schemas.openxmlformats.org/drawingml/2006/table">
            <a:tbl>
              <a:tblPr firstRow="1" bandRow="1">
                <a:tableStyleId>{2D5ABB26-0587-4C30-8999-92F81FD0307C}</a:tableStyleId>
              </a:tblPr>
              <a:tblGrid>
                <a:gridCol w="2067624"/>
                <a:gridCol w="5903259"/>
              </a:tblGrid>
              <a:tr h="1399989">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800" b="1" i="0" dirty="0" smtClean="0">
                          <a:solidFill>
                            <a:schemeClr val="bg1"/>
                          </a:solidFill>
                          <a:latin typeface="Hind Semibold" charset="0"/>
                          <a:ea typeface="Hind Semibold" charset="0"/>
                          <a:cs typeface="Hind Semibold" charset="0"/>
                        </a:rPr>
                        <a:t>Technical </a:t>
                      </a:r>
                      <a:br>
                        <a:rPr lang="en-US" sz="1800" b="1" i="0" dirty="0" smtClean="0">
                          <a:solidFill>
                            <a:schemeClr val="bg1"/>
                          </a:solidFill>
                          <a:latin typeface="Hind Semibold" charset="0"/>
                          <a:ea typeface="Hind Semibold" charset="0"/>
                          <a:cs typeface="Hind Semibold" charset="0"/>
                        </a:rPr>
                      </a:br>
                      <a:r>
                        <a:rPr lang="en-US" sz="1800" b="1" i="0" dirty="0" smtClean="0">
                          <a:solidFill>
                            <a:schemeClr val="bg1"/>
                          </a:solidFill>
                          <a:latin typeface="Hind Semibold" charset="0"/>
                          <a:ea typeface="Hind Semibold" charset="0"/>
                          <a:cs typeface="Hind Semibold" charset="0"/>
                        </a:rPr>
                        <a:t>Aspects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kern="1200" baseline="0" dirty="0" smtClean="0">
                          <a:sym typeface="Avenir Roman" charset="0"/>
                        </a:rPr>
                        <a:t>Network operators seek </a:t>
                      </a:r>
                      <a:r>
                        <a:rPr lang="en-US" sz="1800" b="1" i="0" kern="1200" baseline="0" dirty="0" smtClean="0">
                          <a:latin typeface="Hind Semibold" charset="0"/>
                          <a:ea typeface="Hind Semibold" charset="0"/>
                          <a:cs typeface="Hind Semibold" charset="0"/>
                          <a:sym typeface="Avenir Roman" charset="0"/>
                        </a:rPr>
                        <a:t>interconnection points that create the most efficient traffic flows to and from their users,</a:t>
                      </a:r>
                      <a:r>
                        <a:rPr lang="en-US" sz="1800" kern="1200" baseline="0" dirty="0" smtClean="0">
                          <a:sym typeface="Avenir Roman" charset="0"/>
                        </a:rPr>
                        <a:t> thereby providing robust data flows and positive end-user satisfaction.</a:t>
                      </a:r>
                      <a:endParaRPr lang="en-US" sz="1600" b="0" dirty="0">
                        <a:solidFill>
                          <a:schemeClr val="tx1"/>
                        </a:solidFill>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368008">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800" b="1" i="0" dirty="0" smtClean="0">
                          <a:solidFill>
                            <a:schemeClr val="bg1"/>
                          </a:solidFill>
                          <a:latin typeface="Hind Semibold" charset="0"/>
                          <a:ea typeface="Hind Semibold" charset="0"/>
                          <a:cs typeface="Hind Semibold" charset="0"/>
                        </a:rPr>
                        <a:t>Business Considerations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kern="1200" baseline="0" dirty="0" smtClean="0">
                          <a:sym typeface="Avenir Roman" charset="0"/>
                        </a:rPr>
                        <a:t>Network operators seek the </a:t>
                      </a:r>
                      <a:r>
                        <a:rPr lang="en-US" sz="1800" b="1" i="0" kern="1200" baseline="0" dirty="0" smtClean="0">
                          <a:latin typeface="Hind Semibold" charset="0"/>
                          <a:ea typeface="Hind Semibold" charset="0"/>
                          <a:cs typeface="Hind Semibold" charset="0"/>
                          <a:sym typeface="Avenir Roman" charset="0"/>
                        </a:rPr>
                        <a:t>most reliable traffic exchange at the lowest feasible cost </a:t>
                      </a:r>
                      <a:r>
                        <a:rPr lang="en-US" sz="1800" kern="1200" baseline="0" dirty="0" smtClean="0">
                          <a:sym typeface="Avenir Roman" charset="0"/>
                        </a:rPr>
                        <a:t>and under terms and conditions flexible enough to meet their end users’ evolving needs.</a:t>
                      </a:r>
                      <a:endParaRPr lang="en-US" sz="1600" dirty="0"/>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10960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800" b="1" i="0" dirty="0" smtClean="0">
                          <a:solidFill>
                            <a:schemeClr val="bg1"/>
                          </a:solidFill>
                          <a:latin typeface="Hind Semibold" charset="0"/>
                          <a:ea typeface="Hind Semibold" charset="0"/>
                          <a:cs typeface="Hind Semibold" charset="0"/>
                        </a:rPr>
                        <a:t>Legal</a:t>
                      </a:r>
                      <a:r>
                        <a:rPr lang="en-US" sz="1800" b="1" i="0" baseline="0" dirty="0" smtClean="0">
                          <a:solidFill>
                            <a:schemeClr val="bg1"/>
                          </a:solidFill>
                          <a:latin typeface="Hind Semibold" charset="0"/>
                          <a:ea typeface="Hind Semibold" charset="0"/>
                          <a:cs typeface="Hind Semibold" charset="0"/>
                        </a:rPr>
                        <a:t> and </a:t>
                      </a:r>
                      <a:r>
                        <a:rPr lang="en-US" sz="1800" b="1" i="0" dirty="0" smtClean="0">
                          <a:solidFill>
                            <a:schemeClr val="bg1"/>
                          </a:solidFill>
                          <a:latin typeface="Hind Semibold" charset="0"/>
                          <a:ea typeface="Hind Semibold" charset="0"/>
                          <a:cs typeface="Hind Semibold" charset="0"/>
                        </a:rPr>
                        <a:t>Regulatory Factors</a:t>
                      </a:r>
                    </a:p>
                    <a:p>
                      <a:pPr algn="l"/>
                      <a:endParaRPr lang="en-US" sz="1600" b="1" dirty="0">
                        <a:solidFill>
                          <a:schemeClr val="bg1"/>
                        </a:solidFill>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kern="1200" baseline="0" dirty="0" smtClean="0">
                          <a:sym typeface="Avenir Roman" charset="0"/>
                        </a:rPr>
                        <a:t>Legal and regulatory factors influence the </a:t>
                      </a:r>
                      <a:r>
                        <a:rPr lang="en-US" sz="1800" b="1" i="0" kern="1200" baseline="0" dirty="0" smtClean="0">
                          <a:latin typeface="Hind Semibold" charset="0"/>
                          <a:ea typeface="Hind Semibold" charset="0"/>
                          <a:cs typeface="Hind Semibold" charset="0"/>
                          <a:sym typeface="Avenir Roman" charset="0"/>
                        </a:rPr>
                        <a:t>desirability</a:t>
                      </a:r>
                      <a:r>
                        <a:rPr lang="en-US" sz="1800" kern="1200" baseline="0" dirty="0" smtClean="0">
                          <a:sym typeface="Avenir Roman" charset="0"/>
                        </a:rPr>
                        <a:t> of a market as a place for interconnection.</a:t>
                      </a:r>
                      <a:endParaRPr lang="en-US" sz="1600" dirty="0"/>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cSld>
  <p:clrMapOvr>
    <a:masterClrMapping/>
  </p:clrMapOvr>
  <p:transition/>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34"/>
          <p:cNvSpPr>
            <a:spLocks noGrp="1"/>
          </p:cNvSpPr>
          <p:nvPr>
            <p:ph type="title"/>
          </p:nvPr>
        </p:nvSpPr>
        <p:spPr/>
        <p:txBody>
          <a:bodyPr/>
          <a:lstStyle/>
          <a:p>
            <a:r>
              <a:rPr lang="en-US" smtClean="0"/>
              <a:t>Challenges</a:t>
            </a:r>
            <a:endParaRPr lang="en-US" dirty="0"/>
          </a:p>
        </p:txBody>
      </p:sp>
      <p:sp>
        <p:nvSpPr>
          <p:cNvPr id="2" name="Content Placeholder 1"/>
          <p:cNvSpPr>
            <a:spLocks noGrp="1"/>
          </p:cNvSpPr>
          <p:nvPr>
            <p:ph idx="1"/>
          </p:nvPr>
        </p:nvSpPr>
        <p:spPr>
          <a:xfrm>
            <a:off x="2374900" y="1523000"/>
            <a:ext cx="8801100" cy="4433300"/>
          </a:xfrm>
        </p:spPr>
        <p:txBody>
          <a:bodyPr/>
          <a:lstStyle/>
          <a:p>
            <a:pPr marL="0" lvl="2" indent="0">
              <a:buNone/>
            </a:pPr>
            <a:r>
              <a:rPr lang="en-US" sz="2200" dirty="0" smtClean="0"/>
              <a:t>Cultivate an environment that fosters dynamic, efficient, and flexible network interconnection.</a:t>
            </a:r>
          </a:p>
          <a:p>
            <a:pPr marL="0" lvl="2" indent="0">
              <a:buNone/>
            </a:pPr>
            <a:endParaRPr lang="en-US" sz="2200" dirty="0"/>
          </a:p>
          <a:p>
            <a:pPr marL="0" lvl="2" indent="0">
              <a:buNone/>
            </a:pPr>
            <a:r>
              <a:rPr lang="en-US" sz="2200" dirty="0" smtClean="0"/>
              <a:t>Many countries still lack datacenters and locally-hosted content that ISPs can connect to locally.</a:t>
            </a:r>
          </a:p>
          <a:p>
            <a:pPr marL="0" lvl="2" indent="0">
              <a:buNone/>
            </a:pPr>
            <a:endParaRPr lang="en-US" sz="2200" dirty="0"/>
          </a:p>
          <a:p>
            <a:pPr marL="0" lvl="2" indent="0">
              <a:buNone/>
            </a:pPr>
            <a:r>
              <a:rPr lang="en-US" sz="2200" dirty="0" smtClean="0"/>
              <a:t>Network operators need to better understand the economic, business, technical, and operational aspects of Internet interconnection.</a:t>
            </a:r>
          </a:p>
          <a:p>
            <a:endParaRPr lang="en-US" sz="2200" dirty="0"/>
          </a:p>
          <a:p>
            <a:r>
              <a:rPr lang="en-US" sz="2200" dirty="0" smtClean="0"/>
              <a:t>Some governments have proposed that international regulations be put in place to govern Internet interconnection.</a:t>
            </a:r>
            <a:endParaRPr lang="en-US" sz="2200" dirty="0"/>
          </a:p>
        </p:txBody>
      </p:sp>
      <p:sp>
        <p:nvSpPr>
          <p:cNvPr id="14" name="Shape 141"/>
          <p:cNvSpPr>
            <a:spLocks/>
          </p:cNvSpPr>
          <p:nvPr/>
        </p:nvSpPr>
        <p:spPr bwMode="auto">
          <a:xfrm>
            <a:off x="1698625" y="1499340"/>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1</a:t>
            </a:r>
          </a:p>
        </p:txBody>
      </p:sp>
      <p:sp>
        <p:nvSpPr>
          <p:cNvPr id="17" name="Shape 141"/>
          <p:cNvSpPr>
            <a:spLocks/>
          </p:cNvSpPr>
          <p:nvPr/>
        </p:nvSpPr>
        <p:spPr bwMode="auto">
          <a:xfrm>
            <a:off x="1698625" y="2679895"/>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2</a:t>
            </a:r>
          </a:p>
        </p:txBody>
      </p:sp>
      <p:sp>
        <p:nvSpPr>
          <p:cNvPr id="22" name="Shape 141"/>
          <p:cNvSpPr>
            <a:spLocks/>
          </p:cNvSpPr>
          <p:nvPr/>
        </p:nvSpPr>
        <p:spPr bwMode="auto">
          <a:xfrm>
            <a:off x="1698625" y="3822350"/>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smtClean="0">
                <a:solidFill>
                  <a:srgbClr val="FFFFFF"/>
                </a:solidFill>
              </a:rPr>
              <a:t>3</a:t>
            </a:r>
            <a:endParaRPr lang="en-US" b="1" dirty="0">
              <a:solidFill>
                <a:srgbClr val="FFFFFF"/>
              </a:solidFill>
            </a:endParaRPr>
          </a:p>
        </p:txBody>
      </p:sp>
      <p:sp>
        <p:nvSpPr>
          <p:cNvPr id="24" name="Shape 141"/>
          <p:cNvSpPr>
            <a:spLocks/>
          </p:cNvSpPr>
          <p:nvPr/>
        </p:nvSpPr>
        <p:spPr bwMode="auto">
          <a:xfrm>
            <a:off x="1698625" y="5028629"/>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smtClean="0">
                <a:solidFill>
                  <a:srgbClr val="FFFFFF"/>
                </a:solidFill>
              </a:rPr>
              <a:t>4</a:t>
            </a:r>
            <a:endParaRPr lang="en-US" b="1" dirty="0">
              <a:solidFill>
                <a:srgbClr val="FFFFFF"/>
              </a:solidFill>
            </a:endParaRPr>
          </a:p>
        </p:txBody>
      </p:sp>
    </p:spTree>
  </p:cSld>
  <p:clrMapOvr>
    <a:masterClrMapping/>
  </p:clrMapOvr>
  <p:transition/>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10" name="Freeform 119"/>
          <p:cNvSpPr>
            <a:spLocks/>
          </p:cNvSpPr>
          <p:nvPr/>
        </p:nvSpPr>
        <p:spPr bwMode="auto">
          <a:xfrm rot="18900000">
            <a:off x="4169140" y="2507024"/>
            <a:ext cx="1934310" cy="1562259"/>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solidFill>
            <a:srgbClr val="FAB732"/>
          </a:solidFill>
          <a:ln>
            <a:solidFill>
              <a:schemeClr val="accent6"/>
            </a:solid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17"/>
          <p:cNvSpPr>
            <a:spLocks/>
          </p:cNvSpPr>
          <p:nvPr/>
        </p:nvSpPr>
        <p:spPr bwMode="auto">
          <a:xfrm rot="18900000">
            <a:off x="5329737" y="1589262"/>
            <a:ext cx="1680685" cy="2122462"/>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solidFill>
            <a:schemeClr val="accent3"/>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44"/>
          <p:cNvSpPr>
            <a:spLocks/>
          </p:cNvSpPr>
          <p:nvPr/>
        </p:nvSpPr>
        <p:spPr bwMode="auto">
          <a:xfrm rot="18900000">
            <a:off x="5052019" y="3206438"/>
            <a:ext cx="1677302" cy="2035643"/>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solidFill>
            <a:schemeClr val="accent2"/>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42"/>
          <p:cNvSpPr>
            <a:spLocks/>
          </p:cNvSpPr>
          <p:nvPr/>
        </p:nvSpPr>
        <p:spPr bwMode="auto">
          <a:xfrm rot="18900000">
            <a:off x="5920337" y="2835498"/>
            <a:ext cx="1973469" cy="1502924"/>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chemeClr val="accent4"/>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Ellipse 1"/>
          <p:cNvSpPr/>
          <p:nvPr/>
        </p:nvSpPr>
        <p:spPr>
          <a:xfrm>
            <a:off x="5862126" y="1541536"/>
            <a:ext cx="308574" cy="308574"/>
          </a:xfrm>
          <a:prstGeom prst="ellipse">
            <a:avLst/>
          </a:prstGeom>
          <a:solidFill>
            <a:srgbClr val="FFFFFF"/>
          </a:solidFill>
          <a:ln w="38100">
            <a:solidFill>
              <a:schemeClr val="accent3"/>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8" name="ZoneTexte 12"/>
          <p:cNvSpPr txBox="1"/>
          <p:nvPr/>
        </p:nvSpPr>
        <p:spPr>
          <a:xfrm>
            <a:off x="1974171" y="1294287"/>
            <a:ext cx="3025607" cy="400110"/>
          </a:xfrm>
          <a:prstGeom prst="rect">
            <a:avLst/>
          </a:prstGeom>
          <a:noFill/>
        </p:spPr>
        <p:txBody>
          <a:bodyPr wrap="square" lIns="0" rtlCol="0" anchor="ctr">
            <a:spAutoFit/>
          </a:bodyPr>
          <a:lstStyle/>
          <a:p>
            <a:r>
              <a:rPr lang="en-US" sz="2000" b="1" dirty="0">
                <a:solidFill>
                  <a:schemeClr val="accent3"/>
                </a:solidFill>
              </a:rPr>
              <a:t>Enabling Environment</a:t>
            </a:r>
          </a:p>
        </p:txBody>
      </p:sp>
      <p:sp>
        <p:nvSpPr>
          <p:cNvPr id="19" name="ZoneTexte 16"/>
          <p:cNvSpPr txBox="1"/>
          <p:nvPr/>
        </p:nvSpPr>
        <p:spPr>
          <a:xfrm>
            <a:off x="1974170" y="3260930"/>
            <a:ext cx="1930672" cy="712210"/>
          </a:xfrm>
          <a:prstGeom prst="rect">
            <a:avLst/>
          </a:prstGeom>
          <a:noFill/>
        </p:spPr>
        <p:txBody>
          <a:bodyPr wrap="square" lIns="0" rtlCol="0" anchor="ctr">
            <a:spAutoFit/>
          </a:bodyPr>
          <a:lstStyle/>
          <a:p>
            <a:r>
              <a:rPr lang="en-US" sz="2000" b="1" dirty="0">
                <a:solidFill>
                  <a:schemeClr val="accent6"/>
                </a:solidFill>
              </a:rPr>
              <a:t>Local </a:t>
            </a:r>
          </a:p>
          <a:p>
            <a:r>
              <a:rPr lang="en-US" sz="2000" b="1" dirty="0">
                <a:solidFill>
                  <a:schemeClr val="accent6"/>
                </a:solidFill>
              </a:rPr>
              <a:t>Development</a:t>
            </a:r>
          </a:p>
        </p:txBody>
      </p:sp>
      <p:sp>
        <p:nvSpPr>
          <p:cNvPr id="21" name="ZoneTexte 18"/>
          <p:cNvSpPr txBox="1"/>
          <p:nvPr/>
        </p:nvSpPr>
        <p:spPr>
          <a:xfrm>
            <a:off x="7588315" y="4791082"/>
            <a:ext cx="2567899" cy="400110"/>
          </a:xfrm>
          <a:prstGeom prst="rect">
            <a:avLst/>
          </a:prstGeom>
          <a:noFill/>
        </p:spPr>
        <p:txBody>
          <a:bodyPr wrap="square" lIns="72000" rIns="0" rtlCol="0" anchor="ctr">
            <a:spAutoFit/>
          </a:bodyPr>
          <a:lstStyle/>
          <a:p>
            <a:pPr algn="r"/>
            <a:r>
              <a:rPr lang="en-US" sz="2000" b="1" dirty="0">
                <a:solidFill>
                  <a:schemeClr val="accent2"/>
                </a:solidFill>
              </a:rPr>
              <a:t>Capacity Building</a:t>
            </a:r>
          </a:p>
        </p:txBody>
      </p:sp>
      <p:cxnSp>
        <p:nvCxnSpPr>
          <p:cNvPr id="22" name="Connecteur droit 6"/>
          <p:cNvCxnSpPr/>
          <p:nvPr/>
        </p:nvCxnSpPr>
        <p:spPr>
          <a:xfrm>
            <a:off x="6170079" y="5173620"/>
            <a:ext cx="39861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35"/>
          <p:cNvCxnSpPr/>
          <p:nvPr/>
        </p:nvCxnSpPr>
        <p:spPr>
          <a:xfrm>
            <a:off x="1974170" y="3976218"/>
            <a:ext cx="279843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39"/>
          <p:cNvCxnSpPr/>
          <p:nvPr/>
        </p:nvCxnSpPr>
        <p:spPr>
          <a:xfrm>
            <a:off x="1974170" y="1695823"/>
            <a:ext cx="38879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Shape 137"/>
          <p:cNvSpPr>
            <a:spLocks noChangeArrowheads="1"/>
          </p:cNvSpPr>
          <p:nvPr/>
        </p:nvSpPr>
        <p:spPr bwMode="auto">
          <a:xfrm>
            <a:off x="1930400" y="1727117"/>
            <a:ext cx="2789550" cy="1071060"/>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marL="0" lvl="2">
              <a:lnSpc>
                <a:spcPct val="120000"/>
              </a:lnSpc>
            </a:pPr>
            <a:r>
              <a:rPr lang="en-US" sz="1600" dirty="0">
                <a:solidFill>
                  <a:srgbClr val="535353"/>
                </a:solidFill>
                <a:ea typeface="Arial" charset="0"/>
              </a:rPr>
              <a:t>Adopt </a:t>
            </a:r>
            <a:r>
              <a:rPr lang="en-US" sz="1600" b="1" dirty="0">
                <a:solidFill>
                  <a:srgbClr val="535353"/>
                </a:solidFill>
                <a:latin typeface="Hind Semibold" charset="0"/>
                <a:ea typeface="Hind Semibold" charset="0"/>
                <a:cs typeface="Hind Semibold" charset="0"/>
              </a:rPr>
              <a:t>policies that promote and facilitate network interconnection.</a:t>
            </a:r>
          </a:p>
        </p:txBody>
      </p:sp>
      <p:sp>
        <p:nvSpPr>
          <p:cNvPr id="31" name="Shape 137"/>
          <p:cNvSpPr>
            <a:spLocks noChangeArrowheads="1"/>
          </p:cNvSpPr>
          <p:nvPr/>
        </p:nvSpPr>
        <p:spPr bwMode="auto">
          <a:xfrm>
            <a:off x="1930401" y="4053026"/>
            <a:ext cx="3013181" cy="2252922"/>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marL="0" lvl="2">
              <a:lnSpc>
                <a:spcPct val="120000"/>
              </a:lnSpc>
            </a:pPr>
            <a:r>
              <a:rPr lang="en-US" sz="1600" dirty="0">
                <a:solidFill>
                  <a:srgbClr val="535353"/>
                </a:solidFill>
                <a:ea typeface="Arial" charset="0"/>
              </a:rPr>
              <a:t>Promote the </a:t>
            </a:r>
            <a:br>
              <a:rPr lang="en-US" sz="1600" dirty="0">
                <a:solidFill>
                  <a:srgbClr val="535353"/>
                </a:solidFill>
                <a:ea typeface="Arial" charset="0"/>
              </a:rPr>
            </a:br>
            <a:r>
              <a:rPr lang="en-US" sz="1600" dirty="0">
                <a:solidFill>
                  <a:srgbClr val="535353"/>
                </a:solidFill>
                <a:ea typeface="Arial" charset="0"/>
              </a:rPr>
              <a:t>development of </a:t>
            </a:r>
            <a:r>
              <a:rPr lang="en-US" sz="1600" b="1" dirty="0">
                <a:solidFill>
                  <a:srgbClr val="535353"/>
                </a:solidFill>
                <a:latin typeface="Hind Semibold" charset="0"/>
                <a:ea typeface="Hind Semibold" charset="0"/>
                <a:cs typeface="Hind Semibold" charset="0"/>
              </a:rPr>
              <a:t>local </a:t>
            </a:r>
            <a:br>
              <a:rPr lang="en-US" sz="1600" b="1" dirty="0">
                <a:solidFill>
                  <a:srgbClr val="535353"/>
                </a:solidFill>
                <a:latin typeface="Hind Semibold" charset="0"/>
                <a:ea typeface="Hind Semibold" charset="0"/>
                <a:cs typeface="Hind Semibold" charset="0"/>
              </a:rPr>
            </a:br>
            <a:r>
              <a:rPr lang="en-US" sz="1600" b="1" dirty="0">
                <a:solidFill>
                  <a:srgbClr val="535353"/>
                </a:solidFill>
                <a:latin typeface="Hind Semibold" charset="0"/>
                <a:ea typeface="Hind Semibold" charset="0"/>
                <a:cs typeface="Hind Semibold" charset="0"/>
              </a:rPr>
              <a:t>content, IXPs, and </a:t>
            </a:r>
            <a:br>
              <a:rPr lang="en-US" sz="1600" b="1" dirty="0">
                <a:solidFill>
                  <a:srgbClr val="535353"/>
                </a:solidFill>
                <a:latin typeface="Hind Semibold" charset="0"/>
                <a:ea typeface="Hind Semibold" charset="0"/>
                <a:cs typeface="Hind Semibold" charset="0"/>
              </a:rPr>
            </a:br>
            <a:r>
              <a:rPr lang="en-US" sz="1600" b="1" dirty="0">
                <a:solidFill>
                  <a:srgbClr val="535353"/>
                </a:solidFill>
                <a:latin typeface="Hind Semibold" charset="0"/>
                <a:ea typeface="Hind Semibold" charset="0"/>
                <a:cs typeface="Hind Semibold" charset="0"/>
              </a:rPr>
              <a:t>datacenter infrastructure, </a:t>
            </a:r>
            <a:r>
              <a:rPr lang="en-US" sz="1600" dirty="0">
                <a:solidFill>
                  <a:srgbClr val="535353"/>
                </a:solidFill>
                <a:ea typeface="Arial" charset="0"/>
              </a:rPr>
              <a:t>including carrier-neutral datacenters (that are not run by ISPs or transit providers).</a:t>
            </a:r>
          </a:p>
        </p:txBody>
      </p:sp>
      <p:sp>
        <p:nvSpPr>
          <p:cNvPr id="32" name="Shape 137"/>
          <p:cNvSpPr>
            <a:spLocks noChangeArrowheads="1"/>
          </p:cNvSpPr>
          <p:nvPr/>
        </p:nvSpPr>
        <p:spPr bwMode="auto">
          <a:xfrm>
            <a:off x="5861505" y="5226880"/>
            <a:ext cx="4456573" cy="1071060"/>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marL="0" lvl="2" algn="r">
              <a:lnSpc>
                <a:spcPct val="120000"/>
              </a:lnSpc>
            </a:pPr>
            <a:r>
              <a:rPr lang="en-US" sz="1600" dirty="0">
                <a:solidFill>
                  <a:srgbClr val="535353"/>
                </a:solidFill>
                <a:ea typeface="Arial" charset="0"/>
              </a:rPr>
              <a:t>Help network operators </a:t>
            </a:r>
            <a:r>
              <a:rPr lang="en-US" sz="1600" b="1" dirty="0">
                <a:solidFill>
                  <a:srgbClr val="535353"/>
                </a:solidFill>
                <a:latin typeface="Hind Semibold" charset="0"/>
                <a:ea typeface="Hind Semibold" charset="0"/>
                <a:cs typeface="Hind Semibold" charset="0"/>
              </a:rPr>
              <a:t>increase their knowledge </a:t>
            </a:r>
            <a:r>
              <a:rPr lang="en-US" sz="1600" dirty="0">
                <a:solidFill>
                  <a:srgbClr val="535353"/>
                </a:solidFill>
                <a:ea typeface="Arial" charset="0"/>
              </a:rPr>
              <a:t>of the economic, technical, and operational aspects of Internet interconnection.</a:t>
            </a:r>
          </a:p>
        </p:txBody>
      </p:sp>
      <p:sp>
        <p:nvSpPr>
          <p:cNvPr id="43" name="Ellipse 1"/>
          <p:cNvSpPr/>
          <p:nvPr/>
        </p:nvSpPr>
        <p:spPr>
          <a:xfrm>
            <a:off x="4648207" y="3818853"/>
            <a:ext cx="308574" cy="308574"/>
          </a:xfrm>
          <a:prstGeom prst="ellipse">
            <a:avLst/>
          </a:prstGeom>
          <a:solidFill>
            <a:srgbClr val="FFFFFF"/>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4" name="Ellipse 1"/>
          <p:cNvSpPr/>
          <p:nvPr/>
        </p:nvSpPr>
        <p:spPr>
          <a:xfrm>
            <a:off x="5890670" y="4967663"/>
            <a:ext cx="308574" cy="308574"/>
          </a:xfrm>
          <a:prstGeom prst="ellipse">
            <a:avLst/>
          </a:prstGeom>
          <a:solidFill>
            <a:srgbClr val="FFFFFF"/>
          </a:solidFill>
          <a:ln w="38100">
            <a:solidFill>
              <a:schemeClr val="accent2"/>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ZoneTexte 17"/>
          <p:cNvSpPr txBox="1"/>
          <p:nvPr/>
        </p:nvSpPr>
        <p:spPr>
          <a:xfrm>
            <a:off x="7724468" y="2130607"/>
            <a:ext cx="2431747" cy="646331"/>
          </a:xfrm>
          <a:prstGeom prst="rect">
            <a:avLst/>
          </a:prstGeom>
          <a:noFill/>
        </p:spPr>
        <p:txBody>
          <a:bodyPr wrap="square" lIns="72000" rIns="0" rtlCol="0" anchor="ctr">
            <a:spAutoFit/>
          </a:bodyPr>
          <a:lstStyle/>
          <a:p>
            <a:pPr algn="r"/>
            <a:r>
              <a:rPr lang="en-US" b="1" dirty="0">
                <a:solidFill>
                  <a:schemeClr val="accent4"/>
                </a:solidFill>
              </a:rPr>
              <a:t>Cross-Border Interconnection</a:t>
            </a:r>
          </a:p>
        </p:txBody>
      </p:sp>
      <p:cxnSp>
        <p:nvCxnSpPr>
          <p:cNvPr id="23" name="Connecteur droit 21"/>
          <p:cNvCxnSpPr/>
          <p:nvPr/>
        </p:nvCxnSpPr>
        <p:spPr>
          <a:xfrm>
            <a:off x="7203395" y="2794660"/>
            <a:ext cx="295281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Shape 137"/>
          <p:cNvSpPr>
            <a:spLocks noChangeArrowheads="1"/>
          </p:cNvSpPr>
          <p:nvPr/>
        </p:nvSpPr>
        <p:spPr bwMode="auto">
          <a:xfrm>
            <a:off x="7045623" y="2850344"/>
            <a:ext cx="3272455" cy="1366526"/>
          </a:xfrm>
          <a:prstGeom prst="rect">
            <a:avLst/>
          </a:prstGeom>
          <a:noFill/>
          <a:ln>
            <a:noFill/>
          </a:ln>
          <a:extLs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tIns="91439" bIns="91439">
            <a:spAutoFit/>
          </a:bodyPr>
          <a:lstStyle/>
          <a:p>
            <a:pPr marL="0" lvl="2" algn="r">
              <a:lnSpc>
                <a:spcPct val="120000"/>
              </a:lnSpc>
            </a:pPr>
            <a:r>
              <a:rPr lang="en-US" sz="1600" dirty="0">
                <a:solidFill>
                  <a:srgbClr val="535353"/>
                </a:solidFill>
                <a:ea typeface="Arial" charset="0"/>
              </a:rPr>
              <a:t>Implement policy </a:t>
            </a:r>
            <a:br>
              <a:rPr lang="en-US" sz="1600" dirty="0">
                <a:solidFill>
                  <a:srgbClr val="535353"/>
                </a:solidFill>
                <a:ea typeface="Arial" charset="0"/>
              </a:rPr>
            </a:br>
            <a:r>
              <a:rPr lang="en-US" sz="1600" dirty="0">
                <a:solidFill>
                  <a:srgbClr val="535353"/>
                </a:solidFill>
                <a:ea typeface="Arial" charset="0"/>
              </a:rPr>
              <a:t>frameworks that align </a:t>
            </a:r>
            <a:br>
              <a:rPr lang="en-US" sz="1600" dirty="0">
                <a:solidFill>
                  <a:srgbClr val="535353"/>
                </a:solidFill>
                <a:ea typeface="Arial" charset="0"/>
              </a:rPr>
            </a:br>
            <a:r>
              <a:rPr lang="en-US" sz="1600" b="1" dirty="0">
                <a:solidFill>
                  <a:srgbClr val="535353"/>
                </a:solidFill>
                <a:latin typeface="Hind Semibold" charset="0"/>
                <a:ea typeface="Hind Semibold" charset="0"/>
                <a:cs typeface="Hind Semibold" charset="0"/>
              </a:rPr>
              <a:t>cross-border </a:t>
            </a:r>
            <a:br>
              <a:rPr lang="en-US" sz="1600" b="1" dirty="0">
                <a:solidFill>
                  <a:srgbClr val="535353"/>
                </a:solidFill>
                <a:latin typeface="Hind Semibold" charset="0"/>
                <a:ea typeface="Hind Semibold" charset="0"/>
                <a:cs typeface="Hind Semibold" charset="0"/>
              </a:rPr>
            </a:br>
            <a:r>
              <a:rPr lang="en-US" sz="1600" b="1" dirty="0">
                <a:solidFill>
                  <a:srgbClr val="535353"/>
                </a:solidFill>
                <a:latin typeface="Hind Semibold" charset="0"/>
                <a:ea typeface="Hind Semibold" charset="0"/>
                <a:cs typeface="Hind Semibold" charset="0"/>
              </a:rPr>
              <a:t>licensing regimes.</a:t>
            </a:r>
          </a:p>
        </p:txBody>
      </p:sp>
      <p:sp>
        <p:nvSpPr>
          <p:cNvPr id="45" name="Ellipse 1"/>
          <p:cNvSpPr/>
          <p:nvPr/>
        </p:nvSpPr>
        <p:spPr>
          <a:xfrm>
            <a:off x="7056598" y="2658338"/>
            <a:ext cx="308574" cy="308574"/>
          </a:xfrm>
          <a:prstGeom prst="ellipse">
            <a:avLst/>
          </a:prstGeom>
          <a:solidFill>
            <a:srgbClr val="FFFFFF"/>
          </a:solidFill>
          <a:ln w="38100">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0811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mtClean="0"/>
              <a:t>Download the Briefing Paper.</a:t>
            </a:r>
            <a:endParaRPr lang="en-US" dirty="0"/>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5192F294-8424-7440-AA8F-DFA0F3CB0ECA}" vid="{63D69417-F860-6D4F-884E-B46161DA6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Template>
  <TotalTime>173</TotalTime>
  <Words>1521</Words>
  <Application>Microsoft Macintosh PowerPoint</Application>
  <PresentationFormat>Widescreen</PresentationFormat>
  <Paragraphs>127</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.AppleSystemUIFont</vt:lpstr>
      <vt:lpstr>Arial Bold</vt:lpstr>
      <vt:lpstr>Avenir Roman</vt:lpstr>
      <vt:lpstr>Calibri</vt:lpstr>
      <vt:lpstr>Calibri Light</vt:lpstr>
      <vt:lpstr>Hind Light</vt:lpstr>
      <vt:lpstr>Hind Medium</vt:lpstr>
      <vt:lpstr>Hind Semibold</vt:lpstr>
      <vt:lpstr>ＭＳ Ｐゴシック</vt:lpstr>
      <vt:lpstr>Wingdings</vt:lpstr>
      <vt:lpstr>Arial</vt:lpstr>
      <vt:lpstr>ISOC - Blue template</vt:lpstr>
      <vt:lpstr>Internet Interconnection</vt:lpstr>
      <vt:lpstr>Types of Interconnection</vt:lpstr>
      <vt:lpstr>Key Considerations</vt:lpstr>
      <vt:lpstr>Challenges</vt:lpstr>
      <vt:lpstr>Guiding Principles</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BOTNETS</dc:title>
  <dc:creator>Beth Gombala</dc:creator>
  <cp:lastModifiedBy>Beth Gombala</cp:lastModifiedBy>
  <cp:revision>19</cp:revision>
  <cp:lastPrinted>2016-06-14T17:50:38Z</cp:lastPrinted>
  <dcterms:created xsi:type="dcterms:W3CDTF">2016-10-17T20:33:33Z</dcterms:created>
  <dcterms:modified xsi:type="dcterms:W3CDTF">2016-11-03T15:29:59Z</dcterms:modified>
</cp:coreProperties>
</file>