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7"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78372"/>
  </p:normalViewPr>
  <p:slideViewPr>
    <p:cSldViewPr snapToGrid="0" snapToObjects="1">
      <p:cViewPr>
        <p:scale>
          <a:sx n="100" d="100"/>
          <a:sy n="100" d="100"/>
        </p:scale>
        <p:origin x="1168" y="536"/>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11/3/16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03/11/2016</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78"/>
          <p:cNvSpPr>
            <a:spLocks noGrp="1" noRot="1" noChangeAspect="1"/>
          </p:cNvSpPr>
          <p:nvPr>
            <p:ph type="sldImg"/>
          </p:nvPr>
        </p:nvSpPr>
        <p:spPr/>
      </p:sp>
      <p:sp>
        <p:nvSpPr>
          <p:cNvPr id="50178" name="Shape 79"/>
          <p:cNvSpPr>
            <a:spLocks noGrp="1"/>
          </p:cNvSpPr>
          <p:nvPr>
            <p:ph type="body" sz="quarter" idx="1"/>
          </p:nvPr>
        </p:nvSpPr>
        <p:spPr/>
        <p:txBody>
          <a:bodyPr/>
          <a:lstStyle/>
          <a:p>
            <a:r>
              <a:rPr lang="en-US" sz="1200" u="sng" kern="1200" baseline="0" dirty="0" smtClean="0">
                <a:solidFill>
                  <a:schemeClr val="tx1"/>
                </a:solidFill>
                <a:latin typeface="+mj-lt"/>
                <a:ea typeface="ＭＳ Ｐゴシック" charset="0"/>
                <a:cs typeface="+mj-cs"/>
                <a:sym typeface="Avenir Roman" charset="0"/>
              </a:rPr>
              <a:t>Introduction:</a:t>
            </a:r>
          </a:p>
          <a:p>
            <a:endParaRPr lang="en-US" sz="1200" u="sng"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dirty="0" smtClean="0"/>
              <a:t>The Internet operates by moving data between networks. To communicate, each computer or other device connected to the Internet must be identified by a unique IP address. We have been using Internet Protocol version 4 (IPv4) and its 4.3 billion IP addresses since the inception of the Internet, but are now running low on IP addresses. </a:t>
            </a:r>
            <a:r>
              <a:rPr lang="en-US" sz="1200" b="1" dirty="0" smtClean="0"/>
              <a:t>So that we can continue adding new devices and services to the Internet, we must deploy IPv6.</a:t>
            </a:r>
            <a:r>
              <a:rPr lang="en-US" sz="1200" dirty="0" smtClean="0"/>
              <a:t> </a:t>
            </a:r>
            <a:r>
              <a:rPr lang="en-US" sz="1200" dirty="0" smtClean="0">
                <a:solidFill>
                  <a:schemeClr val="tx1"/>
                </a:solidFill>
                <a:effectLst/>
                <a:latin typeface="+mj-lt"/>
                <a:ea typeface="ＭＳ Ｐゴシック" charset="0"/>
                <a:cs typeface="+mj-cs"/>
                <a:sym typeface="Avenir Roman" charset="0"/>
              </a:rPr>
              <a:t>IPv6 is the latest version of the Internet Protocol (IP) standard and it is the</a:t>
            </a:r>
            <a:r>
              <a:rPr lang="en-US" sz="1200" baseline="0" dirty="0" smtClean="0">
                <a:solidFill>
                  <a:schemeClr val="tx1"/>
                </a:solidFill>
                <a:effectLst/>
                <a:latin typeface="+mj-lt"/>
                <a:ea typeface="ＭＳ Ｐゴシック" charset="0"/>
                <a:cs typeface="+mj-cs"/>
                <a:sym typeface="Avenir Roman" charset="0"/>
              </a:rPr>
              <a:t> replacement to IPv4.</a:t>
            </a:r>
            <a:endParaRPr lang="en-US" sz="1200" dirty="0" smtClean="0"/>
          </a:p>
          <a:p>
            <a:endParaRPr lang="en-US" sz="1200" dirty="0" smtClean="0"/>
          </a:p>
          <a:p>
            <a:r>
              <a:rPr lang="en-US" sz="1200" dirty="0" smtClean="0"/>
              <a:t>IPv6 is critical to the Internet’s continued growth as a platform for innovation and economic development. Network operators, Web companies, hardware manufacturers, software developers, and enterprises need to implement IPv6 to ensure long-term growth, effective data transmission, and global connectivity.</a:t>
            </a:r>
          </a:p>
        </p:txBody>
      </p:sp>
    </p:spTree>
    <p:extLst>
      <p:ext uri="{BB962C8B-B14F-4D97-AF65-F5344CB8AC3E}">
        <p14:creationId xmlns:p14="http://schemas.microsoft.com/office/powerpoint/2010/main" val="106970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pPr>
              <a:buFont typeface="Arial"/>
              <a:buNone/>
            </a:pPr>
            <a:r>
              <a:rPr lang="en-US" sz="1200" u="sng" kern="1200" baseline="0" dirty="0" smtClean="0">
                <a:solidFill>
                  <a:schemeClr val="tx1"/>
                </a:solidFill>
                <a:latin typeface="+mj-lt"/>
                <a:ea typeface="ＭＳ Ｐゴシック" charset="0"/>
                <a:cs typeface="+mj-cs"/>
                <a:sym typeface="Avenir Roman" charset="0"/>
              </a:rPr>
              <a:t>Introduction:</a:t>
            </a:r>
          </a:p>
          <a:p>
            <a:pPr>
              <a:buFont typeface="Arial"/>
              <a:buNone/>
            </a:pPr>
            <a:endParaRPr lang="en-US" sz="1200" u="sng" kern="1200" baseline="0" dirty="0" smtClean="0">
              <a:solidFill>
                <a:schemeClr val="tx1"/>
              </a:solidFill>
              <a:latin typeface="+mj-lt"/>
              <a:ea typeface="ＭＳ Ｐゴシック" charset="0"/>
              <a:cs typeface="+mj-cs"/>
              <a:sym typeface="Avenir Roman" charset="0"/>
            </a:endParaRPr>
          </a:p>
          <a:p>
            <a:r>
              <a:rPr lang="en-US" sz="1200" kern="1200" baseline="0" dirty="0" smtClean="0">
                <a:solidFill>
                  <a:schemeClr val="tx1"/>
                </a:solidFill>
                <a:latin typeface="+mj-lt"/>
                <a:ea typeface="ＭＳ Ｐゴシック" charset="0"/>
                <a:cs typeface="+mj-cs"/>
                <a:sym typeface="Avenir Roman" charset="0"/>
              </a:rPr>
              <a:t>Every computer, mobile phone, and other device connected to the Internet needs an IP address in order to communicate with other devices. </a:t>
            </a:r>
          </a:p>
          <a:p>
            <a:endParaRPr lang="en-US" sz="1200" kern="1200" baseline="0" dirty="0" smtClean="0">
              <a:solidFill>
                <a:schemeClr val="tx1"/>
              </a:solidFill>
              <a:latin typeface="+mj-lt"/>
              <a:ea typeface="ＭＳ Ｐゴシック" charset="0"/>
              <a:cs typeface="+mj-cs"/>
              <a:sym typeface="Avenir Roman" charset="0"/>
            </a:endParaRPr>
          </a:p>
          <a:p>
            <a:r>
              <a:rPr lang="en-US" sz="1200" i="0" kern="1200" baseline="0" dirty="0" smtClean="0">
                <a:solidFill>
                  <a:schemeClr val="tx1"/>
                </a:solidFill>
                <a:latin typeface="+mj-lt"/>
                <a:ea typeface="ＭＳ Ｐゴシック" charset="0"/>
                <a:cs typeface="+mj-cs"/>
                <a:sym typeface="Avenir Roman" charset="0"/>
              </a:rPr>
              <a:t>Because </a:t>
            </a:r>
            <a:r>
              <a:rPr lang="en-US" sz="1200" b="1" i="0" kern="1200" baseline="0" dirty="0" smtClean="0">
                <a:solidFill>
                  <a:schemeClr val="tx1"/>
                </a:solidFill>
                <a:latin typeface="+mj-lt"/>
                <a:ea typeface="ＭＳ Ｐゴシック" charset="0"/>
                <a:cs typeface="+mj-cs"/>
                <a:sym typeface="Avenir Roman" charset="0"/>
              </a:rPr>
              <a:t>nearly all of the approximately 4.3 billion IPv4 addresses are already assigned</a:t>
            </a:r>
            <a:r>
              <a:rPr lang="en-US" sz="1200" i="0" kern="1200" baseline="0" dirty="0" smtClean="0">
                <a:solidFill>
                  <a:schemeClr val="tx1"/>
                </a:solidFill>
                <a:latin typeface="+mj-lt"/>
                <a:ea typeface="ＭＳ Ｐゴシック" charset="0"/>
                <a:cs typeface="+mj-cs"/>
                <a:sym typeface="Avenir Roman" charset="0"/>
              </a:rPr>
              <a:t> globally, the adoption of IPv6, which has 340 trillion, trillion, trillion unique addresses, is key to the Internet’s continued growth, development, and evolution.</a:t>
            </a:r>
          </a:p>
          <a:p>
            <a:endParaRPr lang="en-US" sz="1200"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strike="noStrike" dirty="0" smtClean="0">
                <a:solidFill>
                  <a:schemeClr val="tx1"/>
                </a:solidFill>
                <a:effectLst/>
                <a:latin typeface="+mj-lt"/>
                <a:ea typeface="ＭＳ Ｐゴシック" charset="0"/>
                <a:cs typeface="+mj-cs"/>
                <a:sym typeface="Avenir Roman" charset="0"/>
              </a:rPr>
              <a:t>IPv4 and IPv6 are not directly interoperable.</a:t>
            </a:r>
            <a:r>
              <a:rPr lang="en-US" sz="1200" strike="noStrike" baseline="0" dirty="0" smtClean="0">
                <a:solidFill>
                  <a:schemeClr val="tx1"/>
                </a:solidFill>
                <a:effectLst/>
                <a:latin typeface="+mj-lt"/>
                <a:ea typeface="ＭＳ Ｐゴシック" charset="0"/>
                <a:cs typeface="+mj-cs"/>
                <a:sym typeface="Avenir Roman" charset="0"/>
              </a:rPr>
              <a:t> However, </a:t>
            </a:r>
            <a:r>
              <a:rPr lang="en-US" sz="1200" b="1" strike="noStrike" baseline="0" dirty="0" smtClean="0">
                <a:solidFill>
                  <a:schemeClr val="tx1"/>
                </a:solidFill>
                <a:effectLst/>
                <a:latin typeface="+mj-lt"/>
                <a:ea typeface="ＭＳ Ｐゴシック" charset="0"/>
                <a:cs typeface="+mj-cs"/>
                <a:sym typeface="Avenir Roman" charset="0"/>
              </a:rPr>
              <a:t>IPv6</a:t>
            </a:r>
            <a:r>
              <a:rPr lang="en-US" sz="1200" b="1" strike="noStrike" dirty="0" smtClean="0">
                <a:solidFill>
                  <a:schemeClr val="tx1"/>
                </a:solidFill>
                <a:effectLst/>
                <a:latin typeface="+mj-lt"/>
                <a:ea typeface="ＭＳ Ｐゴシック" charset="0"/>
                <a:cs typeface="+mj-cs"/>
                <a:sym typeface="Avenir Roman" charset="0"/>
              </a:rPr>
              <a:t> is designed to coexist with IPv4</a:t>
            </a:r>
            <a:r>
              <a:rPr lang="en-US" sz="1200" strike="noStrike" dirty="0" smtClean="0">
                <a:solidFill>
                  <a:schemeClr val="tx1"/>
                </a:solidFill>
                <a:effectLst/>
                <a:latin typeface="+mj-lt"/>
                <a:ea typeface="ＭＳ Ｐゴシック" charset="0"/>
                <a:cs typeface="+mj-cs"/>
                <a:sym typeface="Avenir Roman" charset="0"/>
              </a:rPr>
              <a:t> and support the same Internet services and applications. In the preferred dual-stack deployment approach, IPv6 is deployed in parallel with IPv4 on all infrastructure and services where it automatically is used in preference to IPv4, whenever possible. </a:t>
            </a:r>
          </a:p>
          <a:p>
            <a:endParaRPr lang="en-US" sz="1200"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b="1" strike="noStrike" dirty="0" smtClean="0">
                <a:solidFill>
                  <a:schemeClr val="tx1"/>
                </a:solidFill>
                <a:effectLst/>
                <a:latin typeface="+mj-lt"/>
                <a:ea typeface="ＭＳ Ｐゴシック" charset="0"/>
                <a:cs typeface="+mj-cs"/>
                <a:sym typeface="Avenir Roman" charset="0"/>
              </a:rPr>
              <a:t>There is a significant gap in IPv6 readiness</a:t>
            </a:r>
            <a:r>
              <a:rPr lang="en-US" sz="1200" strike="noStrike" dirty="0" smtClean="0">
                <a:solidFill>
                  <a:schemeClr val="tx1"/>
                </a:solidFill>
                <a:effectLst/>
                <a:latin typeface="+mj-lt"/>
                <a:ea typeface="ＭＳ Ｐゴシック" charset="0"/>
                <a:cs typeface="+mj-cs"/>
                <a:sym typeface="Avenir Roman" charset="0"/>
              </a:rPr>
              <a:t> between different countries and individual networks. This widening gap could lead to a negative impact on the economic and societal benefits of the Internet. It is important that all stakeholders continue to encourage IPv6 adoption in order to ensure the continued global connectivity and long-term growth of the Internet.</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1200" strike="noStrike" dirty="0" smtClean="0">
              <a:solidFill>
                <a:schemeClr val="tx1"/>
              </a:solidFill>
              <a:effectLst/>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strike="noStrike" dirty="0" smtClean="0">
                <a:solidFill>
                  <a:schemeClr val="tx1"/>
                </a:solidFill>
                <a:effectLst/>
                <a:latin typeface="+mj-lt"/>
                <a:ea typeface="ＭＳ Ｐゴシック" charset="0"/>
                <a:cs typeface="+mj-cs"/>
                <a:sym typeface="Avenir Roman" charset="0"/>
              </a:rPr>
              <a:t>The rate of IPv6 use has accelerated in recent years, but </a:t>
            </a:r>
            <a:r>
              <a:rPr lang="en-US" sz="1200" b="1" strike="noStrike" dirty="0" smtClean="0">
                <a:solidFill>
                  <a:schemeClr val="tx1"/>
                </a:solidFill>
                <a:effectLst/>
                <a:latin typeface="+mj-lt"/>
                <a:ea typeface="ＭＳ Ｐゴシック" charset="0"/>
                <a:cs typeface="+mj-cs"/>
                <a:sym typeface="Avenir Roman" charset="0"/>
              </a:rPr>
              <a:t>more action still needs to be taken </a:t>
            </a:r>
            <a:r>
              <a:rPr lang="en-US" sz="1200" strike="noStrike" dirty="0" smtClean="0">
                <a:solidFill>
                  <a:schemeClr val="tx1"/>
                </a:solidFill>
                <a:effectLst/>
                <a:latin typeface="+mj-lt"/>
                <a:ea typeface="ＭＳ Ｐゴシック" charset="0"/>
                <a:cs typeface="+mj-cs"/>
                <a:sym typeface="Avenir Roman" charset="0"/>
              </a:rPr>
              <a:t>by network operators, content providers, software and hardware developers, and enterprises,</a:t>
            </a:r>
            <a:r>
              <a:rPr lang="en-US" sz="1200" strike="noStrike" baseline="0" dirty="0" smtClean="0">
                <a:solidFill>
                  <a:schemeClr val="tx1"/>
                </a:solidFill>
                <a:effectLst/>
                <a:latin typeface="+mj-lt"/>
                <a:ea typeface="ＭＳ Ｐゴシック" charset="0"/>
                <a:cs typeface="+mj-cs"/>
                <a:sym typeface="Avenir Roman" charset="0"/>
              </a:rPr>
              <a:t> </a:t>
            </a:r>
            <a:r>
              <a:rPr lang="en-US" sz="1200" strike="noStrike" dirty="0" smtClean="0">
                <a:solidFill>
                  <a:schemeClr val="tx1"/>
                </a:solidFill>
                <a:effectLst/>
                <a:latin typeface="+mj-lt"/>
                <a:ea typeface="ＭＳ Ｐゴシック" charset="0"/>
                <a:cs typeface="+mj-cs"/>
                <a:sym typeface="Avenir Roman" charset="0"/>
              </a:rPr>
              <a:t>among others, to implement IPv6 in their products, services, and operations.</a:t>
            </a:r>
          </a:p>
        </p:txBody>
      </p:sp>
    </p:spTree>
    <p:extLst>
      <p:ext uri="{BB962C8B-B14F-4D97-AF65-F5344CB8AC3E}">
        <p14:creationId xmlns:p14="http://schemas.microsoft.com/office/powerpoint/2010/main" val="53408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smtClean="0"/>
              <a:t>Key considerations</a:t>
            </a:r>
            <a:r>
              <a:rPr lang="en-US" dirty="0" smtClean="0"/>
              <a:t> driving the need and demand for IPv6 adoption include:</a:t>
            </a:r>
          </a:p>
          <a:p>
            <a:pPr marL="0" indent="0">
              <a:buFont typeface="Arial" charset="0"/>
              <a:buNone/>
            </a:pPr>
            <a:endParaRPr lang="en-US" b="1" dirty="0" smtClean="0"/>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1" dirty="0" smtClean="0">
                <a:solidFill>
                  <a:schemeClr val="tx1"/>
                </a:solidFill>
                <a:effectLst/>
                <a:latin typeface="+mj-lt"/>
                <a:ea typeface="ＭＳ Ｐゴシック" charset="0"/>
                <a:cs typeface="+mj-cs"/>
                <a:sym typeface="Avenir Roman" charset="0"/>
              </a:rPr>
              <a:t>Direct addressability. </a:t>
            </a:r>
            <a:r>
              <a:rPr lang="en-US" sz="2400" b="0" kern="1200" baseline="0" dirty="0" smtClean="0">
                <a:solidFill>
                  <a:schemeClr val="tx1"/>
                </a:solidFill>
                <a:latin typeface="+mj-lt"/>
                <a:ea typeface="ＭＳ Ｐゴシック" charset="0"/>
                <a:cs typeface="+mj-cs"/>
                <a:sym typeface="Avenir Roman" charset="0"/>
              </a:rPr>
              <a:t>More and more devices are becoming connected to the Internet and thus require globally unique IP addresses to operate properly or realize their full potential. This growth will accelerate as the Internet of Things becomes more commonplace. </a:t>
            </a:r>
            <a:r>
              <a:rPr lang="en-US" sz="2400" dirty="0" smtClean="0">
                <a:solidFill>
                  <a:schemeClr val="tx1"/>
                </a:solidFill>
                <a:effectLst/>
                <a:latin typeface="+mj-lt"/>
                <a:ea typeface="ＭＳ Ｐゴシック" charset="0"/>
                <a:cs typeface="+mj-cs"/>
                <a:sym typeface="Avenir Roman" charset="0"/>
              </a:rPr>
              <a:t>Devices that are intended to be directly addressable across the Internet require true end-to-end connectivity provided by unique IP addresses; they will not be able to rely on using IPv4.</a:t>
            </a:r>
            <a:endParaRPr lang="en-US" sz="2400" b="0" kern="1200" baseline="0" dirty="0" smtClean="0">
              <a:solidFill>
                <a:schemeClr val="tx1"/>
              </a:solidFill>
              <a:latin typeface="+mj-lt"/>
              <a:ea typeface="ＭＳ Ｐゴシック" charset="0"/>
              <a:cs typeface="+mj-cs"/>
              <a:sym typeface="Avenir Roman" charset="0"/>
            </a:endParaRPr>
          </a:p>
          <a:p>
            <a:pPr marL="0" indent="0">
              <a:buFont typeface="Arial" charset="0"/>
              <a:buNone/>
            </a:pPr>
            <a:endParaRPr lang="en-US" b="1" dirty="0" smtClean="0"/>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1" dirty="0" smtClean="0">
                <a:solidFill>
                  <a:schemeClr val="tx1"/>
                </a:solidFill>
                <a:effectLst/>
                <a:latin typeface="+mj-lt"/>
                <a:ea typeface="ＭＳ Ｐゴシック" charset="0"/>
                <a:cs typeface="+mj-cs"/>
                <a:sym typeface="Avenir Roman" charset="0"/>
              </a:rPr>
              <a:t>Cost and complexity. </a:t>
            </a:r>
            <a:r>
              <a:rPr lang="en-US" sz="2400" b="0" kern="1200" baseline="0" dirty="0" smtClean="0">
                <a:solidFill>
                  <a:schemeClr val="tx1"/>
                </a:solidFill>
                <a:latin typeface="+mj-lt"/>
                <a:ea typeface="ＭＳ Ｐゴシック" charset="0"/>
                <a:cs typeface="+mj-cs"/>
                <a:sym typeface="Avenir Roman" charset="0"/>
              </a:rPr>
              <a:t>Exclusively using IPv6 decreases the cost and complexity of continuing to support IPv4 in operating networks. </a:t>
            </a:r>
            <a:r>
              <a:rPr lang="en-US" sz="2400" dirty="0" smtClean="0">
                <a:solidFill>
                  <a:schemeClr val="tx1"/>
                </a:solidFill>
                <a:effectLst/>
                <a:latin typeface="+mj-lt"/>
                <a:ea typeface="ＭＳ Ｐゴシック" charset="0"/>
                <a:cs typeface="+mj-cs"/>
                <a:sym typeface="Avenir Roman" charset="0"/>
              </a:rPr>
              <a:t>Using IPv6 can reduce the resources required to continue to support legacy IPv4 devices, which can also simplify network management and troubleshooting in some cases. Native IPv6 traffic can be expected to perform better and more reliably than IPv4 traffic using transitional techniques..</a:t>
            </a:r>
            <a:endParaRPr lang="en-US" b="1" dirty="0" smtClean="0"/>
          </a:p>
          <a:p>
            <a:pPr marL="0" indent="0">
              <a:buFont typeface="Arial" charset="0"/>
              <a:buNone/>
            </a:pPr>
            <a:endParaRPr lang="en-US" b="1" dirty="0" smtClean="0"/>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0" kern="1200" baseline="0" dirty="0" smtClean="0">
                <a:solidFill>
                  <a:schemeClr val="tx1"/>
                </a:solidFill>
                <a:latin typeface="+mj-lt"/>
                <a:ea typeface="ＭＳ Ｐゴシック" charset="0"/>
                <a:cs typeface="+mj-cs"/>
                <a:sym typeface="Avenir Roman" charset="0"/>
              </a:rPr>
              <a:t>Enabling </a:t>
            </a:r>
            <a:r>
              <a:rPr lang="en-US" sz="2400" b="1" kern="1200" baseline="0" dirty="0" smtClean="0">
                <a:solidFill>
                  <a:schemeClr val="tx1"/>
                </a:solidFill>
                <a:latin typeface="+mj-lt"/>
                <a:ea typeface="ＭＳ Ｐゴシック" charset="0"/>
                <a:cs typeface="+mj-cs"/>
                <a:sym typeface="Avenir Roman" charset="0"/>
              </a:rPr>
              <a:t>IPv6 by default</a:t>
            </a:r>
            <a:r>
              <a:rPr lang="en-US" sz="2400" b="0" kern="1200" baseline="0" dirty="0" smtClean="0">
                <a:solidFill>
                  <a:schemeClr val="tx1"/>
                </a:solidFill>
                <a:latin typeface="+mj-lt"/>
                <a:ea typeface="ＭＳ Ｐゴシック" charset="0"/>
                <a:cs typeface="+mj-cs"/>
                <a:sym typeface="Avenir Roman" charset="0"/>
              </a:rPr>
              <a:t> will eliminate the need for action by users and thereby increase adoption.</a:t>
            </a:r>
            <a:r>
              <a:rPr lang="en-US" sz="2400" dirty="0" smtClean="0">
                <a:solidFill>
                  <a:schemeClr val="tx1"/>
                </a:solidFill>
                <a:effectLst/>
                <a:latin typeface="+mj-lt"/>
                <a:ea typeface="ＭＳ Ｐゴシック" charset="0"/>
                <a:cs typeface="+mj-cs"/>
                <a:sym typeface="Avenir Roman" charset="0"/>
              </a:rPr>
              <a:t> In this respect, the correct initial configuration of computers and mobile devices, as well as software, such as web browsers and operating systems, is a key stimulus for the adoption of IPv6. </a:t>
            </a:r>
            <a:endParaRPr lang="en-US" sz="2400" b="0"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 typeface="Arial" charset="0"/>
              <a:buNone/>
              <a:tabLst/>
              <a:defRPr/>
            </a:pPr>
            <a:endParaRPr lang="en-US" sz="2400" b="0" kern="1200" baseline="0" dirty="0" smtClean="0">
              <a:solidFill>
                <a:schemeClr val="tx1"/>
              </a:solidFill>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1" dirty="0" smtClean="0">
                <a:solidFill>
                  <a:schemeClr val="tx1"/>
                </a:solidFill>
                <a:effectLst/>
                <a:latin typeface="+mj-lt"/>
                <a:ea typeface="ＭＳ Ｐゴシック" charset="0"/>
                <a:cs typeface="+mj-cs"/>
                <a:sym typeface="Avenir Roman" charset="0"/>
              </a:rPr>
              <a:t>Existing IPv4 devices. </a:t>
            </a:r>
            <a:r>
              <a:rPr lang="en-US" sz="2400" b="0" kern="1200" baseline="0" dirty="0" smtClean="0">
                <a:solidFill>
                  <a:schemeClr val="tx1"/>
                </a:solidFill>
                <a:latin typeface="+mj-lt"/>
                <a:ea typeface="ＭＳ Ｐゴシック" charset="0"/>
                <a:cs typeface="+mj-cs"/>
                <a:sym typeface="Avenir Roman" charset="0"/>
              </a:rPr>
              <a:t>Many of the billions of devices already connected to the Internet are designed to use only IPv4 addresses and won’t automatically operate on IPv6 networks. </a:t>
            </a:r>
            <a:r>
              <a:rPr lang="en-US" sz="2400" dirty="0" smtClean="0">
                <a:solidFill>
                  <a:schemeClr val="tx1"/>
                </a:solidFill>
                <a:effectLst/>
                <a:latin typeface="+mj-lt"/>
                <a:ea typeface="ＭＳ Ｐゴシック" charset="0"/>
                <a:cs typeface="+mj-cs"/>
                <a:sym typeface="Avenir Roman" charset="0"/>
              </a:rPr>
              <a:t>It is not feasible to require that all Internet traffic switch to the IPv6 standard if it would leave IPv4 devices unable to communicate. To address this problem, workaround techniques have been developed to simultaneously enable both IPv4 devices and IPv6 devices to send and receive data across the Internet. Such techniques enable IPv4 devices to continue to operate, but they require extra configuration, consume resources, and can be the cause of reliability issues. </a:t>
            </a:r>
            <a:endParaRPr lang="en-US" b="1" dirty="0" smtClean="0"/>
          </a:p>
          <a:p>
            <a:endParaRPr lang="en-US" sz="2400" b="0" kern="1200" baseline="0" dirty="0" smtClean="0">
              <a:solidFill>
                <a:schemeClr val="tx1"/>
              </a:solidFill>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1" dirty="0" smtClean="0">
                <a:solidFill>
                  <a:schemeClr val="tx1"/>
                </a:solidFill>
                <a:effectLst/>
                <a:latin typeface="+mj-lt"/>
                <a:ea typeface="ＭＳ Ｐゴシック" charset="0"/>
                <a:cs typeface="+mj-cs"/>
                <a:sym typeface="Avenir Roman" charset="0"/>
              </a:rPr>
              <a:t>Economic growth and innovation. </a:t>
            </a:r>
            <a:r>
              <a:rPr lang="en-US" sz="2400" b="0" kern="1200" baseline="0" dirty="0" smtClean="0">
                <a:solidFill>
                  <a:schemeClr val="tx1"/>
                </a:solidFill>
                <a:latin typeface="+mj-lt"/>
                <a:ea typeface="ＭＳ Ｐゴシック" charset="0"/>
                <a:cs typeface="+mj-cs"/>
                <a:sym typeface="Avenir Roman" charset="0"/>
              </a:rPr>
              <a:t>Internet address resources are essential to the evolution and functioning of the Internet and our flourishing digital economies. </a:t>
            </a:r>
            <a:r>
              <a:rPr lang="en-US" sz="2400" dirty="0" smtClean="0">
                <a:solidFill>
                  <a:schemeClr val="tx1"/>
                </a:solidFill>
                <a:effectLst/>
                <a:latin typeface="+mj-lt"/>
                <a:ea typeface="ＭＳ Ｐゴシック" charset="0"/>
                <a:cs typeface="+mj-cs"/>
                <a:sym typeface="Avenir Roman" charset="0"/>
              </a:rPr>
              <a:t>National infrastructures that use IPv6 are better equipped to support economic opportunity and innovation in areas such as the Internet of Things, smart grids, smart infrastructure, and smart buildings. As all IPv4 addresses are allocated globally, the cost of obtaining IPv4 addresses is expected to become much more expensive as a limited number of address blocks are traded. </a:t>
            </a:r>
            <a:endParaRPr lang="en-US" dirty="0" smtClean="0"/>
          </a:p>
        </p:txBody>
      </p:sp>
    </p:spTree>
    <p:extLst>
      <p:ext uri="{BB962C8B-B14F-4D97-AF65-F5344CB8AC3E}">
        <p14:creationId xmlns:p14="http://schemas.microsoft.com/office/powerpoint/2010/main" val="36283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kern="1200" baseline="0" dirty="0" smtClean="0">
                <a:solidFill>
                  <a:schemeClr val="tx1"/>
                </a:solidFill>
                <a:latin typeface="+mj-lt"/>
                <a:ea typeface="ＭＳ Ｐゴシック" charset="0"/>
                <a:cs typeface="+mj-cs"/>
                <a:sym typeface="Avenir Roman" charset="0"/>
              </a:rPr>
              <a:t>The </a:t>
            </a:r>
            <a:r>
              <a:rPr lang="en-US" sz="2400" b="0" u="sng" kern="1200" baseline="0" dirty="0" smtClean="0">
                <a:solidFill>
                  <a:schemeClr val="tx1"/>
                </a:solidFill>
                <a:latin typeface="+mj-lt"/>
                <a:ea typeface="ＭＳ Ｐゴシック" charset="0"/>
                <a:cs typeface="+mj-cs"/>
                <a:sym typeface="Avenir Roman" charset="0"/>
              </a:rPr>
              <a:t>challenges to greater implementation</a:t>
            </a:r>
            <a:r>
              <a:rPr lang="en-US" sz="2400" b="0" kern="1200" baseline="0" dirty="0" smtClean="0">
                <a:solidFill>
                  <a:schemeClr val="tx1"/>
                </a:solidFill>
                <a:latin typeface="+mj-lt"/>
                <a:ea typeface="ＭＳ Ｐゴシック" charset="0"/>
                <a:cs typeface="+mj-cs"/>
                <a:sym typeface="Avenir Roman" charset="0"/>
              </a:rPr>
              <a:t> of IPv6 are that: </a:t>
            </a:r>
          </a:p>
          <a:p>
            <a:endParaRPr lang="en-US" sz="2400" b="0" kern="1200" baseline="0" dirty="0" smtClean="0">
              <a:solidFill>
                <a:schemeClr val="tx1"/>
              </a:solidFill>
              <a:latin typeface="+mj-lt"/>
              <a:ea typeface="ＭＳ Ｐゴシック" charset="0"/>
              <a:cs typeface="+mj-cs"/>
              <a:sym typeface="Avenir Roman" charset="0"/>
            </a:endParaRPr>
          </a:p>
          <a:p>
            <a:pPr marL="342900" indent="-342900">
              <a:buFont typeface="Arial" charset="0"/>
              <a:buChar char="•"/>
            </a:pPr>
            <a:r>
              <a:rPr lang="en-US" sz="2400" b="0" kern="1200" baseline="0" dirty="0" smtClean="0">
                <a:solidFill>
                  <a:schemeClr val="tx1"/>
                </a:solidFill>
                <a:latin typeface="+mj-lt"/>
                <a:ea typeface="ＭＳ Ｐゴシック" charset="0"/>
                <a:cs typeface="+mj-cs"/>
                <a:sym typeface="Avenir Roman" charset="0"/>
              </a:rPr>
              <a:t>Network operators, content providers, software and hardware developers, among other </a:t>
            </a:r>
            <a:r>
              <a:rPr lang="en-US" sz="2400" b="1" kern="1200" baseline="0" dirty="0" smtClean="0">
                <a:solidFill>
                  <a:schemeClr val="tx1"/>
                </a:solidFill>
                <a:latin typeface="+mj-lt"/>
                <a:ea typeface="ＭＳ Ｐゴシック" charset="0"/>
                <a:cs typeface="+mj-cs"/>
                <a:sym typeface="Avenir Roman" charset="0"/>
              </a:rPr>
              <a:t>stakeholders, often need to make changes to their systems and services in order to implement IPv6</a:t>
            </a:r>
            <a:r>
              <a:rPr lang="en-US" sz="2400" b="0" kern="1200" baseline="0" dirty="0" smtClean="0">
                <a:solidFill>
                  <a:schemeClr val="tx1"/>
                </a:solidFill>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This has become easier with an increase in technology supporting IPv6, support materials, implementation tools, and skills in the marketplace. However, implementing IPv6 does require effort, skill, and resources. Some companies have chosen to delay this investment or are waiting until their peers, competitors, and service providers also adopt IPv6. </a:t>
            </a:r>
            <a:endParaRPr lang="en-US" dirty="0" smtClean="0"/>
          </a:p>
          <a:p>
            <a:endParaRPr lang="en-US" sz="2400" b="0" kern="1200" baseline="0" dirty="0" smtClean="0">
              <a:solidFill>
                <a:schemeClr val="tx1"/>
              </a:solidFill>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1" kern="1200" baseline="0" dirty="0" smtClean="0">
                <a:solidFill>
                  <a:schemeClr val="tx1"/>
                </a:solidFill>
                <a:latin typeface="+mj-lt"/>
                <a:ea typeface="ＭＳ Ｐゴシック" charset="0"/>
                <a:cs typeface="+mj-cs"/>
                <a:sym typeface="Avenir Roman" charset="0"/>
              </a:rPr>
              <a:t>Growing the number of IPv6 users will further accelerate the overall pace of IPv6 adoption.</a:t>
            </a:r>
            <a:r>
              <a:rPr lang="en-US" sz="2400" b="0" kern="1200" baseline="0" dirty="0" smtClean="0">
                <a:solidFill>
                  <a:schemeClr val="tx1"/>
                </a:solidFill>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With increased adoption, the overall capabilities of the network will improve as the incremental costs decrease. This makes it more technically and economically attractive for additional users to adopt IPv6. In other words, the network effect creates positive feedback as the gain to everyone grows with the addition of the new IPv6 deployments to the Internet. For this reason, growing the number of IPv6 users is especially key in markets where adoption is lagging. </a:t>
            </a:r>
            <a:endParaRPr lang="en-US" sz="2400" b="0" kern="1200" baseline="0" dirty="0" smtClean="0">
              <a:solidFill>
                <a:schemeClr val="tx1"/>
              </a:solidFill>
              <a:latin typeface="+mj-lt"/>
              <a:ea typeface="ＭＳ Ｐゴシック" charset="0"/>
              <a:cs typeface="+mj-cs"/>
              <a:sym typeface="Avenir Roman" charset="0"/>
            </a:endParaRPr>
          </a:p>
          <a:p>
            <a:endParaRPr lang="en-US" sz="2400" b="0" kern="1200" baseline="0" dirty="0" smtClean="0">
              <a:solidFill>
                <a:schemeClr val="tx1"/>
              </a:solidFill>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0" kern="1200" baseline="0" dirty="0" smtClean="0">
                <a:solidFill>
                  <a:schemeClr val="tx1"/>
                </a:solidFill>
                <a:latin typeface="+mj-lt"/>
                <a:ea typeface="ＭＳ Ｐゴシック" charset="0"/>
                <a:cs typeface="+mj-cs"/>
                <a:sym typeface="Avenir Roman" charset="0"/>
              </a:rPr>
              <a:t>An impediment to IPv6 adoption is the </a:t>
            </a:r>
            <a:r>
              <a:rPr lang="en-US" sz="2400" b="1" kern="1200" baseline="0" dirty="0" smtClean="0">
                <a:solidFill>
                  <a:schemeClr val="tx1"/>
                </a:solidFill>
                <a:latin typeface="+mj-lt"/>
                <a:ea typeface="ＭＳ Ｐゴシック" charset="0"/>
                <a:cs typeface="+mj-cs"/>
                <a:sym typeface="Avenir Roman" charset="0"/>
              </a:rPr>
              <a:t>perception that IPv6 does not have a specific, compelling need, or a “killer application” that will motivate network operators and product developers to adopt it</a:t>
            </a:r>
            <a:r>
              <a:rPr lang="en-US" sz="2400" b="0" kern="1200" baseline="0" dirty="0" smtClean="0">
                <a:solidFill>
                  <a:schemeClr val="tx1"/>
                </a:solidFill>
                <a:latin typeface="+mj-lt"/>
                <a:ea typeface="ＭＳ Ｐゴシック" charset="0"/>
                <a:cs typeface="+mj-cs"/>
                <a:sym typeface="Avenir Roman" charset="0"/>
              </a:rPr>
              <a:t> with the appropriate degree of urgency. </a:t>
            </a:r>
            <a:r>
              <a:rPr lang="en-US" sz="2400" dirty="0" smtClean="0">
                <a:solidFill>
                  <a:schemeClr val="tx1"/>
                </a:solidFill>
                <a:effectLst/>
                <a:latin typeface="+mj-lt"/>
                <a:ea typeface="ＭＳ Ｐゴシック" charset="0"/>
                <a:cs typeface="+mj-cs"/>
                <a:sym typeface="Avenir Roman" charset="0"/>
              </a:rPr>
              <a:t>The success of temporary workarounds such as Network Address Translation has masked the importance and urgency of adopting IPv6. However, as available IPv4 addresses become scarcer, laws of supply and demand suggest that the costs of IPv4 addresses and IPv4 networks will increase to the point that they become greater than the costs associated with deploying IPv6. </a:t>
            </a:r>
          </a:p>
        </p:txBody>
      </p:sp>
    </p:spTree>
    <p:extLst>
      <p:ext uri="{BB962C8B-B14F-4D97-AF65-F5344CB8AC3E}">
        <p14:creationId xmlns:p14="http://schemas.microsoft.com/office/powerpoint/2010/main" val="38723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410"/>
          <p:cNvSpPr>
            <a:spLocks noGrp="1" noRot="1" noChangeAspect="1"/>
          </p:cNvSpPr>
          <p:nvPr>
            <p:ph type="sldImg"/>
          </p:nvPr>
        </p:nvSpPr>
        <p:spPr/>
      </p:sp>
      <p:sp>
        <p:nvSpPr>
          <p:cNvPr id="59394" name="Shape 411"/>
          <p:cNvSpPr>
            <a:spLocks noGrp="1"/>
          </p:cNvSpPr>
          <p:nvPr>
            <p:ph type="body" sz="quarter" idx="1"/>
          </p:nvPr>
        </p:nvSpPr>
        <p:spPr/>
        <p:txBody>
          <a:bodyPr/>
          <a:lstStyle/>
          <a:p>
            <a:r>
              <a:rPr lang="en-US" sz="2400" b="0" u="sng" kern="1200" baseline="0" dirty="0" smtClean="0">
                <a:solidFill>
                  <a:schemeClr val="tx1"/>
                </a:solidFill>
                <a:latin typeface="+mj-lt"/>
                <a:ea typeface="ＭＳ Ｐゴシック" charset="0"/>
                <a:cs typeface="+mj-cs"/>
                <a:sym typeface="Avenir Roman" charset="0"/>
              </a:rPr>
              <a:t>Driving IPv6 Adoption:</a:t>
            </a:r>
          </a:p>
          <a:p>
            <a:endParaRPr lang="en-US" sz="2400" b="0" kern="1200" baseline="0" dirty="0" smtClean="0">
              <a:solidFill>
                <a:schemeClr val="tx1"/>
              </a:solidFill>
              <a:latin typeface="+mj-lt"/>
              <a:ea typeface="ＭＳ Ｐゴシック" charset="0"/>
              <a:cs typeface="+mj-cs"/>
              <a:sym typeface="Avenir Roman" charset="0"/>
            </a:endParaRPr>
          </a:p>
          <a:p>
            <a:r>
              <a:rPr lang="en-US" sz="2400" b="0" kern="1200" baseline="0" dirty="0" smtClean="0">
                <a:solidFill>
                  <a:schemeClr val="tx1"/>
                </a:solidFill>
                <a:latin typeface="+mj-lt"/>
                <a:ea typeface="ＭＳ Ｐゴシック" charset="0"/>
                <a:cs typeface="+mj-cs"/>
                <a:sym typeface="Avenir Roman" charset="0"/>
              </a:rPr>
              <a:t>Given the depletion of IPv4 addresses, </a:t>
            </a:r>
            <a:r>
              <a:rPr lang="en-US" sz="2400" b="1" kern="1200" baseline="0" dirty="0" smtClean="0">
                <a:solidFill>
                  <a:schemeClr val="tx1"/>
                </a:solidFill>
                <a:latin typeface="+mj-lt"/>
                <a:ea typeface="ＭＳ Ｐゴシック" charset="0"/>
                <a:cs typeface="+mj-cs"/>
                <a:sym typeface="Avenir Roman" charset="0"/>
              </a:rPr>
              <a:t>increased public sector awareness of the consequences and the importance of IPv6 take-up </a:t>
            </a:r>
            <a:r>
              <a:rPr lang="en-US" sz="2400" b="1" kern="1200" baseline="0" dirty="0" err="1" smtClean="0">
                <a:solidFill>
                  <a:schemeClr val="tx1"/>
                </a:solidFill>
                <a:latin typeface="+mj-lt"/>
                <a:ea typeface="ＭＳ Ｐゴシック" charset="0"/>
                <a:cs typeface="+mj-cs"/>
                <a:sym typeface="Avenir Roman" charset="0"/>
              </a:rPr>
              <a:t>isessential</a:t>
            </a:r>
            <a:r>
              <a:rPr lang="en-US" sz="2400" b="0" kern="1200" baseline="0" dirty="0" smtClean="0">
                <a:solidFill>
                  <a:schemeClr val="tx1"/>
                </a:solidFill>
                <a:latin typeface="+mj-lt"/>
                <a:ea typeface="ＭＳ Ｐゴシック" charset="0"/>
                <a:cs typeface="+mj-cs"/>
                <a:sym typeface="Avenir Roman" charset="0"/>
              </a:rPr>
              <a:t>. </a:t>
            </a:r>
          </a:p>
          <a:p>
            <a:endParaRPr lang="en-US" sz="2400" b="0" kern="1200" baseline="0" dirty="0" smtClean="0">
              <a:solidFill>
                <a:schemeClr val="tx1"/>
              </a:solidFill>
              <a:latin typeface="+mj-lt"/>
              <a:ea typeface="ＭＳ Ｐゴシック" charset="0"/>
              <a:cs typeface="+mj-cs"/>
              <a:sym typeface="Avenir Roman" charset="0"/>
            </a:endParaRPr>
          </a:p>
          <a:p>
            <a:r>
              <a:rPr lang="en-US" sz="2400" b="0" kern="1200" baseline="0" dirty="0" smtClean="0">
                <a:solidFill>
                  <a:schemeClr val="tx1"/>
                </a:solidFill>
                <a:latin typeface="+mj-lt"/>
                <a:ea typeface="ＭＳ Ｐゴシック" charset="0"/>
                <a:cs typeface="+mj-cs"/>
                <a:sym typeface="Avenir Roman" charset="0"/>
              </a:rPr>
              <a:t>All governments should thoroughly </a:t>
            </a:r>
            <a:r>
              <a:rPr lang="en-US" sz="2400" b="1" kern="1200" baseline="0" dirty="0" smtClean="0">
                <a:solidFill>
                  <a:schemeClr val="tx1"/>
                </a:solidFill>
                <a:latin typeface="+mj-lt"/>
                <a:ea typeface="ＭＳ Ｐゴシック" charset="0"/>
                <a:cs typeface="+mj-cs"/>
                <a:sym typeface="Avenir Roman" charset="0"/>
              </a:rPr>
              <a:t>understand the issue</a:t>
            </a:r>
            <a:r>
              <a:rPr lang="en-US" sz="2400" b="0" kern="1200" baseline="0" dirty="0" smtClean="0">
                <a:solidFill>
                  <a:schemeClr val="tx1"/>
                </a:solidFill>
                <a:latin typeface="+mj-lt"/>
                <a:ea typeface="ＭＳ Ｐゴシック" charset="0"/>
                <a:cs typeface="+mj-cs"/>
                <a:sym typeface="Avenir Roman" charset="0"/>
              </a:rPr>
              <a:t>; they should be responsive to, and </a:t>
            </a:r>
            <a:r>
              <a:rPr lang="en-US" sz="2400" b="1" kern="1200" baseline="0" dirty="0" smtClean="0">
                <a:solidFill>
                  <a:schemeClr val="tx1"/>
                </a:solidFill>
                <a:latin typeface="+mj-lt"/>
                <a:ea typeface="ＭＳ Ｐゴシック" charset="0"/>
                <a:cs typeface="+mj-cs"/>
                <a:sym typeface="Avenir Roman" charset="0"/>
              </a:rPr>
              <a:t>engage with, relevant stakeholders</a:t>
            </a:r>
            <a:r>
              <a:rPr lang="en-US" sz="2400" b="0" kern="1200" baseline="0" dirty="0" smtClean="0">
                <a:solidFill>
                  <a:schemeClr val="tx1"/>
                </a:solidFill>
                <a:latin typeface="+mj-lt"/>
                <a:ea typeface="ＭＳ Ｐゴシック" charset="0"/>
                <a:cs typeface="+mj-cs"/>
                <a:sym typeface="Avenir Roman" charset="0"/>
              </a:rPr>
              <a:t> and the Internet community. </a:t>
            </a:r>
          </a:p>
          <a:p>
            <a:endParaRPr lang="en-US" sz="2400" b="0" kern="1200" baseline="0" dirty="0" smtClean="0">
              <a:solidFill>
                <a:schemeClr val="tx1"/>
              </a:solidFill>
              <a:latin typeface="+mj-lt"/>
              <a:ea typeface="ＭＳ Ｐゴシック" charset="0"/>
              <a:cs typeface="+mj-cs"/>
              <a:sym typeface="Avenir Roman" charset="0"/>
            </a:endParaRPr>
          </a:p>
          <a:p>
            <a:r>
              <a:rPr lang="en-US" sz="2400" b="0" kern="1200" baseline="0" dirty="0" smtClean="0">
                <a:solidFill>
                  <a:schemeClr val="tx1"/>
                </a:solidFill>
                <a:latin typeface="+mj-lt"/>
                <a:ea typeface="ＭＳ Ｐゴシック" charset="0"/>
                <a:cs typeface="+mj-cs"/>
                <a:sym typeface="Avenir Roman" charset="0"/>
              </a:rPr>
              <a:t>Governments can </a:t>
            </a:r>
            <a:r>
              <a:rPr lang="en-US" sz="2400" b="1" kern="1200" baseline="0" dirty="0" smtClean="0">
                <a:solidFill>
                  <a:schemeClr val="tx1"/>
                </a:solidFill>
                <a:latin typeface="+mj-lt"/>
                <a:ea typeface="ＭＳ Ｐゴシック" charset="0"/>
                <a:cs typeface="+mj-cs"/>
                <a:sym typeface="Avenir Roman" charset="0"/>
              </a:rPr>
              <a:t>provide leadership</a:t>
            </a:r>
            <a:r>
              <a:rPr lang="en-US" sz="2400" b="0" kern="1200" baseline="0" dirty="0" smtClean="0">
                <a:solidFill>
                  <a:schemeClr val="tx1"/>
                </a:solidFill>
                <a:latin typeface="+mj-lt"/>
                <a:ea typeface="ＭＳ Ｐゴシック" charset="0"/>
                <a:cs typeface="+mj-cs"/>
                <a:sym typeface="Avenir Roman" charset="0"/>
              </a:rPr>
              <a:t> by making IPv6 implementation a priority within the government itself. </a:t>
            </a:r>
          </a:p>
          <a:p>
            <a:endParaRPr lang="en-US" sz="2400" b="0" kern="1200" baseline="0" dirty="0" smtClean="0">
              <a:solidFill>
                <a:schemeClr val="tx1"/>
              </a:solidFill>
              <a:latin typeface="+mj-lt"/>
              <a:ea typeface="ＭＳ Ｐゴシック" charset="0"/>
              <a:cs typeface="+mj-cs"/>
              <a:sym typeface="Avenir Roman" charset="0"/>
            </a:endParaRPr>
          </a:p>
          <a:p>
            <a:r>
              <a:rPr lang="en-US" sz="2400" b="0" kern="1200" baseline="0" dirty="0" smtClean="0">
                <a:solidFill>
                  <a:schemeClr val="tx1"/>
                </a:solidFill>
                <a:latin typeface="+mj-lt"/>
                <a:ea typeface="ＭＳ Ｐゴシック" charset="0"/>
                <a:cs typeface="+mj-cs"/>
                <a:sym typeface="Avenir Roman" charset="0"/>
              </a:rPr>
              <a:t>Governments can play a leadership role by </a:t>
            </a:r>
            <a:r>
              <a:rPr lang="en-US" sz="2400" b="1" kern="1200" baseline="0" dirty="0" smtClean="0">
                <a:solidFill>
                  <a:schemeClr val="tx1"/>
                </a:solidFill>
                <a:latin typeface="+mj-lt"/>
                <a:ea typeface="ＭＳ Ｐゴシック" charset="0"/>
                <a:cs typeface="+mj-cs"/>
                <a:sym typeface="Avenir Roman" charset="0"/>
              </a:rPr>
              <a:t>communicating support for IPv6 implementation</a:t>
            </a:r>
            <a:r>
              <a:rPr lang="en-US" sz="2400" b="0" kern="1200" baseline="0" dirty="0" smtClean="0">
                <a:solidFill>
                  <a:schemeClr val="tx1"/>
                </a:solidFill>
                <a:latin typeface="+mj-lt"/>
                <a:ea typeface="ＭＳ Ｐゴシック" charset="0"/>
                <a:cs typeface="+mj-cs"/>
                <a:sym typeface="Avenir Roman" charset="0"/>
              </a:rPr>
              <a:t> and discussing its importance with both industry stakeholders and government IT professionals. </a:t>
            </a:r>
          </a:p>
          <a:p>
            <a:endParaRPr lang="en-US" sz="2400" b="0" kern="1200" baseline="0" dirty="0" smtClean="0">
              <a:solidFill>
                <a:schemeClr val="tx1"/>
              </a:solidFill>
              <a:latin typeface="+mj-lt"/>
              <a:ea typeface="ＭＳ Ｐゴシック" charset="0"/>
              <a:cs typeface="+mj-cs"/>
              <a:sym typeface="Avenir Roman" charset="0"/>
            </a:endParaRPr>
          </a:p>
          <a:p>
            <a:r>
              <a:rPr lang="en-US" sz="2400" b="0" kern="1200" baseline="0" dirty="0" smtClean="0">
                <a:solidFill>
                  <a:schemeClr val="tx1"/>
                </a:solidFill>
                <a:latin typeface="+mj-lt"/>
                <a:ea typeface="ＭＳ Ｐゴシック" charset="0"/>
                <a:cs typeface="+mj-cs"/>
                <a:sym typeface="Avenir Roman" charset="0"/>
              </a:rPr>
              <a:t>To increase their knowledge of IPv6 deployment techniques, both commercial and public sector network operators should be encouraged to participate in training and other </a:t>
            </a:r>
            <a:r>
              <a:rPr lang="en-US" sz="2400" b="1" kern="1200" baseline="0" dirty="0" smtClean="0">
                <a:solidFill>
                  <a:schemeClr val="tx1"/>
                </a:solidFill>
                <a:latin typeface="+mj-lt"/>
                <a:ea typeface="ＭＳ Ｐゴシック" charset="0"/>
                <a:cs typeface="+mj-cs"/>
                <a:sym typeface="Avenir Roman" charset="0"/>
              </a:rPr>
              <a:t>capacity building opportunities</a:t>
            </a:r>
            <a:r>
              <a:rPr lang="en-US" sz="2400" b="0" kern="1200" baseline="0" dirty="0" smtClean="0">
                <a:solidFill>
                  <a:schemeClr val="tx1"/>
                </a:solidFill>
                <a:latin typeface="+mj-lt"/>
                <a:ea typeface="ＭＳ Ｐゴシック" charset="0"/>
                <a:cs typeface="+mj-cs"/>
                <a:sym typeface="Avenir Roman" charset="0"/>
              </a:rPr>
              <a:t>.</a:t>
            </a:r>
          </a:p>
          <a:p>
            <a:endParaRPr lang="en-US" b="0" dirty="0"/>
          </a:p>
        </p:txBody>
      </p:sp>
    </p:spTree>
    <p:extLst>
      <p:ext uri="{BB962C8B-B14F-4D97-AF65-F5344CB8AC3E}">
        <p14:creationId xmlns:p14="http://schemas.microsoft.com/office/powerpoint/2010/main" val="38328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u="sng" kern="1200" baseline="0" dirty="0" smtClean="0">
                <a:solidFill>
                  <a:schemeClr val="tx1"/>
                </a:solidFill>
                <a:latin typeface="+mn-lt"/>
                <a:ea typeface="ＭＳ Ｐゴシック" charset="0"/>
                <a:cs typeface="+mn-cs"/>
                <a:sym typeface="Avenir Roman" charset="0"/>
              </a:rPr>
              <a:t>Thank You:</a:t>
            </a:r>
          </a:p>
          <a:p>
            <a:endParaRPr lang="en-US" sz="800" b="0" i="0" u="sng" kern="1200" baseline="0" dirty="0" smtClean="0">
              <a:solidFill>
                <a:schemeClr val="tx1"/>
              </a:solidFill>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800" b="1" dirty="0" smtClean="0"/>
              <a:t>IPv6 is the future of the Internet</a:t>
            </a:r>
            <a:r>
              <a:rPr lang="en-US" sz="800" dirty="0" smtClean="0"/>
              <a:t>, because without it, the Internet can no longer grow.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800" dirty="0" smtClean="0"/>
          </a:p>
          <a:p>
            <a:pPr marL="0" marR="0" indent="0" algn="l" defTabSz="457200" rtl="0" eaLnBrk="0" fontAlgn="base" latinLnBrk="0" hangingPunct="0">
              <a:lnSpc>
                <a:spcPct val="125000"/>
              </a:lnSpc>
              <a:spcBef>
                <a:spcPct val="30000"/>
              </a:spcBef>
              <a:spcAft>
                <a:spcPct val="0"/>
              </a:spcAft>
              <a:buClrTx/>
              <a:buSzTx/>
              <a:buFontTx/>
              <a:buNone/>
              <a:tabLst/>
              <a:defRPr/>
            </a:pPr>
            <a:r>
              <a:rPr lang="en-US" sz="800" dirty="0" smtClean="0"/>
              <a:t>IPv6 has been available since 1999, but real</a:t>
            </a:r>
            <a:r>
              <a:rPr lang="en-US" sz="800" baseline="0" dirty="0" smtClean="0"/>
              <a:t> </a:t>
            </a:r>
            <a:r>
              <a:rPr lang="en-US" sz="800" dirty="0" smtClean="0"/>
              <a:t>world deployment has been slower than anticipated. To some, IPv6 has not seemed immediately necessary. As we have not yet run out of IP addresses, our online experiences haven’t been negatively impacted yet. But it won’t stay that way.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800" dirty="0" smtClean="0"/>
          </a:p>
          <a:p>
            <a:pPr marL="0" marR="0" indent="0" algn="l" defTabSz="457200" rtl="0" eaLnBrk="0" fontAlgn="base" latinLnBrk="0" hangingPunct="0">
              <a:lnSpc>
                <a:spcPct val="125000"/>
              </a:lnSpc>
              <a:spcBef>
                <a:spcPct val="30000"/>
              </a:spcBef>
              <a:spcAft>
                <a:spcPct val="0"/>
              </a:spcAft>
              <a:buClrTx/>
              <a:buSzTx/>
              <a:buFontTx/>
              <a:buNone/>
              <a:tabLst/>
              <a:defRPr/>
            </a:pPr>
            <a:r>
              <a:rPr lang="en-US" sz="800" dirty="0" smtClean="0"/>
              <a:t>A lack of IP addresses means that eventually our Internet-connected devices will have a harder time communicating with each other, and innovative devices, appliances, and sensors brought about by the Internet of Things will be unable to connect or will have difficulty communicating.</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800" b="0" i="0" u="sng" kern="1200" baseline="0" dirty="0" smtClean="0">
              <a:solidFill>
                <a:schemeClr val="tx1"/>
              </a:solidFill>
              <a:latin typeface="+mn-lt"/>
              <a:ea typeface="ＭＳ Ｐゴシック" charset="0"/>
              <a:cs typeface="+mn-cs"/>
              <a:sym typeface="Avenir Roman" charset="0"/>
            </a:endParaRPr>
          </a:p>
        </p:txBody>
      </p:sp>
    </p:spTree>
    <p:extLst>
      <p:ext uri="{BB962C8B-B14F-4D97-AF65-F5344CB8AC3E}">
        <p14:creationId xmlns:p14="http://schemas.microsoft.com/office/powerpoint/2010/main" val="15716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smtClean="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smtClean="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5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Option 1-Title Page">
    <p:spTree>
      <p:nvGrpSpPr>
        <p:cNvPr id="1" name=""/>
        <p:cNvGrpSpPr/>
        <p:nvPr/>
      </p:nvGrpSpPr>
      <p:grpSpPr>
        <a:xfrm>
          <a:off x="0" y="0"/>
          <a:ext cx="0" cy="0"/>
          <a:chOff x="0" y="0"/>
          <a:chExt cx="0" cy="0"/>
        </a:xfrm>
      </p:grpSpPr>
      <p:pic>
        <p:nvPicPr>
          <p:cNvPr id="4" name="image2.png" descr="ISOC_0015_SEL_IMG.png"/>
          <p:cNvPicPr>
            <a:picLocks noChangeAspect="1" noChangeArrowheads="1"/>
          </p:cNvPicPr>
          <p:nvPr userDrawn="1"/>
        </p:nvPicPr>
        <p:blipFill>
          <a:blip r:embed="rId2">
            <a:alphaModFix amt="8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alpha val="65031"/>
                  </a:srgbClr>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6" name="image3.png" descr="isoc_logo_rev.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79367" y="688976"/>
            <a:ext cx="3018367" cy="90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7689118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Add Info">
    <p:bg>
      <p:bgPr>
        <a:solidFill>
          <a:srgbClr val="009FDF"/>
        </a:solidFill>
        <a:effectLst/>
      </p:bgPr>
    </p:bg>
    <p:spTree>
      <p:nvGrpSpPr>
        <p:cNvPr id="1" name=""/>
        <p:cNvGrpSpPr/>
        <p:nvPr/>
      </p:nvGrpSpPr>
      <p:grpSpPr>
        <a:xfrm>
          <a:off x="0" y="0"/>
          <a:ext cx="0" cy="0"/>
          <a:chOff x="0" y="0"/>
          <a:chExt cx="0" cy="0"/>
        </a:xfrm>
      </p:grpSpPr>
      <p:pic>
        <p:nvPicPr>
          <p:cNvPr id="8" name="image2.png" descr="ISOC_0015_SEL_IMG.png"/>
          <p:cNvPicPr>
            <a:picLocks noChangeAspect="1" noChangeArrowheads="1"/>
          </p:cNvPicPr>
          <p:nvPr userDrawn="1"/>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alpha val="14819"/>
                  </a:srgbClr>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4" name="imag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584" y="6135689"/>
            <a:ext cx="1530349"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5" name="Shape 91"/>
          <p:cNvSpPr>
            <a:spLocks noChangeShapeType="1"/>
          </p:cNvSpPr>
          <p:nvPr userDrawn="1"/>
        </p:nvSpPr>
        <p:spPr bwMode="auto">
          <a:xfrm>
            <a:off x="558800" y="482600"/>
            <a:ext cx="1896533" cy="0"/>
          </a:xfrm>
          <a:prstGeom prst="line">
            <a:avLst/>
          </a:prstGeom>
          <a:noFill/>
          <a:ln w="50800">
            <a:solidFill>
              <a:srgbClr val="FFFFF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9" name="Shape 19"/>
          <p:cNvSpPr>
            <a:spLocks noGrp="1"/>
          </p:cNvSpPr>
          <p:nvPr>
            <p:ph type="body" idx="1" hasCustomPrompt="1"/>
          </p:nvPr>
        </p:nvSpPr>
        <p:spPr>
          <a:xfrm>
            <a:off x="629459" y="2354767"/>
            <a:ext cx="11494808" cy="2852233"/>
          </a:xfrm>
          <a:prstGeom prst="rect">
            <a:avLst/>
          </a:prstGeom>
        </p:spPr>
        <p:txBody>
          <a:bodyPr lIns="91439" tIns="91439" rIns="91439" bIns="91439"/>
          <a:lstStyle>
            <a:lvl1pPr marL="0" indent="0">
              <a:defRPr sz="4400">
                <a:solidFill>
                  <a:srgbClr val="FFFFFF"/>
                </a:solidFill>
                <a:latin typeface="Arial"/>
                <a:ea typeface="Arial"/>
                <a:cs typeface="Arial"/>
                <a:sym typeface="Arial"/>
              </a:defRPr>
            </a:lvl1pPr>
            <a:lvl2pPr marL="0" indent="457200">
              <a:buSzTx/>
              <a:buNone/>
              <a:defRPr sz="1800">
                <a:solidFill>
                  <a:srgbClr val="FFFFFF"/>
                </a:solidFill>
                <a:latin typeface="Arial"/>
                <a:ea typeface="Arial"/>
                <a:cs typeface="Arial"/>
                <a:sym typeface="Arial"/>
              </a:defRPr>
            </a:lvl2pPr>
            <a:lvl3pPr marL="0" indent="914400">
              <a:buSzTx/>
              <a:buNone/>
              <a:defRPr sz="1800">
                <a:solidFill>
                  <a:srgbClr val="FFFFFF"/>
                </a:solidFill>
                <a:latin typeface="Arial"/>
                <a:ea typeface="Arial"/>
                <a:cs typeface="Arial"/>
                <a:sym typeface="Arial"/>
              </a:defRPr>
            </a:lvl3pPr>
            <a:lvl4pPr marL="0" indent="1371600">
              <a:buSzTx/>
              <a:buNone/>
              <a:defRPr sz="1800">
                <a:solidFill>
                  <a:srgbClr val="FFFFFF"/>
                </a:solidFill>
                <a:latin typeface="Arial"/>
                <a:ea typeface="Arial"/>
                <a:cs typeface="Arial"/>
                <a:sym typeface="Arial"/>
              </a:defRPr>
            </a:lvl4pPr>
            <a:lvl5pPr marL="0" indent="1828800">
              <a:buSzTx/>
              <a:buNone/>
              <a:defRPr sz="1800">
                <a:solidFill>
                  <a:srgbClr val="FFFFFF"/>
                </a:solidFill>
                <a:latin typeface="Arial"/>
                <a:ea typeface="Arial"/>
                <a:cs typeface="Arial"/>
                <a:sym typeface="Arial"/>
              </a:defRPr>
            </a:lvl5pPr>
          </a:lstStyle>
          <a:p>
            <a:pPr lvl="0"/>
            <a:r>
              <a:rPr dirty="0"/>
              <a:t>Body Level </a:t>
            </a:r>
            <a:r>
              <a:rPr dirty="0" smtClean="0"/>
              <a:t>One</a:t>
            </a:r>
            <a:endParaRPr dirty="0"/>
          </a:p>
        </p:txBody>
      </p:sp>
      <p:sp>
        <p:nvSpPr>
          <p:cNvPr id="2" name="Title 1"/>
          <p:cNvSpPr>
            <a:spLocks noGrp="1"/>
          </p:cNvSpPr>
          <p:nvPr>
            <p:ph type="title"/>
          </p:nvPr>
        </p:nvSpPr>
        <p:spPr>
          <a:xfrm>
            <a:off x="541867" y="595314"/>
            <a:ext cx="11582400" cy="809625"/>
          </a:xfrm>
          <a:prstGeom prst="rect">
            <a:avLst/>
          </a:prstGeom>
        </p:spPr>
        <p:txBody>
          <a:bodyPr/>
          <a:lstStyle>
            <a:lvl1pPr algn="l">
              <a:defRPr b="1">
                <a:solidFill>
                  <a:schemeClr val="bg1"/>
                </a:solidFill>
              </a:defRPr>
            </a:lvl1pPr>
          </a:lstStyle>
          <a:p>
            <a:r>
              <a:rPr lang="en-US" dirty="0" smtClean="0"/>
              <a:t>Click to edit Master title style</a:t>
            </a:r>
            <a:endParaRPr lang="en-US" dirty="0"/>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rgbClr val="FFFFFF"/>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16920228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ent Page">
    <p:spTree>
      <p:nvGrpSpPr>
        <p:cNvPr id="1" name=""/>
        <p:cNvGrpSpPr/>
        <p:nvPr/>
      </p:nvGrpSpPr>
      <p:grpSpPr>
        <a:xfrm>
          <a:off x="0" y="0"/>
          <a:ext cx="0" cy="0"/>
          <a:chOff x="0" y="0"/>
          <a:chExt cx="0" cy="0"/>
        </a:xfrm>
      </p:grpSpPr>
      <p:sp>
        <p:nvSpPr>
          <p:cNvPr id="23" name="Shape 23"/>
          <p:cNvSpPr>
            <a:spLocks noGrp="1"/>
          </p:cNvSpPr>
          <p:nvPr>
            <p:ph type="title"/>
          </p:nvPr>
        </p:nvSpPr>
        <p:spPr>
          <a:xfrm>
            <a:off x="541867" y="595314"/>
            <a:ext cx="11582400" cy="809625"/>
          </a:xfrm>
          <a:prstGeom prst="rect">
            <a:avLst/>
          </a:prstGeom>
        </p:spPr>
        <p:txBody>
          <a:bodyPr/>
          <a:lstStyle>
            <a:lvl1pPr algn="l">
              <a:defRPr/>
            </a:lvl1pPr>
          </a:lstStyle>
          <a:p>
            <a:pPr lvl="0"/>
            <a:r>
              <a:rPr dirty="0"/>
              <a:t>Title Text</a:t>
            </a:r>
          </a:p>
        </p:txBody>
      </p:sp>
      <p:sp>
        <p:nvSpPr>
          <p:cNvPr id="24" name="Shape 24"/>
          <p:cNvSpPr>
            <a:spLocks noGrp="1"/>
          </p:cNvSpPr>
          <p:nvPr>
            <p:ph type="body" idx="1"/>
          </p:nvPr>
        </p:nvSpPr>
        <p:spPr>
          <a:xfrm>
            <a:off x="541867" y="1282700"/>
            <a:ext cx="11582400" cy="4800600"/>
          </a:xfrm>
          <a:prstGeom prst="rect">
            <a:avLst/>
          </a:prstGeom>
        </p:spPr>
        <p:txBody>
          <a:bodyPr/>
          <a:lstStyle>
            <a:lvl2pPr>
              <a:buClr>
                <a:srgbClr val="007FB2"/>
              </a:buClr>
            </a:lvl2pPr>
            <a:lvl3pPr>
              <a:buClr>
                <a:srgbClr val="007FB2"/>
              </a:buClr>
            </a:lvl3pPr>
            <a:lvl4pPr>
              <a:buClr>
                <a:srgbClr val="007FB2"/>
              </a:buClr>
            </a:lvl4pPr>
            <a:lvl5pPr>
              <a:buClr>
                <a:srgbClr val="007FB2"/>
              </a:buCl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6"/>
          <p:cNvSpPr>
            <a:spLocks noChangeShapeType="1"/>
          </p:cNvSpPr>
          <p:nvPr userDrawn="1"/>
        </p:nvSpPr>
        <p:spPr bwMode="auto">
          <a:xfrm flipV="1">
            <a:off x="558800" y="482600"/>
            <a:ext cx="2262717" cy="0"/>
          </a:xfrm>
          <a:prstGeom prst="line">
            <a:avLst/>
          </a:prstGeom>
          <a:noFill/>
          <a:ln w="50800">
            <a:solidFill>
              <a:srgbClr val="009FD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chemeClr val="tx2"/>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8489309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4B8AB820-61DF-364A-B4AF-D19149734C14}" type="slidenum">
              <a:rPr lang="uk-UA" altLang="en-US"/>
              <a:pPr/>
              <a:t>‹#›</a:t>
            </a:fld>
            <a:endParaRPr lang="uk-UA" altLang="en-US" dirty="0"/>
          </a:p>
        </p:txBody>
      </p:sp>
    </p:spTree>
    <p:extLst>
      <p:ext uri="{BB962C8B-B14F-4D97-AF65-F5344CB8AC3E}">
        <p14:creationId xmlns:p14="http://schemas.microsoft.com/office/powerpoint/2010/main" val="76123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rpl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8C4A143-42F1-CD4D-A024-23DD4025078D}" type="slidenum">
              <a:rPr lang="uk-UA" altLang="en-US"/>
              <a:pPr/>
              <a:t>‹#›</a:t>
            </a:fld>
            <a:endParaRPr lang="uk-UA" altLang="en-US" dirty="0"/>
          </a:p>
        </p:txBody>
      </p:sp>
    </p:spTree>
    <p:extLst>
      <p:ext uri="{BB962C8B-B14F-4D97-AF65-F5344CB8AC3E}">
        <p14:creationId xmlns:p14="http://schemas.microsoft.com/office/powerpoint/2010/main" val="158119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statement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hasCustomPrompt="1"/>
          </p:nvPr>
        </p:nvSpPr>
        <p:spPr>
          <a:xfrm>
            <a:off x="533250" y="525600"/>
            <a:ext cx="11129022" cy="5572800"/>
          </a:xfr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smtClean="0"/>
              <a:t>Large quote or statement style</a:t>
            </a:r>
          </a:p>
          <a:p>
            <a:pPr lvl="1"/>
            <a:r>
              <a:rPr lang="en-US" dirty="0" smtClean="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dirty="0"/>
          </a:p>
        </p:txBody>
      </p:sp>
    </p:spTree>
    <p:extLst>
      <p:ext uri="{BB962C8B-B14F-4D97-AF65-F5344CB8AC3E}">
        <p14:creationId xmlns:p14="http://schemas.microsoft.com/office/powerpoint/2010/main" val="107203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Thank you.</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et involved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Get involved.</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spTree>
    <p:extLst>
      <p:ext uri="{BB962C8B-B14F-4D97-AF65-F5344CB8AC3E}">
        <p14:creationId xmlns:p14="http://schemas.microsoft.com/office/powerpoint/2010/main" val="69040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smtClean="0"/>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smtClean="0"/>
              <a:t>Click to edit Master text styles</a:t>
            </a:r>
          </a:p>
          <a:p>
            <a:pPr lvl="1"/>
            <a:r>
              <a:rPr lang="en-US" smtClean="0"/>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4" r:id="rId2"/>
    <p:sldLayoutId id="2147483725" r:id="rId3"/>
    <p:sldLayoutId id="2147483727" r:id="rId4"/>
    <p:sldLayoutId id="2147483729" r:id="rId5"/>
    <p:sldLayoutId id="2147483730" r:id="rId6"/>
    <p:sldLayoutId id="2147483714" r:id="rId7"/>
    <p:sldLayoutId id="2147483715" r:id="rId8"/>
    <p:sldLayoutId id="2147483731" r:id="rId9"/>
    <p:sldLayoutId id="2147483716" r:id="rId10"/>
    <p:sldLayoutId id="2147483735" r:id="rId11"/>
    <p:sldLayoutId id="2147483751" r:id="rId12"/>
    <p:sldLayoutId id="2147483752" r:id="rId13"/>
    <p:sldLayoutId id="2147483753" r:id="rId14"/>
    <p:sldLayoutId id="2147483754" r:id="rId15"/>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999" y="3355200"/>
            <a:ext cx="11109600" cy="913455"/>
          </a:xfrm>
        </p:spPr>
        <p:txBody>
          <a:bodyPr/>
          <a:lstStyle/>
          <a:p>
            <a:r>
              <a:rPr lang="en-US" dirty="0" smtClean="0"/>
              <a:t>Implementing the </a:t>
            </a:r>
            <a:r>
              <a:rPr lang="en-US" smtClean="0"/>
              <a:t>IPv6 </a:t>
            </a:r>
            <a:r>
              <a:rPr lang="en-US" smtClean="0"/>
              <a:t>protocol</a:t>
            </a:r>
            <a:br>
              <a:rPr lang="en-US" smtClean="0"/>
            </a:br>
            <a:r>
              <a:rPr lang="en-US" smtClean="0"/>
              <a:t>standard </a:t>
            </a:r>
            <a:r>
              <a:rPr lang="en-US" smtClean="0"/>
              <a:t>is </a:t>
            </a:r>
            <a:r>
              <a:rPr lang="en-US" smtClean="0"/>
              <a:t>essential </a:t>
            </a:r>
            <a:r>
              <a:rPr lang="en-US" dirty="0" smtClean="0"/>
              <a:t>for the Internet’s long-term growth.</a:t>
            </a:r>
            <a:endParaRPr lang="en-US" dirty="0"/>
          </a:p>
        </p:txBody>
      </p:sp>
      <p:sp>
        <p:nvSpPr>
          <p:cNvPr id="2" name="Title 1"/>
          <p:cNvSpPr>
            <a:spLocks noGrp="1"/>
          </p:cNvSpPr>
          <p:nvPr>
            <p:ph type="ctrTitle"/>
          </p:nvPr>
        </p:nvSpPr>
        <p:spPr/>
        <p:txBody>
          <a:bodyPr/>
          <a:lstStyle/>
          <a:p>
            <a:r>
              <a:rPr lang="en-US" smtClean="0"/>
              <a:t>Adoption of IPv6</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hape 88"/>
          <p:cNvSpPr>
            <a:spLocks noGrp="1"/>
          </p:cNvSpPr>
          <p:nvPr>
            <p:ph type="title"/>
          </p:nvPr>
        </p:nvSpPr>
        <p:spPr/>
        <p:txBody>
          <a:bodyPr/>
          <a:lstStyle/>
          <a:p>
            <a:r>
              <a:rPr lang="en-US" smtClean="0"/>
              <a:t>Introduction</a:t>
            </a:r>
            <a:endParaRPr lang="en-US" dirty="0"/>
          </a:p>
        </p:txBody>
      </p:sp>
      <p:sp>
        <p:nvSpPr>
          <p:cNvPr id="2" name="Content Placeholder 1"/>
          <p:cNvSpPr>
            <a:spLocks noGrp="1"/>
          </p:cNvSpPr>
          <p:nvPr>
            <p:ph idx="1"/>
          </p:nvPr>
        </p:nvSpPr>
        <p:spPr>
          <a:xfrm>
            <a:off x="914400" y="2565152"/>
            <a:ext cx="10985500" cy="4089648"/>
          </a:xfrm>
        </p:spPr>
        <p:txBody>
          <a:bodyPr/>
          <a:lstStyle/>
          <a:p>
            <a:r>
              <a:rPr lang="en-US" sz="2400" b="1" dirty="0" smtClean="0">
                <a:latin typeface="Hind Semibold" charset="0"/>
                <a:ea typeface="Hind Semibold" charset="0"/>
                <a:cs typeface="Hind Semibold" charset="0"/>
              </a:rPr>
              <a:t>The number of IPv6 addresses is 1028 (79,228,162,514,264,337,593,543,950,336) times larger than the number of IPv4 addresses.</a:t>
            </a:r>
          </a:p>
          <a:p>
            <a:pPr marL="342900" indent="-342900">
              <a:buFont typeface="Arial" charset="0"/>
              <a:buChar char="•"/>
            </a:pPr>
            <a:r>
              <a:rPr lang="en-US" sz="2400" dirty="0" smtClean="0"/>
              <a:t>IPv4 and IPv6 are not directly interoperable, but are designed to coexist and support the same Internet services and applications.</a:t>
            </a:r>
          </a:p>
          <a:p>
            <a:pPr marL="342900" indent="-342900">
              <a:buFont typeface="Arial" charset="0"/>
              <a:buChar char="•"/>
            </a:pPr>
            <a:r>
              <a:rPr lang="en-US" sz="2400" dirty="0" smtClean="0"/>
              <a:t>The gap in IPv6 readiness between different countries and individual networks is significant, but progress is being made.</a:t>
            </a:r>
          </a:p>
          <a:p>
            <a:pPr marL="342900" indent="-342900">
              <a:buFont typeface="Arial" charset="0"/>
              <a:buChar char="•"/>
            </a:pPr>
            <a:r>
              <a:rPr lang="en-US" sz="2400" dirty="0" smtClean="0"/>
              <a:t>More initiatives are needed to globally promote the implementation of IPv6. </a:t>
            </a:r>
          </a:p>
        </p:txBody>
      </p:sp>
      <p:grpSp>
        <p:nvGrpSpPr>
          <p:cNvPr id="5" name="Group 4"/>
          <p:cNvGrpSpPr/>
          <p:nvPr/>
        </p:nvGrpSpPr>
        <p:grpSpPr>
          <a:xfrm>
            <a:off x="914400" y="1334401"/>
            <a:ext cx="6031262" cy="990920"/>
            <a:chOff x="-203200" y="2100133"/>
            <a:chExt cx="6031262" cy="990920"/>
          </a:xfrm>
        </p:grpSpPr>
        <p:sp>
          <p:nvSpPr>
            <p:cNvPr id="10" name="Pentagon 9"/>
            <p:cNvSpPr/>
            <p:nvPr/>
          </p:nvSpPr>
          <p:spPr>
            <a:xfrm>
              <a:off x="-195473" y="2100134"/>
              <a:ext cx="2056607" cy="492440"/>
            </a:xfrm>
            <a:prstGeom prst="homePlate">
              <a:avLst/>
            </a:prstGeom>
            <a:solidFill>
              <a:schemeClr val="accent2"/>
            </a:solidFill>
            <a:ln w="10795"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fontAlgn="auto" latinLnBrk="1" hangingPunct="0">
                <a:spcBef>
                  <a:spcPts val="0"/>
                </a:spcBef>
                <a:spcAft>
                  <a:spcPts val="0"/>
                </a:spcAft>
              </a:pPr>
              <a:r>
                <a:rPr lang="en-US" sz="2600" b="1" dirty="0">
                  <a:solidFill>
                    <a:schemeClr val="bg1"/>
                  </a:solidFill>
                  <a:ea typeface="Arial" charset="0"/>
                  <a:sym typeface="Arial"/>
                </a:rPr>
                <a:t> IPv4</a:t>
              </a:r>
            </a:p>
          </p:txBody>
        </p:sp>
        <p:sp>
          <p:nvSpPr>
            <p:cNvPr id="11" name="Pentagon 10"/>
            <p:cNvSpPr/>
            <p:nvPr/>
          </p:nvSpPr>
          <p:spPr>
            <a:xfrm>
              <a:off x="951308" y="2100133"/>
              <a:ext cx="2056607" cy="492440"/>
            </a:xfrm>
            <a:prstGeom prst="homePlate">
              <a:avLst/>
            </a:prstGeom>
            <a:solidFill>
              <a:schemeClr val="accent2"/>
            </a:solidFill>
            <a:ln w="10795"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1" fontAlgn="auto" latinLnBrk="1" hangingPunct="0">
                <a:spcBef>
                  <a:spcPts val="0"/>
                </a:spcBef>
                <a:spcAft>
                  <a:spcPts val="0"/>
                </a:spcAft>
              </a:pPr>
              <a:r>
                <a:rPr lang="en-US" sz="1400" dirty="0">
                  <a:solidFill>
                    <a:schemeClr val="bg1"/>
                  </a:solidFill>
                  <a:ea typeface="Arial" charset="0"/>
                  <a:sym typeface="Arial"/>
                </a:rPr>
                <a:t>4,294,967,296</a:t>
              </a:r>
            </a:p>
            <a:p>
              <a:pPr lvl="1" fontAlgn="auto" latinLnBrk="1" hangingPunct="0">
                <a:spcBef>
                  <a:spcPts val="0"/>
                </a:spcBef>
                <a:spcAft>
                  <a:spcPts val="0"/>
                </a:spcAft>
              </a:pPr>
              <a:r>
                <a:rPr lang="en-US" sz="1100" dirty="0">
                  <a:solidFill>
                    <a:schemeClr val="bg1"/>
                  </a:solidFill>
                  <a:ea typeface="Arial" charset="0"/>
                  <a:sym typeface="Arial"/>
                </a:rPr>
                <a:t>devices</a:t>
              </a:r>
            </a:p>
          </p:txBody>
        </p:sp>
        <p:sp>
          <p:nvSpPr>
            <p:cNvPr id="14" name="Pentagon 13"/>
            <p:cNvSpPr/>
            <p:nvPr/>
          </p:nvSpPr>
          <p:spPr>
            <a:xfrm>
              <a:off x="-203200" y="2596244"/>
              <a:ext cx="4881282" cy="492440"/>
            </a:xfrm>
            <a:prstGeom prst="homePlate">
              <a:avLst/>
            </a:prstGeom>
            <a:solidFill>
              <a:schemeClr val="accent4"/>
            </a:solidFill>
            <a:ln w="10795"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fontAlgn="auto" latinLnBrk="1" hangingPunct="0">
                <a:spcBef>
                  <a:spcPts val="0"/>
                </a:spcBef>
                <a:spcAft>
                  <a:spcPts val="0"/>
                </a:spcAft>
              </a:pPr>
              <a:r>
                <a:rPr lang="en-US" sz="2500" b="1" dirty="0">
                  <a:solidFill>
                    <a:schemeClr val="bg1"/>
                  </a:solidFill>
                  <a:ea typeface="Arial" charset="0"/>
                  <a:sym typeface="Arial"/>
                </a:rPr>
                <a:t> IPv6</a:t>
              </a:r>
            </a:p>
          </p:txBody>
        </p:sp>
        <p:sp>
          <p:nvSpPr>
            <p:cNvPr id="7" name="Pentagon 6"/>
            <p:cNvSpPr/>
            <p:nvPr/>
          </p:nvSpPr>
          <p:spPr>
            <a:xfrm>
              <a:off x="946780" y="2598613"/>
              <a:ext cx="4881282" cy="492440"/>
            </a:xfrm>
            <a:prstGeom prst="homePlate">
              <a:avLst/>
            </a:prstGeom>
            <a:solidFill>
              <a:schemeClr val="accent4"/>
            </a:solidFill>
            <a:ln w="10795"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1" fontAlgn="auto" latinLnBrk="1" hangingPunct="0">
                <a:spcBef>
                  <a:spcPts val="0"/>
                </a:spcBef>
                <a:spcAft>
                  <a:spcPts val="0"/>
                </a:spcAft>
              </a:pPr>
              <a:r>
                <a:rPr lang="en-US" sz="1400" dirty="0">
                  <a:solidFill>
                    <a:schemeClr val="bg1"/>
                  </a:solidFill>
                  <a:ea typeface="Arial" charset="0"/>
                  <a:sym typeface="Arial"/>
                </a:rPr>
                <a:t>340,282,366,920,938,463,374,607,431,768,211,456</a:t>
              </a:r>
            </a:p>
            <a:p>
              <a:pPr lvl="1" fontAlgn="auto" latinLnBrk="1" hangingPunct="0">
                <a:spcBef>
                  <a:spcPts val="0"/>
                </a:spcBef>
                <a:spcAft>
                  <a:spcPts val="0"/>
                </a:spcAft>
              </a:pPr>
              <a:r>
                <a:rPr lang="en-US" sz="1100" dirty="0">
                  <a:solidFill>
                    <a:schemeClr val="bg1"/>
                  </a:solidFill>
                  <a:ea typeface="Arial" charset="0"/>
                  <a:sym typeface="Arial"/>
                </a:rPr>
                <a:t>devices</a:t>
              </a:r>
            </a:p>
          </p:txBody>
        </p:sp>
      </p:grpSp>
    </p:spTree>
    <p:extLst>
      <p:ext uri="{BB962C8B-B14F-4D97-AF65-F5344CB8AC3E}">
        <p14:creationId xmlns:p14="http://schemas.microsoft.com/office/powerpoint/2010/main" val="15837802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134"/>
          <p:cNvSpPr>
            <a:spLocks noGrp="1"/>
          </p:cNvSpPr>
          <p:nvPr>
            <p:ph type="title"/>
          </p:nvPr>
        </p:nvSpPr>
        <p:spPr/>
        <p:txBody>
          <a:bodyPr/>
          <a:lstStyle/>
          <a:p>
            <a:r>
              <a:rPr lang="en-US" dirty="0" smtClean="0"/>
              <a:t>Key Considerations</a:t>
            </a:r>
            <a:endParaRPr lang="en-US" dirty="0"/>
          </a:p>
        </p:txBody>
      </p:sp>
      <p:sp>
        <p:nvSpPr>
          <p:cNvPr id="13314" name="Shape 135"/>
          <p:cNvSpPr>
            <a:spLocks noGrp="1"/>
          </p:cNvSpPr>
          <p:nvPr>
            <p:ph idx="1"/>
          </p:nvPr>
        </p:nvSpPr>
        <p:spPr>
          <a:xfrm>
            <a:off x="540000" y="1548400"/>
            <a:ext cx="11122272" cy="623300"/>
          </a:xfrm>
        </p:spPr>
        <p:txBody>
          <a:bodyPr/>
          <a:lstStyle/>
          <a:p>
            <a:r>
              <a:rPr lang="en-US" sz="3200" dirty="0" smtClean="0"/>
              <a:t>Need and demand for IPv6 adoption is driven by</a:t>
            </a:r>
            <a:r>
              <a:rPr lang="is-IS" sz="3200" dirty="0" smtClean="0"/>
              <a:t>…</a:t>
            </a:r>
            <a:endParaRPr lang="en-US" sz="3200" dirty="0"/>
          </a:p>
        </p:txBody>
      </p:sp>
      <p:grpSp>
        <p:nvGrpSpPr>
          <p:cNvPr id="17" name="Group 16"/>
          <p:cNvGrpSpPr/>
          <p:nvPr/>
        </p:nvGrpSpPr>
        <p:grpSpPr>
          <a:xfrm>
            <a:off x="913634" y="2738183"/>
            <a:ext cx="1666550" cy="1551002"/>
            <a:chOff x="1473200" y="2738183"/>
            <a:chExt cx="1666550" cy="1551002"/>
          </a:xfrm>
        </p:grpSpPr>
        <p:sp>
          <p:nvSpPr>
            <p:cNvPr id="13317" name="Shape 137"/>
            <p:cNvSpPr>
              <a:spLocks noChangeArrowheads="1"/>
            </p:cNvSpPr>
            <p:nvPr/>
          </p:nvSpPr>
          <p:spPr bwMode="auto">
            <a:xfrm>
              <a:off x="1473200" y="3365857"/>
              <a:ext cx="1666550" cy="923328"/>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tIns="91439" bIns="91439">
              <a:spAutoFit/>
            </a:bodyPr>
            <a:lstStyle/>
            <a:p>
              <a:pPr algn="ctr">
                <a:lnSpc>
                  <a:spcPct val="120000"/>
                </a:lnSpc>
              </a:pPr>
              <a:r>
                <a:rPr lang="en-US" sz="2000" dirty="0">
                  <a:solidFill>
                    <a:srgbClr val="535353"/>
                  </a:solidFill>
                </a:rPr>
                <a:t>Direct addressability</a:t>
              </a:r>
            </a:p>
          </p:txBody>
        </p:sp>
        <p:sp>
          <p:nvSpPr>
            <p:cNvPr id="13320" name="Shape 141"/>
            <p:cNvSpPr>
              <a:spLocks/>
            </p:cNvSpPr>
            <p:nvPr/>
          </p:nvSpPr>
          <p:spPr bwMode="auto">
            <a:xfrm>
              <a:off x="2023106" y="2738183"/>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sz="2400" b="1" dirty="0">
                  <a:solidFill>
                    <a:srgbClr val="FFFFFF"/>
                  </a:solidFill>
                </a:rPr>
                <a:t>1</a:t>
              </a:r>
            </a:p>
          </p:txBody>
        </p:sp>
      </p:grpSp>
      <p:grpSp>
        <p:nvGrpSpPr>
          <p:cNvPr id="18" name="Group 17"/>
          <p:cNvGrpSpPr/>
          <p:nvPr/>
        </p:nvGrpSpPr>
        <p:grpSpPr>
          <a:xfrm>
            <a:off x="3140525" y="2738183"/>
            <a:ext cx="1450179" cy="1458671"/>
            <a:chOff x="3596950" y="2738183"/>
            <a:chExt cx="1450179" cy="1458671"/>
          </a:xfrm>
        </p:grpSpPr>
        <p:sp>
          <p:nvSpPr>
            <p:cNvPr id="13318" name="Shape 139"/>
            <p:cNvSpPr>
              <a:spLocks noChangeArrowheads="1"/>
            </p:cNvSpPr>
            <p:nvPr/>
          </p:nvSpPr>
          <p:spPr bwMode="auto">
            <a:xfrm>
              <a:off x="3596950" y="3365857"/>
              <a:ext cx="1450179" cy="830997"/>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45719" rIns="45719">
              <a:spAutoFit/>
            </a:bodyPr>
            <a:lstStyle/>
            <a:p>
              <a:pPr algn="ctr">
                <a:lnSpc>
                  <a:spcPct val="120000"/>
                </a:lnSpc>
              </a:pPr>
              <a:r>
                <a:rPr lang="en-US" sz="2000" dirty="0">
                  <a:solidFill>
                    <a:srgbClr val="535353"/>
                  </a:solidFill>
                </a:rPr>
                <a:t>Cost and complexity</a:t>
              </a:r>
            </a:p>
          </p:txBody>
        </p:sp>
        <p:sp>
          <p:nvSpPr>
            <p:cNvPr id="13321" name="Shape 142"/>
            <p:cNvSpPr>
              <a:spLocks/>
            </p:cNvSpPr>
            <p:nvPr/>
          </p:nvSpPr>
          <p:spPr bwMode="auto">
            <a:xfrm>
              <a:off x="4038670" y="2738183"/>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sz="2400" b="1" dirty="0">
                  <a:solidFill>
                    <a:srgbClr val="FFFFFF"/>
                  </a:solidFill>
                </a:rPr>
                <a:t>2</a:t>
              </a:r>
            </a:p>
          </p:txBody>
        </p:sp>
      </p:grpSp>
      <p:grpSp>
        <p:nvGrpSpPr>
          <p:cNvPr id="19" name="Group 18"/>
          <p:cNvGrpSpPr/>
          <p:nvPr/>
        </p:nvGrpSpPr>
        <p:grpSpPr>
          <a:xfrm>
            <a:off x="5025639" y="2738183"/>
            <a:ext cx="1831271" cy="1458671"/>
            <a:chOff x="5263500" y="2738183"/>
            <a:chExt cx="1831271" cy="1458671"/>
          </a:xfrm>
        </p:grpSpPr>
        <p:sp>
          <p:nvSpPr>
            <p:cNvPr id="13319" name="Shape 140"/>
            <p:cNvSpPr>
              <a:spLocks noChangeArrowheads="1"/>
            </p:cNvSpPr>
            <p:nvPr/>
          </p:nvSpPr>
          <p:spPr bwMode="auto">
            <a:xfrm>
              <a:off x="5263500" y="3365857"/>
              <a:ext cx="1831271" cy="830997"/>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45719" rIns="45719">
              <a:spAutoFit/>
            </a:bodyPr>
            <a:lstStyle/>
            <a:p>
              <a:pPr algn="ctr">
                <a:lnSpc>
                  <a:spcPct val="120000"/>
                </a:lnSpc>
              </a:pPr>
              <a:r>
                <a:rPr lang="en-US" sz="2000" dirty="0">
                  <a:solidFill>
                    <a:srgbClr val="535353"/>
                  </a:solidFill>
                </a:rPr>
                <a:t>Default IPv6 support</a:t>
              </a:r>
            </a:p>
          </p:txBody>
        </p:sp>
        <p:sp>
          <p:nvSpPr>
            <p:cNvPr id="13322" name="Shape 143"/>
            <p:cNvSpPr>
              <a:spLocks/>
            </p:cNvSpPr>
            <p:nvPr/>
          </p:nvSpPr>
          <p:spPr bwMode="auto">
            <a:xfrm>
              <a:off x="5895766" y="2738183"/>
              <a:ext cx="566738" cy="566738"/>
            </a:xfrm>
            <a:custGeom>
              <a:avLst/>
              <a:gdLst>
                <a:gd name="T0" fmla="*/ 283812 w 19679"/>
                <a:gd name="T1" fmla="*/ 283811 h 19679"/>
                <a:gd name="T2" fmla="*/ 283812 w 19679"/>
                <a:gd name="T3" fmla="*/ 283811 h 19679"/>
                <a:gd name="T4" fmla="*/ 283812 w 19679"/>
                <a:gd name="T5" fmla="*/ 283811 h 19679"/>
                <a:gd name="T6" fmla="*/ 283812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sz="2400" b="1" dirty="0">
                  <a:solidFill>
                    <a:srgbClr val="FFFFFF"/>
                  </a:solidFill>
                </a:rPr>
                <a:t>3</a:t>
              </a:r>
            </a:p>
          </p:txBody>
        </p:sp>
      </p:grpSp>
      <p:grpSp>
        <p:nvGrpSpPr>
          <p:cNvPr id="21" name="Group 20"/>
          <p:cNvGrpSpPr/>
          <p:nvPr/>
        </p:nvGrpSpPr>
        <p:grpSpPr>
          <a:xfrm>
            <a:off x="7194483" y="2738183"/>
            <a:ext cx="1689904" cy="1551002"/>
            <a:chOff x="6985796" y="2738183"/>
            <a:chExt cx="1689904" cy="1551002"/>
          </a:xfrm>
        </p:grpSpPr>
        <p:sp>
          <p:nvSpPr>
            <p:cNvPr id="13316" name="Shape 136"/>
            <p:cNvSpPr>
              <a:spLocks noChangeArrowheads="1"/>
            </p:cNvSpPr>
            <p:nvPr/>
          </p:nvSpPr>
          <p:spPr bwMode="auto">
            <a:xfrm>
              <a:off x="6985796" y="3365857"/>
              <a:ext cx="1689904" cy="923328"/>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tIns="91439" bIns="91439">
              <a:spAutoFit/>
            </a:bodyPr>
            <a:lstStyle/>
            <a:p>
              <a:pPr algn="ctr">
                <a:lnSpc>
                  <a:spcPct val="120000"/>
                </a:lnSpc>
              </a:pPr>
              <a:r>
                <a:rPr lang="en-US" sz="2000" dirty="0">
                  <a:solidFill>
                    <a:srgbClr val="535353"/>
                  </a:solidFill>
                </a:rPr>
                <a:t>Existing IPv4 devices</a:t>
              </a:r>
            </a:p>
          </p:txBody>
        </p:sp>
        <p:sp>
          <p:nvSpPr>
            <p:cNvPr id="13323" name="Shape 144"/>
            <p:cNvSpPr>
              <a:spLocks/>
            </p:cNvSpPr>
            <p:nvPr/>
          </p:nvSpPr>
          <p:spPr bwMode="auto">
            <a:xfrm>
              <a:off x="7546586" y="2738183"/>
              <a:ext cx="568325"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sz="2400" b="1" dirty="0">
                  <a:solidFill>
                    <a:srgbClr val="FFFFFF"/>
                  </a:solidFill>
                </a:rPr>
                <a:t>4</a:t>
              </a:r>
            </a:p>
          </p:txBody>
        </p:sp>
      </p:grpSp>
      <p:grpSp>
        <p:nvGrpSpPr>
          <p:cNvPr id="22" name="Group 21"/>
          <p:cNvGrpSpPr/>
          <p:nvPr/>
        </p:nvGrpSpPr>
        <p:grpSpPr>
          <a:xfrm>
            <a:off x="9221960" y="2738183"/>
            <a:ext cx="2252383" cy="1551002"/>
            <a:chOff x="8834717" y="2738183"/>
            <a:chExt cx="2252383" cy="1551002"/>
          </a:xfrm>
        </p:grpSpPr>
        <p:sp>
          <p:nvSpPr>
            <p:cNvPr id="14" name="Shape 136"/>
            <p:cNvSpPr>
              <a:spLocks noChangeArrowheads="1"/>
            </p:cNvSpPr>
            <p:nvPr/>
          </p:nvSpPr>
          <p:spPr bwMode="auto">
            <a:xfrm>
              <a:off x="8834717" y="3365857"/>
              <a:ext cx="2252383" cy="923328"/>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tIns="91439" bIns="91439">
              <a:spAutoFit/>
            </a:bodyPr>
            <a:lstStyle/>
            <a:p>
              <a:pPr algn="ctr">
                <a:lnSpc>
                  <a:spcPct val="120000"/>
                </a:lnSpc>
              </a:pPr>
              <a:r>
                <a:rPr lang="en-US" sz="2000" dirty="0">
                  <a:solidFill>
                    <a:srgbClr val="535353"/>
                  </a:solidFill>
                </a:rPr>
                <a:t>Economic growth and innovation</a:t>
              </a:r>
            </a:p>
          </p:txBody>
        </p:sp>
        <p:sp>
          <p:nvSpPr>
            <p:cNvPr id="15" name="Shape 144"/>
            <p:cNvSpPr>
              <a:spLocks/>
            </p:cNvSpPr>
            <p:nvPr/>
          </p:nvSpPr>
          <p:spPr bwMode="auto">
            <a:xfrm>
              <a:off x="9676746" y="2738183"/>
              <a:ext cx="568325"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sz="2400" b="1" dirty="0" smtClean="0">
                  <a:solidFill>
                    <a:srgbClr val="FFFFFF"/>
                  </a:solidFill>
                </a:rPr>
                <a:t>5</a:t>
              </a:r>
              <a:endParaRPr lang="en-US" sz="2400" b="1" dirty="0">
                <a:solidFill>
                  <a:srgbClr val="FFFFFF"/>
                </a:solidFill>
              </a:endParaRPr>
            </a:p>
          </p:txBody>
        </p:sp>
      </p:grpSp>
    </p:spTree>
    <p:extLst>
      <p:ext uri="{BB962C8B-B14F-4D97-AF65-F5344CB8AC3E}">
        <p14:creationId xmlns:p14="http://schemas.microsoft.com/office/powerpoint/2010/main" val="69530192"/>
      </p:ext>
    </p:extLst>
  </p:cSld>
  <p:clrMapOvr>
    <a:masterClrMapping/>
  </p:clrMapOvr>
  <p:transition/>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134"/>
          <p:cNvSpPr>
            <a:spLocks noGrp="1"/>
          </p:cNvSpPr>
          <p:nvPr>
            <p:ph type="title"/>
          </p:nvPr>
        </p:nvSpPr>
        <p:spPr/>
        <p:txBody>
          <a:bodyPr/>
          <a:lstStyle/>
          <a:p>
            <a:r>
              <a:rPr lang="en-US" smtClean="0"/>
              <a:t>Challenges</a:t>
            </a:r>
            <a:endParaRPr lang="en-US" dirty="0"/>
          </a:p>
        </p:txBody>
      </p:sp>
      <p:sp>
        <p:nvSpPr>
          <p:cNvPr id="3" name="Content Placeholder 2"/>
          <p:cNvSpPr>
            <a:spLocks noGrp="1"/>
          </p:cNvSpPr>
          <p:nvPr>
            <p:ph idx="1"/>
          </p:nvPr>
        </p:nvSpPr>
        <p:spPr/>
        <p:txBody>
          <a:bodyPr/>
          <a:lstStyle/>
          <a:p>
            <a:r>
              <a:rPr lang="en-GB" sz="3200" dirty="0" smtClean="0"/>
              <a:t>The challenges to greater implementation of IPv6:</a:t>
            </a:r>
          </a:p>
          <a:p>
            <a:pPr marL="342900" indent="-342900">
              <a:buFont typeface="Arial" charset="0"/>
              <a:buChar char="•"/>
            </a:pPr>
            <a:r>
              <a:rPr lang="en-US" sz="2400" dirty="0" smtClean="0"/>
              <a:t>Making product and operational modifications,</a:t>
            </a:r>
          </a:p>
          <a:p>
            <a:pPr marL="342900" indent="-342900">
              <a:buFont typeface="Arial" charset="0"/>
              <a:buChar char="•"/>
            </a:pPr>
            <a:r>
              <a:rPr lang="en-US" sz="2400" dirty="0" smtClean="0"/>
              <a:t>Expanding the base of IPv6 users, and</a:t>
            </a:r>
          </a:p>
          <a:p>
            <a:pPr marL="342900" indent="-342900">
              <a:buFont typeface="Arial" charset="0"/>
              <a:buChar char="•"/>
            </a:pPr>
            <a:r>
              <a:rPr lang="en-US" sz="2400" dirty="0" smtClean="0"/>
              <a:t>Perceived lack of need.</a:t>
            </a:r>
            <a:endParaRPr lang="en-GB" sz="2400" dirty="0" smtClean="0"/>
          </a:p>
          <a:p>
            <a:endParaRPr lang="en-US" dirty="0"/>
          </a:p>
        </p:txBody>
      </p:sp>
      <p:sp>
        <p:nvSpPr>
          <p:cNvPr id="21" name="Shape 135"/>
          <p:cNvSpPr txBox="1">
            <a:spLocks/>
          </p:cNvSpPr>
          <p:nvPr/>
        </p:nvSpPr>
        <p:spPr>
          <a:xfrm>
            <a:off x="1930401" y="2157543"/>
            <a:ext cx="7978775" cy="1092200"/>
          </a:xfrm>
          <a:prstGeom prst="rect">
            <a:avLst/>
          </a:prstGeom>
        </p:spPr>
        <p:txBody>
          <a:bodyPr/>
          <a:lstStyle>
            <a:lvl1pPr marL="342900" indent="-342900" algn="l" rtl="0" eaLnBrk="0" fontAlgn="base" hangingPunct="0">
              <a:lnSpc>
                <a:spcPct val="90000"/>
              </a:lnSpc>
              <a:spcBef>
                <a:spcPts val="2400"/>
              </a:spcBef>
              <a:spcAft>
                <a:spcPct val="0"/>
              </a:spcAft>
              <a:defRPr sz="2100">
                <a:solidFill>
                  <a:srgbClr val="535353"/>
                </a:solidFill>
                <a:latin typeface="Arial Bold"/>
                <a:ea typeface="ＭＳ Ｐゴシック" charset="0"/>
                <a:cs typeface="Arial Bold"/>
                <a:sym typeface="Arial Bold" charset="0"/>
              </a:defRPr>
            </a:lvl1pPr>
            <a:lvl2pPr marL="233363" indent="-233363"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2pPr>
            <a:lvl3pPr marL="517525" indent="-284163"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3pPr>
            <a:lvl4pPr marL="884238" indent="-368300"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4pPr>
            <a:lvl5pPr marL="1196975" indent="-447675"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5pPr>
            <a:lvl6pPr marL="2526029" indent="-240029">
              <a:lnSpc>
                <a:spcPct val="90000"/>
              </a:lnSpc>
              <a:spcBef>
                <a:spcPts val="2400"/>
              </a:spcBef>
              <a:buSzPct val="100000"/>
              <a:buChar char="•"/>
              <a:defRPr sz="2100">
                <a:solidFill>
                  <a:srgbClr val="535353"/>
                </a:solidFill>
                <a:latin typeface="Arial Bold"/>
                <a:ea typeface="Arial Bold"/>
                <a:cs typeface="Arial Bold"/>
                <a:sym typeface="Arial Bold"/>
              </a:defRPr>
            </a:lvl6pPr>
            <a:lvl7pPr marL="2983229" indent="-240029">
              <a:lnSpc>
                <a:spcPct val="90000"/>
              </a:lnSpc>
              <a:spcBef>
                <a:spcPts val="2400"/>
              </a:spcBef>
              <a:buSzPct val="100000"/>
              <a:buChar char="•"/>
              <a:defRPr sz="2100">
                <a:solidFill>
                  <a:srgbClr val="535353"/>
                </a:solidFill>
                <a:latin typeface="Arial Bold"/>
                <a:ea typeface="Arial Bold"/>
                <a:cs typeface="Arial Bold"/>
                <a:sym typeface="Arial Bold"/>
              </a:defRPr>
            </a:lvl7pPr>
            <a:lvl8pPr marL="3440429" indent="-240029">
              <a:lnSpc>
                <a:spcPct val="90000"/>
              </a:lnSpc>
              <a:spcBef>
                <a:spcPts val="2400"/>
              </a:spcBef>
              <a:buSzPct val="100000"/>
              <a:buChar char="•"/>
              <a:defRPr sz="2100">
                <a:solidFill>
                  <a:srgbClr val="535353"/>
                </a:solidFill>
                <a:latin typeface="Arial Bold"/>
                <a:ea typeface="Arial Bold"/>
                <a:cs typeface="Arial Bold"/>
                <a:sym typeface="Arial Bold"/>
              </a:defRPr>
            </a:lvl8pPr>
            <a:lvl9pPr marL="3897629" indent="-240029">
              <a:lnSpc>
                <a:spcPct val="90000"/>
              </a:lnSpc>
              <a:spcBef>
                <a:spcPts val="2400"/>
              </a:spcBef>
              <a:buSzPct val="100000"/>
              <a:buChar char="•"/>
              <a:defRPr sz="2100">
                <a:solidFill>
                  <a:srgbClr val="535353"/>
                </a:solidFill>
                <a:latin typeface="Arial Bold"/>
                <a:ea typeface="Arial Bold"/>
                <a:cs typeface="Arial Bold"/>
                <a:sym typeface="Arial Bold"/>
              </a:defRPr>
            </a:lvl9pPr>
          </a:lstStyle>
          <a:p>
            <a:pPr marL="0" indent="0" eaLnBrk="1" hangingPunct="1">
              <a:lnSpc>
                <a:spcPct val="120000"/>
              </a:lnSpc>
            </a:pPr>
            <a:endParaRPr lang="en-GB" kern="0" dirty="0">
              <a:latin typeface="Arial Bold" charset="0"/>
              <a:cs typeface="Arial Bold" charset="0"/>
            </a:endParaRPr>
          </a:p>
        </p:txBody>
      </p:sp>
    </p:spTree>
    <p:extLst>
      <p:ext uri="{BB962C8B-B14F-4D97-AF65-F5344CB8AC3E}">
        <p14:creationId xmlns:p14="http://schemas.microsoft.com/office/powerpoint/2010/main" val="1100788889"/>
      </p:ext>
    </p:extLst>
  </p:cSld>
  <p:clrMapOvr>
    <a:masterClrMapping/>
  </p:clrMapOvr>
  <p:transition/>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02"/>
          <p:cNvSpPr>
            <a:spLocks noGrp="1"/>
          </p:cNvSpPr>
          <p:nvPr>
            <p:ph type="title"/>
          </p:nvPr>
        </p:nvSpPr>
        <p:spPr/>
        <p:txBody>
          <a:bodyPr/>
          <a:lstStyle/>
          <a:p>
            <a:r>
              <a:rPr lang="en-US" smtClean="0"/>
              <a:t>Adoption of IPv6</a:t>
            </a:r>
            <a:endParaRPr lang="en-US" dirty="0"/>
          </a:p>
        </p:txBody>
      </p:sp>
      <p:sp>
        <p:nvSpPr>
          <p:cNvPr id="3" name="Text Placeholder 2"/>
          <p:cNvSpPr>
            <a:spLocks noGrp="1"/>
          </p:cNvSpPr>
          <p:nvPr>
            <p:ph idx="1"/>
          </p:nvPr>
        </p:nvSpPr>
        <p:spPr/>
        <p:txBody>
          <a:bodyPr/>
          <a:lstStyle/>
          <a:p>
            <a:r>
              <a:rPr lang="en-US" sz="3200" dirty="0" smtClean="0"/>
              <a:t>Governments can encourage IPv6 deployment by:</a:t>
            </a:r>
          </a:p>
          <a:p>
            <a:pPr marL="342900" indent="-342900">
              <a:buFont typeface="Arial" charset="0"/>
              <a:buChar char="•"/>
            </a:pPr>
            <a:r>
              <a:rPr lang="en-US" sz="2400" dirty="0" smtClean="0"/>
              <a:t>Understanding the issue and engaging with stakeholders,</a:t>
            </a:r>
          </a:p>
          <a:p>
            <a:pPr marL="342900" indent="-342900">
              <a:buFont typeface="Arial" charset="0"/>
              <a:buChar char="•"/>
            </a:pPr>
            <a:r>
              <a:rPr lang="en-US" sz="2400" dirty="0" smtClean="0"/>
              <a:t>Leading by example,</a:t>
            </a:r>
          </a:p>
          <a:p>
            <a:pPr marL="342900" indent="-342900">
              <a:buFont typeface="Arial" charset="0"/>
              <a:buChar char="•"/>
            </a:pPr>
            <a:r>
              <a:rPr lang="en-US" sz="2400" dirty="0" smtClean="0"/>
              <a:t>Communicating IPv6 as a national priority, and</a:t>
            </a:r>
          </a:p>
          <a:p>
            <a:pPr marL="342900" indent="-342900">
              <a:buFont typeface="Arial" charset="0"/>
              <a:buChar char="•"/>
            </a:pPr>
            <a:r>
              <a:rPr lang="en-US" sz="2400" dirty="0" smtClean="0"/>
              <a:t>Encouraging public and private sector participation in capacity-building opportunities.</a:t>
            </a:r>
            <a:endParaRPr lang="en-US" sz="2400" dirty="0"/>
          </a:p>
        </p:txBody>
      </p:sp>
      <p:sp>
        <p:nvSpPr>
          <p:cNvPr id="7" name="Shape 135"/>
          <p:cNvSpPr txBox="1">
            <a:spLocks/>
          </p:cNvSpPr>
          <p:nvPr/>
        </p:nvSpPr>
        <p:spPr>
          <a:xfrm>
            <a:off x="1930401" y="1914709"/>
            <a:ext cx="8258629" cy="1092200"/>
          </a:xfrm>
          <a:prstGeom prst="rect">
            <a:avLst/>
          </a:prstGeom>
        </p:spPr>
        <p:txBody>
          <a:bodyPr/>
          <a:lstStyle>
            <a:lvl1pPr marL="342900" indent="-342900" algn="l" rtl="0" eaLnBrk="0" fontAlgn="base" hangingPunct="0">
              <a:lnSpc>
                <a:spcPct val="90000"/>
              </a:lnSpc>
              <a:spcBef>
                <a:spcPts val="2400"/>
              </a:spcBef>
              <a:spcAft>
                <a:spcPct val="0"/>
              </a:spcAft>
              <a:defRPr sz="2100">
                <a:solidFill>
                  <a:srgbClr val="535353"/>
                </a:solidFill>
                <a:latin typeface="Arial Bold"/>
                <a:ea typeface="ＭＳ Ｐゴシック" charset="0"/>
                <a:cs typeface="Arial Bold"/>
                <a:sym typeface="Arial Bold" charset="0"/>
              </a:defRPr>
            </a:lvl1pPr>
            <a:lvl2pPr marL="233363" indent="-233363"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2pPr>
            <a:lvl3pPr marL="517525" indent="-284163"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3pPr>
            <a:lvl4pPr marL="884238" indent="-368300"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4pPr>
            <a:lvl5pPr marL="1196975" indent="-447675"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5pPr>
            <a:lvl6pPr marL="2526029" indent="-240029">
              <a:lnSpc>
                <a:spcPct val="90000"/>
              </a:lnSpc>
              <a:spcBef>
                <a:spcPts val="2400"/>
              </a:spcBef>
              <a:buSzPct val="100000"/>
              <a:buChar char="•"/>
              <a:defRPr sz="2100">
                <a:solidFill>
                  <a:srgbClr val="535353"/>
                </a:solidFill>
                <a:latin typeface="Arial Bold"/>
                <a:ea typeface="Arial Bold"/>
                <a:cs typeface="Arial Bold"/>
                <a:sym typeface="Arial Bold"/>
              </a:defRPr>
            </a:lvl6pPr>
            <a:lvl7pPr marL="2983229" indent="-240029">
              <a:lnSpc>
                <a:spcPct val="90000"/>
              </a:lnSpc>
              <a:spcBef>
                <a:spcPts val="2400"/>
              </a:spcBef>
              <a:buSzPct val="100000"/>
              <a:buChar char="•"/>
              <a:defRPr sz="2100">
                <a:solidFill>
                  <a:srgbClr val="535353"/>
                </a:solidFill>
                <a:latin typeface="Arial Bold"/>
                <a:ea typeface="Arial Bold"/>
                <a:cs typeface="Arial Bold"/>
                <a:sym typeface="Arial Bold"/>
              </a:defRPr>
            </a:lvl7pPr>
            <a:lvl8pPr marL="3440429" indent="-240029">
              <a:lnSpc>
                <a:spcPct val="90000"/>
              </a:lnSpc>
              <a:spcBef>
                <a:spcPts val="2400"/>
              </a:spcBef>
              <a:buSzPct val="100000"/>
              <a:buChar char="•"/>
              <a:defRPr sz="2100">
                <a:solidFill>
                  <a:srgbClr val="535353"/>
                </a:solidFill>
                <a:latin typeface="Arial Bold"/>
                <a:ea typeface="Arial Bold"/>
                <a:cs typeface="Arial Bold"/>
                <a:sym typeface="Arial Bold"/>
              </a:defRPr>
            </a:lvl8pPr>
            <a:lvl9pPr marL="3897629" indent="-240029">
              <a:lnSpc>
                <a:spcPct val="90000"/>
              </a:lnSpc>
              <a:spcBef>
                <a:spcPts val="2400"/>
              </a:spcBef>
              <a:buSzPct val="100000"/>
              <a:buChar char="•"/>
              <a:defRPr sz="2100">
                <a:solidFill>
                  <a:srgbClr val="535353"/>
                </a:solidFill>
                <a:latin typeface="Arial Bold"/>
                <a:ea typeface="Arial Bold"/>
                <a:cs typeface="Arial Bold"/>
                <a:sym typeface="Arial Bold"/>
              </a:defRPr>
            </a:lvl9pPr>
          </a:lstStyle>
          <a:p>
            <a:pPr marL="0" indent="0" eaLnBrk="1" hangingPunct="1">
              <a:lnSpc>
                <a:spcPct val="120000"/>
              </a:lnSpc>
            </a:pPr>
            <a:endParaRPr lang="en-US" kern="0" dirty="0">
              <a:latin typeface="Arial Bold" charset="0"/>
              <a:cs typeface="Arial Bold" charset="0"/>
            </a:endParaRPr>
          </a:p>
        </p:txBody>
      </p:sp>
    </p:spTree>
  </p:cSld>
  <p:clrMapOvr>
    <a:masterClrMapping/>
  </p:clrMapOvr>
  <p:transition/>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mtClean="0"/>
              <a:t>Download the Briefing Paper.</a:t>
            </a:r>
            <a:endParaRPr lang="en-US" dirty="0"/>
          </a:p>
        </p:txBody>
      </p:sp>
    </p:spTree>
    <p:extLst>
      <p:ext uri="{BB962C8B-B14F-4D97-AF65-F5344CB8AC3E}">
        <p14:creationId xmlns:p14="http://schemas.microsoft.com/office/powerpoint/2010/main" val="203347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SOCPPT_Lite" id="{D8609F2E-9E11-4C47-92B7-7F4199017E14}" vid="{C74DF5D6-4A73-6144-B4EC-637C98CCF9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ISOCPPT_Lite</Template>
  <TotalTime>31</TotalTime>
  <Words>1471</Words>
  <Application>Microsoft Macintosh PowerPoint</Application>
  <PresentationFormat>Widescreen</PresentationFormat>
  <Paragraphs>89</Paragraphs>
  <Slides>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.AppleSystemUIFont</vt:lpstr>
      <vt:lpstr>Arial Bold</vt:lpstr>
      <vt:lpstr>Avenir Roman</vt:lpstr>
      <vt:lpstr>Calibri</vt:lpstr>
      <vt:lpstr>Calibri Light</vt:lpstr>
      <vt:lpstr>Hind Light</vt:lpstr>
      <vt:lpstr>Hind Medium</vt:lpstr>
      <vt:lpstr>Hind Semibold</vt:lpstr>
      <vt:lpstr>ＭＳ Ｐゴシック</vt:lpstr>
      <vt:lpstr>Arial</vt:lpstr>
      <vt:lpstr>ISOC - Blue template</vt:lpstr>
      <vt:lpstr>Adoption of IPv6</vt:lpstr>
      <vt:lpstr>Introduction</vt:lpstr>
      <vt:lpstr>Key Considerations</vt:lpstr>
      <vt:lpstr>Challenges</vt:lpstr>
      <vt:lpstr>Adoption of IPv6</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 of IPv6</dc:title>
  <dc:creator>Beth Gombala</dc:creator>
  <cp:lastModifiedBy>Beth Gombala</cp:lastModifiedBy>
  <cp:revision>5</cp:revision>
  <cp:lastPrinted>2016-06-14T17:50:38Z</cp:lastPrinted>
  <dcterms:created xsi:type="dcterms:W3CDTF">2016-11-02T18:25:24Z</dcterms:created>
  <dcterms:modified xsi:type="dcterms:W3CDTF">2016-11-03T15:29:32Z</dcterms:modified>
</cp:coreProperties>
</file>