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E50"/>
    <a:srgbClr val="EEF2E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5"/>
    <p:restoredTop sz="78372"/>
  </p:normalViewPr>
  <p:slideViewPr>
    <p:cSldViewPr snapToGrid="0" snapToObjects="1">
      <p:cViewPr>
        <p:scale>
          <a:sx n="111" d="100"/>
          <a:sy n="111" d="100"/>
        </p:scale>
        <p:origin x="680" y="3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8" d="100"/>
        <a:sy n="88" d="100"/>
      </p:scale>
      <p:origin x="0" y="0"/>
    </p:cViewPr>
  </p:sorterViewPr>
  <p:notesViewPr>
    <p:cSldViewPr snapToGrid="0" snapToObjects="1">
      <p:cViewPr varScale="1">
        <p:scale>
          <a:sx n="160" d="100"/>
          <a:sy n="160" d="100"/>
        </p:scale>
        <p:origin x="47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A21A47-E92D-AD41-91BA-F3A85D909E17}" type="doc">
      <dgm:prSet loTypeId="urn:microsoft.com/office/officeart/2005/8/layout/cycle8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0275D2-4FC8-B842-B531-9029349A06C3}">
      <dgm:prSet phldrT="[Text]"/>
      <dgm:spPr>
        <a:solidFill>
          <a:srgbClr val="7AB0E2"/>
        </a:solidFill>
      </dgm:spPr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307FF98D-0E82-F246-84E8-6D05CE3B8523}" type="parTrans" cxnId="{B693D92F-F343-FB4B-9468-66404A21C41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6FE7936-05D2-5444-9504-3DF5F17237B1}" type="sibTrans" cxnId="{B693D92F-F343-FB4B-9468-66404A21C41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3DCE3EA-2E24-794B-817F-F60FB725F5F7}">
      <dgm:prSet phldrT="[Text]"/>
      <dgm:spPr>
        <a:solidFill>
          <a:srgbClr val="F8F294"/>
        </a:solidFill>
      </dgm:spPr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91885DEF-6A7E-6A46-9EB3-209FC00F7CBE}" type="parTrans" cxnId="{FE8743D7-7413-954A-B255-C48502915DD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AA12BFA-3D0A-0B4C-A594-C3FFB40DA0F8}" type="sibTrans" cxnId="{FE8743D7-7413-954A-B255-C48502915DD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3608756-757A-9548-92FF-D9455EF59016}">
      <dgm:prSet phldrT="[Text]"/>
      <dgm:spPr>
        <a:solidFill>
          <a:srgbClr val="F88371"/>
        </a:solidFill>
      </dgm:spPr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18B5E740-0BC8-3442-8507-722B1634177F}" type="parTrans" cxnId="{4B1AD404-7C72-4F47-8E03-9628638B6BC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1759157-ADD7-A742-8965-82C10D5D3024}" type="sibTrans" cxnId="{4B1AD404-7C72-4F47-8E03-9628638B6BC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943B28B-5322-A249-9074-065274491F9E}">
      <dgm:prSet phldrT="[Text]"/>
      <dgm:spPr>
        <a:solidFill>
          <a:srgbClr val="FFCD87"/>
        </a:solidFill>
      </dgm:spPr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0328B53E-A52F-C445-8627-939461B559E2}" type="parTrans" cxnId="{9966B549-07E8-6940-9D44-BC53977B3D4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8AE00C16-ECB8-494A-90DC-900D75EACE01}" type="sibTrans" cxnId="{9966B549-07E8-6940-9D44-BC53977B3D4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812CF126-285F-EC40-AA54-029BE8BB930E}">
      <dgm:prSet phldrT="[Text]"/>
      <dgm:spPr>
        <a:solidFill>
          <a:srgbClr val="C9DF7E"/>
        </a:solidFill>
      </dgm:spPr>
      <dgm:t>
        <a:bodyPr vert="horz"/>
        <a:lstStyle/>
        <a:p>
          <a:endParaRPr lang="en-US" b="1" dirty="0">
            <a:solidFill>
              <a:schemeClr val="tx1"/>
            </a:solidFill>
          </a:endParaRPr>
        </a:p>
      </dgm:t>
    </dgm:pt>
    <dgm:pt modelId="{13E5F12D-0681-6744-AC5D-340489FD79DB}" type="parTrans" cxnId="{26C61D90-F7D4-3E4E-9301-74A77FC5528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136FACA-51E8-C54B-86E1-B34CF4E40291}" type="sibTrans" cxnId="{26C61D90-F7D4-3E4E-9301-74A77FC5528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841182B-8760-4B48-88FE-DC9E3B34E56D}">
      <dgm:prSet phldrT="[Text]"/>
      <dgm:spPr>
        <a:solidFill>
          <a:srgbClr val="C99FC9"/>
        </a:solidFill>
      </dgm:spPr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4EAF5E52-E6C4-F743-B7E9-47E2A56283D3}" type="sibTrans" cxnId="{2CD956D9-275B-824D-88B5-4175CA656C4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BE2F81C-16A3-DC41-A438-0647BA72EB8E}" type="parTrans" cxnId="{2CD956D9-275B-824D-88B5-4175CA656C4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9F9F3FD-C19D-7D46-AC2E-737AF22983F8}" type="pres">
      <dgm:prSet presAssocID="{5BA21A47-E92D-AD41-91BA-F3A85D909E1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C50E14-0F9E-3D4F-BBB5-621257DF718C}" type="pres">
      <dgm:prSet presAssocID="{5BA21A47-E92D-AD41-91BA-F3A85D909E17}" presName="wedge1" presStyleLbl="node1" presStyleIdx="0" presStyleCnt="6" custAng="19800000" custLinFactNeighborX="-1050" custLinFactNeighborY="-700"/>
      <dgm:spPr/>
      <dgm:t>
        <a:bodyPr/>
        <a:lstStyle/>
        <a:p>
          <a:endParaRPr lang="en-US"/>
        </a:p>
      </dgm:t>
    </dgm:pt>
    <dgm:pt modelId="{7CDC6BC9-7F89-E04C-BEC8-5DC9CF0BD73D}" type="pres">
      <dgm:prSet presAssocID="{5BA21A47-E92D-AD41-91BA-F3A85D909E17}" presName="dummy1a" presStyleCnt="0"/>
      <dgm:spPr/>
      <dgm:t>
        <a:bodyPr/>
        <a:lstStyle/>
        <a:p>
          <a:endParaRPr lang="en-US"/>
        </a:p>
      </dgm:t>
    </dgm:pt>
    <dgm:pt modelId="{EE799482-7399-A74D-BEA3-96BE70716EF8}" type="pres">
      <dgm:prSet presAssocID="{5BA21A47-E92D-AD41-91BA-F3A85D909E17}" presName="dummy1b" presStyleCnt="0"/>
      <dgm:spPr/>
      <dgm:t>
        <a:bodyPr/>
        <a:lstStyle/>
        <a:p>
          <a:endParaRPr lang="en-US"/>
        </a:p>
      </dgm:t>
    </dgm:pt>
    <dgm:pt modelId="{C73A8A05-E31C-B844-B215-5DE1151EAB90}" type="pres">
      <dgm:prSet presAssocID="{5BA21A47-E92D-AD41-91BA-F3A85D909E17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2C11A-6681-ED4B-B589-0ADB7441365E}" type="pres">
      <dgm:prSet presAssocID="{5BA21A47-E92D-AD41-91BA-F3A85D909E17}" presName="wedge2" presStyleLbl="node1" presStyleIdx="1" presStyleCnt="6" custAng="19800000" custLinFactNeighborX="-350" custLinFactNeighborY="-1400"/>
      <dgm:spPr/>
      <dgm:t>
        <a:bodyPr/>
        <a:lstStyle/>
        <a:p>
          <a:endParaRPr lang="en-US"/>
        </a:p>
      </dgm:t>
    </dgm:pt>
    <dgm:pt modelId="{C5850284-1C4D-0B43-AC26-042CC1862CD7}" type="pres">
      <dgm:prSet presAssocID="{5BA21A47-E92D-AD41-91BA-F3A85D909E17}" presName="dummy2a" presStyleCnt="0"/>
      <dgm:spPr/>
      <dgm:t>
        <a:bodyPr/>
        <a:lstStyle/>
        <a:p>
          <a:endParaRPr lang="en-US"/>
        </a:p>
      </dgm:t>
    </dgm:pt>
    <dgm:pt modelId="{3F07BA5C-91F2-D74B-857A-F9D0476625E8}" type="pres">
      <dgm:prSet presAssocID="{5BA21A47-E92D-AD41-91BA-F3A85D909E17}" presName="dummy2b" presStyleCnt="0"/>
      <dgm:spPr/>
      <dgm:t>
        <a:bodyPr/>
        <a:lstStyle/>
        <a:p>
          <a:endParaRPr lang="en-US"/>
        </a:p>
      </dgm:t>
    </dgm:pt>
    <dgm:pt modelId="{9399CD98-86D4-2B41-A838-BB4D7229A3DB}" type="pres">
      <dgm:prSet presAssocID="{5BA21A47-E92D-AD41-91BA-F3A85D909E17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6AFCB4-7B2C-594A-B08D-B1A38E144F76}" type="pres">
      <dgm:prSet presAssocID="{5BA21A47-E92D-AD41-91BA-F3A85D909E17}" presName="wedge3" presStyleLbl="node1" presStyleIdx="2" presStyleCnt="6" custAng="19800000" custLinFactNeighborX="650" custLinFactNeighborY="-1407"/>
      <dgm:spPr/>
      <dgm:t>
        <a:bodyPr/>
        <a:lstStyle/>
        <a:p>
          <a:endParaRPr lang="en-US"/>
        </a:p>
      </dgm:t>
    </dgm:pt>
    <dgm:pt modelId="{51002792-B156-B949-9E3F-249AE7FA462E}" type="pres">
      <dgm:prSet presAssocID="{5BA21A47-E92D-AD41-91BA-F3A85D909E17}" presName="dummy3a" presStyleCnt="0"/>
      <dgm:spPr/>
      <dgm:t>
        <a:bodyPr/>
        <a:lstStyle/>
        <a:p>
          <a:endParaRPr lang="en-US"/>
        </a:p>
      </dgm:t>
    </dgm:pt>
    <dgm:pt modelId="{00BE526C-5673-3D41-AD8E-20A8E85368BC}" type="pres">
      <dgm:prSet presAssocID="{5BA21A47-E92D-AD41-91BA-F3A85D909E17}" presName="dummy3b" presStyleCnt="0"/>
      <dgm:spPr/>
      <dgm:t>
        <a:bodyPr/>
        <a:lstStyle/>
        <a:p>
          <a:endParaRPr lang="en-US"/>
        </a:p>
      </dgm:t>
    </dgm:pt>
    <dgm:pt modelId="{E37BC785-3C4D-B142-8CF8-0BC40F424BAF}" type="pres">
      <dgm:prSet presAssocID="{5BA21A47-E92D-AD41-91BA-F3A85D909E17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85D28A-6518-8D43-9B2A-A1B4A22E6C5B}" type="pres">
      <dgm:prSet presAssocID="{5BA21A47-E92D-AD41-91BA-F3A85D909E17}" presName="wedge4" presStyleLbl="node1" presStyleIdx="3" presStyleCnt="6" custAng="19800000" custLinFactNeighborX="700" custLinFactNeighborY="-700"/>
      <dgm:spPr/>
      <dgm:t>
        <a:bodyPr/>
        <a:lstStyle/>
        <a:p>
          <a:endParaRPr lang="en-US"/>
        </a:p>
      </dgm:t>
    </dgm:pt>
    <dgm:pt modelId="{242C97C9-AA71-0E43-BA7B-E6D4618EA01E}" type="pres">
      <dgm:prSet presAssocID="{5BA21A47-E92D-AD41-91BA-F3A85D909E17}" presName="dummy4a" presStyleCnt="0"/>
      <dgm:spPr/>
      <dgm:t>
        <a:bodyPr/>
        <a:lstStyle/>
        <a:p>
          <a:endParaRPr lang="en-US"/>
        </a:p>
      </dgm:t>
    </dgm:pt>
    <dgm:pt modelId="{AEA7E0ED-B7D4-EA46-97CF-667E41B72FE9}" type="pres">
      <dgm:prSet presAssocID="{5BA21A47-E92D-AD41-91BA-F3A85D909E17}" presName="dummy4b" presStyleCnt="0"/>
      <dgm:spPr/>
      <dgm:t>
        <a:bodyPr/>
        <a:lstStyle/>
        <a:p>
          <a:endParaRPr lang="en-US"/>
        </a:p>
      </dgm:t>
    </dgm:pt>
    <dgm:pt modelId="{C0F44B64-682B-8E4D-9BAE-25B041EE05D7}" type="pres">
      <dgm:prSet presAssocID="{5BA21A47-E92D-AD41-91BA-F3A85D909E17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1E1E9-DA27-E845-8C38-0C36E5859206}" type="pres">
      <dgm:prSet presAssocID="{5BA21A47-E92D-AD41-91BA-F3A85D909E17}" presName="wedge5" presStyleLbl="node1" presStyleIdx="4" presStyleCnt="6" custAng="19800000"/>
      <dgm:spPr/>
      <dgm:t>
        <a:bodyPr/>
        <a:lstStyle/>
        <a:p>
          <a:endParaRPr lang="en-US"/>
        </a:p>
      </dgm:t>
    </dgm:pt>
    <dgm:pt modelId="{AF7CCFB5-7072-7D4E-9005-FC9847475B01}" type="pres">
      <dgm:prSet presAssocID="{5BA21A47-E92D-AD41-91BA-F3A85D909E17}" presName="dummy5a" presStyleCnt="0"/>
      <dgm:spPr/>
      <dgm:t>
        <a:bodyPr/>
        <a:lstStyle/>
        <a:p>
          <a:endParaRPr lang="en-US"/>
        </a:p>
      </dgm:t>
    </dgm:pt>
    <dgm:pt modelId="{2C84BCBE-46B9-514C-A57C-B40834084936}" type="pres">
      <dgm:prSet presAssocID="{5BA21A47-E92D-AD41-91BA-F3A85D909E17}" presName="dummy5b" presStyleCnt="0"/>
      <dgm:spPr/>
      <dgm:t>
        <a:bodyPr/>
        <a:lstStyle/>
        <a:p>
          <a:endParaRPr lang="en-US"/>
        </a:p>
      </dgm:t>
    </dgm:pt>
    <dgm:pt modelId="{1323856D-9A31-1B43-85F9-C66369BA8790}" type="pres">
      <dgm:prSet presAssocID="{5BA21A47-E92D-AD41-91BA-F3A85D909E17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07B918-C346-B64A-8937-00FB96010DFA}" type="pres">
      <dgm:prSet presAssocID="{5BA21A47-E92D-AD41-91BA-F3A85D909E17}" presName="wedge6" presStyleLbl="node1" presStyleIdx="5" presStyleCnt="6" custAng="19800000" custLinFactNeighborX="-1049" custLinFactNeighborY="-1"/>
      <dgm:spPr/>
      <dgm:t>
        <a:bodyPr/>
        <a:lstStyle/>
        <a:p>
          <a:endParaRPr lang="en-US"/>
        </a:p>
      </dgm:t>
    </dgm:pt>
    <dgm:pt modelId="{0814CB51-679D-154C-A0D1-0DDE1DDDE854}" type="pres">
      <dgm:prSet presAssocID="{5BA21A47-E92D-AD41-91BA-F3A85D909E17}" presName="dummy6a" presStyleCnt="0"/>
      <dgm:spPr/>
      <dgm:t>
        <a:bodyPr/>
        <a:lstStyle/>
        <a:p>
          <a:endParaRPr lang="en-US"/>
        </a:p>
      </dgm:t>
    </dgm:pt>
    <dgm:pt modelId="{FBB2981D-E17A-AB41-AC5A-BD1EB8B7C97A}" type="pres">
      <dgm:prSet presAssocID="{5BA21A47-E92D-AD41-91BA-F3A85D909E17}" presName="dummy6b" presStyleCnt="0"/>
      <dgm:spPr/>
      <dgm:t>
        <a:bodyPr/>
        <a:lstStyle/>
        <a:p>
          <a:endParaRPr lang="en-US"/>
        </a:p>
      </dgm:t>
    </dgm:pt>
    <dgm:pt modelId="{2838B423-74C2-9C41-832D-3C9DFEAF5FA8}" type="pres">
      <dgm:prSet presAssocID="{5BA21A47-E92D-AD41-91BA-F3A85D909E17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CFB17B-637B-BB4C-857E-829A96E53000}" type="pres">
      <dgm:prSet presAssocID="{B6FE7936-05D2-5444-9504-3DF5F17237B1}" presName="arrowWedge1" presStyleLbl="fgSibTrans2D1" presStyleIdx="0" presStyleCnt="6"/>
      <dgm:spPr>
        <a:noFill/>
      </dgm:spPr>
      <dgm:t>
        <a:bodyPr/>
        <a:lstStyle/>
        <a:p>
          <a:endParaRPr lang="en-US"/>
        </a:p>
      </dgm:t>
    </dgm:pt>
    <dgm:pt modelId="{757012CA-9D05-9548-B0EB-AF5A17E125FC}" type="pres">
      <dgm:prSet presAssocID="{4EAF5E52-E6C4-F743-B7E9-47E2A56283D3}" presName="arrowWedge2" presStyleLbl="fgSibTrans2D1" presStyleIdx="1" presStyleCnt="6"/>
      <dgm:spPr>
        <a:noFill/>
      </dgm:spPr>
      <dgm:t>
        <a:bodyPr/>
        <a:lstStyle/>
        <a:p>
          <a:endParaRPr lang="en-US"/>
        </a:p>
      </dgm:t>
    </dgm:pt>
    <dgm:pt modelId="{F5C5F7C7-E3F8-1245-9904-FA25C154A237}" type="pres">
      <dgm:prSet presAssocID="{9AA12BFA-3D0A-0B4C-A594-C3FFB40DA0F8}" presName="arrowWedge3" presStyleLbl="fgSibTrans2D1" presStyleIdx="2" presStyleCnt="6" custLinFactNeighborY="-8718"/>
      <dgm:spPr>
        <a:noFill/>
      </dgm:spPr>
      <dgm:t>
        <a:bodyPr/>
        <a:lstStyle/>
        <a:p>
          <a:endParaRPr lang="en-US"/>
        </a:p>
      </dgm:t>
    </dgm:pt>
    <dgm:pt modelId="{ECD959A3-42DE-7641-BA10-2D6D712AA378}" type="pres">
      <dgm:prSet presAssocID="{11759157-ADD7-A742-8965-82C10D5D3024}" presName="arrowWedge4" presStyleLbl="fgSibTrans2D1" presStyleIdx="3" presStyleCnt="6"/>
      <dgm:spPr>
        <a:noFill/>
      </dgm:spPr>
      <dgm:t>
        <a:bodyPr/>
        <a:lstStyle/>
        <a:p>
          <a:endParaRPr lang="en-US"/>
        </a:p>
      </dgm:t>
    </dgm:pt>
    <dgm:pt modelId="{29D0D1FC-A057-1A4C-B531-32E1E036D3A5}" type="pres">
      <dgm:prSet presAssocID="{8AE00C16-ECB8-494A-90DC-900D75EACE01}" presName="arrowWedge5" presStyleLbl="fgSibTrans2D1" presStyleIdx="4" presStyleCnt="6" custAng="4145848" custScaleX="12738" custScaleY="36971" custLinFactNeighborX="-74695" custLinFactNeighborY="49937"/>
      <dgm:spPr>
        <a:noFill/>
      </dgm:spPr>
      <dgm:t>
        <a:bodyPr/>
        <a:lstStyle/>
        <a:p>
          <a:endParaRPr lang="en-US"/>
        </a:p>
      </dgm:t>
    </dgm:pt>
    <dgm:pt modelId="{435454D3-44D8-F643-96F8-AC507A29CE22}" type="pres">
      <dgm:prSet presAssocID="{2136FACA-51E8-C54B-86E1-B34CF4E40291}" presName="arrowWedge6" presStyleLbl="fgSibTrans2D1" presStyleIdx="5" presStyleCnt="6"/>
      <dgm:spPr>
        <a:noFill/>
      </dgm:spPr>
      <dgm:t>
        <a:bodyPr/>
        <a:lstStyle/>
        <a:p>
          <a:endParaRPr lang="en-US"/>
        </a:p>
      </dgm:t>
    </dgm:pt>
  </dgm:ptLst>
  <dgm:cxnLst>
    <dgm:cxn modelId="{26C61D90-F7D4-3E4E-9301-74A77FC5528F}" srcId="{5BA21A47-E92D-AD41-91BA-F3A85D909E17}" destId="{812CF126-285F-EC40-AA54-029BE8BB930E}" srcOrd="5" destOrd="0" parTransId="{13E5F12D-0681-6744-AC5D-340489FD79DB}" sibTransId="{2136FACA-51E8-C54B-86E1-B34CF4E40291}"/>
    <dgm:cxn modelId="{780E33B7-02F9-0B48-8F5C-DE3214E99CB3}" type="presOf" srcId="{23608756-757A-9548-92FF-D9455EF59016}" destId="{C0F44B64-682B-8E4D-9BAE-25B041EE05D7}" srcOrd="1" destOrd="0" presId="urn:microsoft.com/office/officeart/2005/8/layout/cycle8"/>
    <dgm:cxn modelId="{5C76766B-C14C-E146-A886-F9B8D4F4754C}" type="presOf" srcId="{2943B28B-5322-A249-9074-065274491F9E}" destId="{11E1E1E9-DA27-E845-8C38-0C36E5859206}" srcOrd="0" destOrd="0" presId="urn:microsoft.com/office/officeart/2005/8/layout/cycle8"/>
    <dgm:cxn modelId="{59CEF63B-1E3C-A34E-A414-2D40597CE59A}" type="presOf" srcId="{2841182B-8760-4B48-88FE-DC9E3B34E56D}" destId="{56D2C11A-6681-ED4B-B589-0ADB7441365E}" srcOrd="0" destOrd="0" presId="urn:microsoft.com/office/officeart/2005/8/layout/cycle8"/>
    <dgm:cxn modelId="{2CD956D9-275B-824D-88B5-4175CA656C48}" srcId="{5BA21A47-E92D-AD41-91BA-F3A85D909E17}" destId="{2841182B-8760-4B48-88FE-DC9E3B34E56D}" srcOrd="1" destOrd="0" parTransId="{6BE2F81C-16A3-DC41-A438-0647BA72EB8E}" sibTransId="{4EAF5E52-E6C4-F743-B7E9-47E2A56283D3}"/>
    <dgm:cxn modelId="{D94FFF5D-0361-CA46-AA8A-097E40589BFD}" type="presOf" srcId="{03DCE3EA-2E24-794B-817F-F60FB725F5F7}" destId="{096AFCB4-7B2C-594A-B08D-B1A38E144F76}" srcOrd="0" destOrd="0" presId="urn:microsoft.com/office/officeart/2005/8/layout/cycle8"/>
    <dgm:cxn modelId="{9E624216-1E46-D844-89C9-5834C797E3E7}" type="presOf" srcId="{23608756-757A-9548-92FF-D9455EF59016}" destId="{5885D28A-6518-8D43-9B2A-A1B4A22E6C5B}" srcOrd="0" destOrd="0" presId="urn:microsoft.com/office/officeart/2005/8/layout/cycle8"/>
    <dgm:cxn modelId="{AA884ADF-888E-3F4F-99F7-E8A92721815E}" type="presOf" srcId="{C90275D2-4FC8-B842-B531-9029349A06C3}" destId="{C73A8A05-E31C-B844-B215-5DE1151EAB90}" srcOrd="1" destOrd="0" presId="urn:microsoft.com/office/officeart/2005/8/layout/cycle8"/>
    <dgm:cxn modelId="{0E78DFD9-F70C-0B43-B728-0FFA8EC00285}" type="presOf" srcId="{2841182B-8760-4B48-88FE-DC9E3B34E56D}" destId="{9399CD98-86D4-2B41-A838-BB4D7229A3DB}" srcOrd="1" destOrd="0" presId="urn:microsoft.com/office/officeart/2005/8/layout/cycle8"/>
    <dgm:cxn modelId="{3D097B42-2072-9146-9409-28AFA6B174E7}" type="presOf" srcId="{5BA21A47-E92D-AD41-91BA-F3A85D909E17}" destId="{69F9F3FD-C19D-7D46-AC2E-737AF22983F8}" srcOrd="0" destOrd="0" presId="urn:microsoft.com/office/officeart/2005/8/layout/cycle8"/>
    <dgm:cxn modelId="{92C06ADA-A751-F945-B7DD-8FE0330345DA}" type="presOf" srcId="{03DCE3EA-2E24-794B-817F-F60FB725F5F7}" destId="{E37BC785-3C4D-B142-8CF8-0BC40F424BAF}" srcOrd="1" destOrd="0" presId="urn:microsoft.com/office/officeart/2005/8/layout/cycle8"/>
    <dgm:cxn modelId="{00104BFE-21E5-164B-8784-5CD7396426DB}" type="presOf" srcId="{812CF126-285F-EC40-AA54-029BE8BB930E}" destId="{2838B423-74C2-9C41-832D-3C9DFEAF5FA8}" srcOrd="1" destOrd="0" presId="urn:microsoft.com/office/officeart/2005/8/layout/cycle8"/>
    <dgm:cxn modelId="{8EB14520-2B67-B44C-92E9-34717F42603B}" type="presOf" srcId="{2943B28B-5322-A249-9074-065274491F9E}" destId="{1323856D-9A31-1B43-85F9-C66369BA8790}" srcOrd="1" destOrd="0" presId="urn:microsoft.com/office/officeart/2005/8/layout/cycle8"/>
    <dgm:cxn modelId="{2BC13137-72E1-7E48-899E-9D38AE51B1C2}" type="presOf" srcId="{C90275D2-4FC8-B842-B531-9029349A06C3}" destId="{BCC50E14-0F9E-3D4F-BBB5-621257DF718C}" srcOrd="0" destOrd="0" presId="urn:microsoft.com/office/officeart/2005/8/layout/cycle8"/>
    <dgm:cxn modelId="{FE8743D7-7413-954A-B255-C48502915DD2}" srcId="{5BA21A47-E92D-AD41-91BA-F3A85D909E17}" destId="{03DCE3EA-2E24-794B-817F-F60FB725F5F7}" srcOrd="2" destOrd="0" parTransId="{91885DEF-6A7E-6A46-9EB3-209FC00F7CBE}" sibTransId="{9AA12BFA-3D0A-0B4C-A594-C3FFB40DA0F8}"/>
    <dgm:cxn modelId="{4B1AD404-7C72-4F47-8E03-9628638B6BCD}" srcId="{5BA21A47-E92D-AD41-91BA-F3A85D909E17}" destId="{23608756-757A-9548-92FF-D9455EF59016}" srcOrd="3" destOrd="0" parTransId="{18B5E740-0BC8-3442-8507-722B1634177F}" sibTransId="{11759157-ADD7-A742-8965-82C10D5D3024}"/>
    <dgm:cxn modelId="{2805D4BC-9ABD-EC43-865E-0D175D7D62B7}" type="presOf" srcId="{812CF126-285F-EC40-AA54-029BE8BB930E}" destId="{0007B918-C346-B64A-8937-00FB96010DFA}" srcOrd="0" destOrd="0" presId="urn:microsoft.com/office/officeart/2005/8/layout/cycle8"/>
    <dgm:cxn modelId="{9966B549-07E8-6940-9D44-BC53977B3D48}" srcId="{5BA21A47-E92D-AD41-91BA-F3A85D909E17}" destId="{2943B28B-5322-A249-9074-065274491F9E}" srcOrd="4" destOrd="0" parTransId="{0328B53E-A52F-C445-8627-939461B559E2}" sibTransId="{8AE00C16-ECB8-494A-90DC-900D75EACE01}"/>
    <dgm:cxn modelId="{B693D92F-F343-FB4B-9468-66404A21C418}" srcId="{5BA21A47-E92D-AD41-91BA-F3A85D909E17}" destId="{C90275D2-4FC8-B842-B531-9029349A06C3}" srcOrd="0" destOrd="0" parTransId="{307FF98D-0E82-F246-84E8-6D05CE3B8523}" sibTransId="{B6FE7936-05D2-5444-9504-3DF5F17237B1}"/>
    <dgm:cxn modelId="{2AD2771A-8392-9945-B5FD-D5192FCEFDC1}" type="presParOf" srcId="{69F9F3FD-C19D-7D46-AC2E-737AF22983F8}" destId="{BCC50E14-0F9E-3D4F-BBB5-621257DF718C}" srcOrd="0" destOrd="0" presId="urn:microsoft.com/office/officeart/2005/8/layout/cycle8"/>
    <dgm:cxn modelId="{CA7A58F9-5F2C-E046-8321-62D2A5545941}" type="presParOf" srcId="{69F9F3FD-C19D-7D46-AC2E-737AF22983F8}" destId="{7CDC6BC9-7F89-E04C-BEC8-5DC9CF0BD73D}" srcOrd="1" destOrd="0" presId="urn:microsoft.com/office/officeart/2005/8/layout/cycle8"/>
    <dgm:cxn modelId="{3717B3DE-F4BC-CD41-92AB-178DE5AFF0E1}" type="presParOf" srcId="{69F9F3FD-C19D-7D46-AC2E-737AF22983F8}" destId="{EE799482-7399-A74D-BEA3-96BE70716EF8}" srcOrd="2" destOrd="0" presId="urn:microsoft.com/office/officeart/2005/8/layout/cycle8"/>
    <dgm:cxn modelId="{E0F41D7A-CB2F-9B47-A194-EFA3B1B6D819}" type="presParOf" srcId="{69F9F3FD-C19D-7D46-AC2E-737AF22983F8}" destId="{C73A8A05-E31C-B844-B215-5DE1151EAB90}" srcOrd="3" destOrd="0" presId="urn:microsoft.com/office/officeart/2005/8/layout/cycle8"/>
    <dgm:cxn modelId="{F7BEC969-4A69-7244-986C-F801F9CC63C8}" type="presParOf" srcId="{69F9F3FD-C19D-7D46-AC2E-737AF22983F8}" destId="{56D2C11A-6681-ED4B-B589-0ADB7441365E}" srcOrd="4" destOrd="0" presId="urn:microsoft.com/office/officeart/2005/8/layout/cycle8"/>
    <dgm:cxn modelId="{1CF32301-C79F-744D-AB33-14EDD6D3A363}" type="presParOf" srcId="{69F9F3FD-C19D-7D46-AC2E-737AF22983F8}" destId="{C5850284-1C4D-0B43-AC26-042CC1862CD7}" srcOrd="5" destOrd="0" presId="urn:microsoft.com/office/officeart/2005/8/layout/cycle8"/>
    <dgm:cxn modelId="{2A09EFCB-218B-3341-A75E-D99BCC4F02F3}" type="presParOf" srcId="{69F9F3FD-C19D-7D46-AC2E-737AF22983F8}" destId="{3F07BA5C-91F2-D74B-857A-F9D0476625E8}" srcOrd="6" destOrd="0" presId="urn:microsoft.com/office/officeart/2005/8/layout/cycle8"/>
    <dgm:cxn modelId="{FCAC5BAB-A83F-0746-86ED-489E10AB3B6A}" type="presParOf" srcId="{69F9F3FD-C19D-7D46-AC2E-737AF22983F8}" destId="{9399CD98-86D4-2B41-A838-BB4D7229A3DB}" srcOrd="7" destOrd="0" presId="urn:microsoft.com/office/officeart/2005/8/layout/cycle8"/>
    <dgm:cxn modelId="{D1889457-B468-6847-A8B7-681E34BF62DA}" type="presParOf" srcId="{69F9F3FD-C19D-7D46-AC2E-737AF22983F8}" destId="{096AFCB4-7B2C-594A-B08D-B1A38E144F76}" srcOrd="8" destOrd="0" presId="urn:microsoft.com/office/officeart/2005/8/layout/cycle8"/>
    <dgm:cxn modelId="{DCFBE4D1-3A12-6E45-9668-BE6FB0ACEFA5}" type="presParOf" srcId="{69F9F3FD-C19D-7D46-AC2E-737AF22983F8}" destId="{51002792-B156-B949-9E3F-249AE7FA462E}" srcOrd="9" destOrd="0" presId="urn:microsoft.com/office/officeart/2005/8/layout/cycle8"/>
    <dgm:cxn modelId="{53DE441D-CE2B-6D4A-988B-55AF4FC3333F}" type="presParOf" srcId="{69F9F3FD-C19D-7D46-AC2E-737AF22983F8}" destId="{00BE526C-5673-3D41-AD8E-20A8E85368BC}" srcOrd="10" destOrd="0" presId="urn:microsoft.com/office/officeart/2005/8/layout/cycle8"/>
    <dgm:cxn modelId="{262FE6C1-C443-EC48-8E15-26B0FB312206}" type="presParOf" srcId="{69F9F3FD-C19D-7D46-AC2E-737AF22983F8}" destId="{E37BC785-3C4D-B142-8CF8-0BC40F424BAF}" srcOrd="11" destOrd="0" presId="urn:microsoft.com/office/officeart/2005/8/layout/cycle8"/>
    <dgm:cxn modelId="{508D9D1D-D484-2A43-9FAD-6E771786F842}" type="presParOf" srcId="{69F9F3FD-C19D-7D46-AC2E-737AF22983F8}" destId="{5885D28A-6518-8D43-9B2A-A1B4A22E6C5B}" srcOrd="12" destOrd="0" presId="urn:microsoft.com/office/officeart/2005/8/layout/cycle8"/>
    <dgm:cxn modelId="{D2F6F75F-2A98-564A-B62C-F56488176E95}" type="presParOf" srcId="{69F9F3FD-C19D-7D46-AC2E-737AF22983F8}" destId="{242C97C9-AA71-0E43-BA7B-E6D4618EA01E}" srcOrd="13" destOrd="0" presId="urn:microsoft.com/office/officeart/2005/8/layout/cycle8"/>
    <dgm:cxn modelId="{3500C809-B310-2C48-9210-165E353032E6}" type="presParOf" srcId="{69F9F3FD-C19D-7D46-AC2E-737AF22983F8}" destId="{AEA7E0ED-B7D4-EA46-97CF-667E41B72FE9}" srcOrd="14" destOrd="0" presId="urn:microsoft.com/office/officeart/2005/8/layout/cycle8"/>
    <dgm:cxn modelId="{5C83F2AC-52A5-244B-BDA9-E5598F6FB71C}" type="presParOf" srcId="{69F9F3FD-C19D-7D46-AC2E-737AF22983F8}" destId="{C0F44B64-682B-8E4D-9BAE-25B041EE05D7}" srcOrd="15" destOrd="0" presId="urn:microsoft.com/office/officeart/2005/8/layout/cycle8"/>
    <dgm:cxn modelId="{92913671-5621-A24F-A2A3-4E626F5CFC6A}" type="presParOf" srcId="{69F9F3FD-C19D-7D46-AC2E-737AF22983F8}" destId="{11E1E1E9-DA27-E845-8C38-0C36E5859206}" srcOrd="16" destOrd="0" presId="urn:microsoft.com/office/officeart/2005/8/layout/cycle8"/>
    <dgm:cxn modelId="{89B6518B-19EC-294B-9E0D-4A55A1DF8D04}" type="presParOf" srcId="{69F9F3FD-C19D-7D46-AC2E-737AF22983F8}" destId="{AF7CCFB5-7072-7D4E-9005-FC9847475B01}" srcOrd="17" destOrd="0" presId="urn:microsoft.com/office/officeart/2005/8/layout/cycle8"/>
    <dgm:cxn modelId="{A3DC0284-6CCB-F547-A994-B9A5D7A2D96A}" type="presParOf" srcId="{69F9F3FD-C19D-7D46-AC2E-737AF22983F8}" destId="{2C84BCBE-46B9-514C-A57C-B40834084936}" srcOrd="18" destOrd="0" presId="urn:microsoft.com/office/officeart/2005/8/layout/cycle8"/>
    <dgm:cxn modelId="{0B6B84FB-57D9-5446-8AF0-4B127D230C4E}" type="presParOf" srcId="{69F9F3FD-C19D-7D46-AC2E-737AF22983F8}" destId="{1323856D-9A31-1B43-85F9-C66369BA8790}" srcOrd="19" destOrd="0" presId="urn:microsoft.com/office/officeart/2005/8/layout/cycle8"/>
    <dgm:cxn modelId="{9BA34901-0533-2444-A99F-BD178B81AD10}" type="presParOf" srcId="{69F9F3FD-C19D-7D46-AC2E-737AF22983F8}" destId="{0007B918-C346-B64A-8937-00FB96010DFA}" srcOrd="20" destOrd="0" presId="urn:microsoft.com/office/officeart/2005/8/layout/cycle8"/>
    <dgm:cxn modelId="{F6C3791C-BC66-4749-9C51-0921CCDF07E6}" type="presParOf" srcId="{69F9F3FD-C19D-7D46-AC2E-737AF22983F8}" destId="{0814CB51-679D-154C-A0D1-0DDE1DDDE854}" srcOrd="21" destOrd="0" presId="urn:microsoft.com/office/officeart/2005/8/layout/cycle8"/>
    <dgm:cxn modelId="{B5429169-2341-0645-99AC-AF95F47EAE3C}" type="presParOf" srcId="{69F9F3FD-C19D-7D46-AC2E-737AF22983F8}" destId="{FBB2981D-E17A-AB41-AC5A-BD1EB8B7C97A}" srcOrd="22" destOrd="0" presId="urn:microsoft.com/office/officeart/2005/8/layout/cycle8"/>
    <dgm:cxn modelId="{B8E401BF-26AB-EA4E-AAF0-8D722B8BE9AE}" type="presParOf" srcId="{69F9F3FD-C19D-7D46-AC2E-737AF22983F8}" destId="{2838B423-74C2-9C41-832D-3C9DFEAF5FA8}" srcOrd="23" destOrd="0" presId="urn:microsoft.com/office/officeart/2005/8/layout/cycle8"/>
    <dgm:cxn modelId="{F97D2BAB-6A7D-9442-8ADF-09F356BA97B0}" type="presParOf" srcId="{69F9F3FD-C19D-7D46-AC2E-737AF22983F8}" destId="{4CCFB17B-637B-BB4C-857E-829A96E53000}" srcOrd="24" destOrd="0" presId="urn:microsoft.com/office/officeart/2005/8/layout/cycle8"/>
    <dgm:cxn modelId="{A2206062-646C-3D41-95AC-E69498CBFFB6}" type="presParOf" srcId="{69F9F3FD-C19D-7D46-AC2E-737AF22983F8}" destId="{757012CA-9D05-9548-B0EB-AF5A17E125FC}" srcOrd="25" destOrd="0" presId="urn:microsoft.com/office/officeart/2005/8/layout/cycle8"/>
    <dgm:cxn modelId="{97FA5C4F-4D20-E540-87F0-84AE91834FB3}" type="presParOf" srcId="{69F9F3FD-C19D-7D46-AC2E-737AF22983F8}" destId="{F5C5F7C7-E3F8-1245-9904-FA25C154A237}" srcOrd="26" destOrd="0" presId="urn:microsoft.com/office/officeart/2005/8/layout/cycle8"/>
    <dgm:cxn modelId="{111E527E-C882-B04E-A695-E78DD047C06A}" type="presParOf" srcId="{69F9F3FD-C19D-7D46-AC2E-737AF22983F8}" destId="{ECD959A3-42DE-7641-BA10-2D6D712AA378}" srcOrd="27" destOrd="0" presId="urn:microsoft.com/office/officeart/2005/8/layout/cycle8"/>
    <dgm:cxn modelId="{691C0C6F-4D41-2144-A916-4BCB2B750007}" type="presParOf" srcId="{69F9F3FD-C19D-7D46-AC2E-737AF22983F8}" destId="{29D0D1FC-A057-1A4C-B531-32E1E036D3A5}" srcOrd="28" destOrd="0" presId="urn:microsoft.com/office/officeart/2005/8/layout/cycle8"/>
    <dgm:cxn modelId="{A934653A-757F-9B41-8755-D9FC846D8D6A}" type="presParOf" srcId="{69F9F3FD-C19D-7D46-AC2E-737AF22983F8}" destId="{435454D3-44D8-F643-96F8-AC507A29CE22}" srcOrd="29" destOrd="0" presId="urn:microsoft.com/office/officeart/2005/8/layout/cycle8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50E14-0F9E-3D4F-BBB5-621257DF718C}">
      <dsp:nvSpPr>
        <dsp:cNvPr id="0" name=""/>
        <dsp:cNvSpPr/>
      </dsp:nvSpPr>
      <dsp:spPr>
        <a:xfrm rot="19800000">
          <a:off x="1777208" y="286912"/>
          <a:ext cx="4507684" cy="4507684"/>
        </a:xfrm>
        <a:prstGeom prst="pie">
          <a:avLst>
            <a:gd name="adj1" fmla="val 16200000"/>
            <a:gd name="adj2" fmla="val 19800000"/>
          </a:avLst>
        </a:prstGeom>
        <a:solidFill>
          <a:srgbClr val="7AB0E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b="1" kern="1200" dirty="0">
            <a:solidFill>
              <a:schemeClr val="tx1"/>
            </a:solidFill>
          </a:endParaRPr>
        </a:p>
      </dsp:txBody>
      <dsp:txXfrm>
        <a:off x="3433960" y="677610"/>
        <a:ext cx="1180584" cy="912269"/>
      </dsp:txXfrm>
    </dsp:sp>
    <dsp:sp modelId="{56D2C11A-6681-ED4B-B589-0ADB7441365E}">
      <dsp:nvSpPr>
        <dsp:cNvPr id="0" name=""/>
        <dsp:cNvSpPr/>
      </dsp:nvSpPr>
      <dsp:spPr>
        <a:xfrm rot="19800000">
          <a:off x="1862425" y="348195"/>
          <a:ext cx="4507684" cy="4507684"/>
        </a:xfrm>
        <a:prstGeom prst="pie">
          <a:avLst>
            <a:gd name="adj1" fmla="val 19800000"/>
            <a:gd name="adj2" fmla="val 1800000"/>
          </a:avLst>
        </a:prstGeom>
        <a:solidFill>
          <a:srgbClr val="C99FC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b="1" kern="1200" dirty="0">
            <a:solidFill>
              <a:schemeClr val="tx1"/>
            </a:solidFill>
          </a:endParaRPr>
        </a:p>
      </dsp:txBody>
      <dsp:txXfrm>
        <a:off x="4737398" y="1459903"/>
        <a:ext cx="1234246" cy="885438"/>
      </dsp:txXfrm>
    </dsp:sp>
    <dsp:sp modelId="{096AFCB4-7B2C-594A-B08D-B1A38E144F76}">
      <dsp:nvSpPr>
        <dsp:cNvPr id="0" name=""/>
        <dsp:cNvSpPr/>
      </dsp:nvSpPr>
      <dsp:spPr>
        <a:xfrm rot="19800000">
          <a:off x="1853839" y="440716"/>
          <a:ext cx="4507684" cy="4507684"/>
        </a:xfrm>
        <a:prstGeom prst="pie">
          <a:avLst>
            <a:gd name="adj1" fmla="val 1800000"/>
            <a:gd name="adj2" fmla="val 5400000"/>
          </a:avLst>
        </a:prstGeom>
        <a:solidFill>
          <a:srgbClr val="F8F2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b="1" kern="1200" dirty="0">
            <a:solidFill>
              <a:schemeClr val="tx1"/>
            </a:solidFill>
          </a:endParaRPr>
        </a:p>
      </dsp:txBody>
      <dsp:txXfrm>
        <a:off x="4745912" y="2971052"/>
        <a:ext cx="1180584" cy="912269"/>
      </dsp:txXfrm>
    </dsp:sp>
    <dsp:sp modelId="{5885D28A-6518-8D43-9B2A-A1B4A22E6C5B}">
      <dsp:nvSpPr>
        <dsp:cNvPr id="0" name=""/>
        <dsp:cNvSpPr/>
      </dsp:nvSpPr>
      <dsp:spPr>
        <a:xfrm rot="19800000">
          <a:off x="1748767" y="472586"/>
          <a:ext cx="4507684" cy="4507684"/>
        </a:xfrm>
        <a:prstGeom prst="pie">
          <a:avLst>
            <a:gd name="adj1" fmla="val 5400000"/>
            <a:gd name="adj2" fmla="val 9000000"/>
          </a:avLst>
        </a:prstGeom>
        <a:solidFill>
          <a:srgbClr val="F8837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b="1" kern="1200" dirty="0">
            <a:solidFill>
              <a:schemeClr val="tx1"/>
            </a:solidFill>
          </a:endParaRPr>
        </a:p>
      </dsp:txBody>
      <dsp:txXfrm>
        <a:off x="3432530" y="3700539"/>
        <a:ext cx="1180584" cy="912269"/>
      </dsp:txXfrm>
    </dsp:sp>
    <dsp:sp modelId="{11E1E1E9-DA27-E845-8C38-0C36E5859206}">
      <dsp:nvSpPr>
        <dsp:cNvPr id="0" name=""/>
        <dsp:cNvSpPr/>
      </dsp:nvSpPr>
      <dsp:spPr>
        <a:xfrm rot="19800000">
          <a:off x="1663550" y="411303"/>
          <a:ext cx="4507684" cy="4507684"/>
        </a:xfrm>
        <a:prstGeom prst="pie">
          <a:avLst>
            <a:gd name="adj1" fmla="val 9000000"/>
            <a:gd name="adj2" fmla="val 12600000"/>
          </a:avLst>
        </a:prstGeom>
        <a:solidFill>
          <a:srgbClr val="FFCD8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b="1" kern="1200" dirty="0">
            <a:solidFill>
              <a:schemeClr val="tx1"/>
            </a:solidFill>
          </a:endParaRPr>
        </a:p>
      </dsp:txBody>
      <dsp:txXfrm>
        <a:off x="2075431" y="2945078"/>
        <a:ext cx="1234246" cy="885438"/>
      </dsp:txXfrm>
    </dsp:sp>
    <dsp:sp modelId="{0007B918-C346-B64A-8937-00FB96010DFA}">
      <dsp:nvSpPr>
        <dsp:cNvPr id="0" name=""/>
        <dsp:cNvSpPr/>
      </dsp:nvSpPr>
      <dsp:spPr>
        <a:xfrm rot="19800000">
          <a:off x="1669927" y="318421"/>
          <a:ext cx="4507684" cy="4507684"/>
        </a:xfrm>
        <a:prstGeom prst="pie">
          <a:avLst>
            <a:gd name="adj1" fmla="val 12600000"/>
            <a:gd name="adj2" fmla="val 16200000"/>
          </a:avLst>
        </a:prstGeom>
        <a:solidFill>
          <a:srgbClr val="C9DF7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b="1" kern="1200" dirty="0">
            <a:solidFill>
              <a:schemeClr val="tx1"/>
            </a:solidFill>
          </a:endParaRPr>
        </a:p>
      </dsp:txBody>
      <dsp:txXfrm>
        <a:off x="2118370" y="1406737"/>
        <a:ext cx="1180584" cy="912269"/>
      </dsp:txXfrm>
    </dsp:sp>
    <dsp:sp modelId="{4CCFB17B-637B-BB4C-857E-829A96E53000}">
      <dsp:nvSpPr>
        <dsp:cNvPr id="0" name=""/>
        <dsp:cNvSpPr/>
      </dsp:nvSpPr>
      <dsp:spPr>
        <a:xfrm>
          <a:off x="1497996" y="7865"/>
          <a:ext cx="5065778" cy="5065778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7012CA-9D05-9548-B0EB-AF5A17E125FC}">
      <dsp:nvSpPr>
        <dsp:cNvPr id="0" name=""/>
        <dsp:cNvSpPr/>
      </dsp:nvSpPr>
      <dsp:spPr>
        <a:xfrm>
          <a:off x="1583213" y="69148"/>
          <a:ext cx="5065778" cy="5065778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C5F7C7-E3F8-1245-9904-FA25C154A237}">
      <dsp:nvSpPr>
        <dsp:cNvPr id="0" name=""/>
        <dsp:cNvSpPr/>
      </dsp:nvSpPr>
      <dsp:spPr>
        <a:xfrm>
          <a:off x="1574627" y="-279964"/>
          <a:ext cx="5065778" cy="5065778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D959A3-42DE-7641-BA10-2D6D712AA378}">
      <dsp:nvSpPr>
        <dsp:cNvPr id="0" name=""/>
        <dsp:cNvSpPr/>
      </dsp:nvSpPr>
      <dsp:spPr>
        <a:xfrm>
          <a:off x="1469884" y="193539"/>
          <a:ext cx="5065778" cy="5065778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D0D1FC-A057-1A4C-B531-32E1E036D3A5}">
      <dsp:nvSpPr>
        <dsp:cNvPr id="0" name=""/>
        <dsp:cNvSpPr/>
      </dsp:nvSpPr>
      <dsp:spPr>
        <a:xfrm rot="4145848">
          <a:off x="-188965" y="4258408"/>
          <a:ext cx="645278" cy="1872869"/>
        </a:xfrm>
        <a:prstGeom prst="left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5454D3-44D8-F643-96F8-AC507A29CE22}">
      <dsp:nvSpPr>
        <dsp:cNvPr id="0" name=""/>
        <dsp:cNvSpPr/>
      </dsp:nvSpPr>
      <dsp:spPr>
        <a:xfrm>
          <a:off x="1391045" y="39374"/>
          <a:ext cx="5065778" cy="5065778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98BAE-C84A-694A-898B-5CF88760D6F5}" type="datetimeFigureOut">
              <a:rPr lang="en-US" smtClean="0"/>
              <a:t>11/3/16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F491E-6BDF-894F-89D9-4BED6DF379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002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74FA06C-4A8C-0E48-B922-007B77153C27}" type="datetimeFigureOut">
              <a:rPr lang="en-GB" altLang="en-US"/>
              <a:pPr/>
              <a:t>03/11/2016</a:t>
            </a:fld>
            <a:endParaRPr lang="en-GB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620D7F3-EDE1-C147-A04A-D4416A638280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20663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hape 78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0178" name="Shape 79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u="sng" dirty="0" smtClean="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+mj-cs"/>
                <a:sym typeface="Avenir Roman" charset="0"/>
              </a:rPr>
              <a:t>Introduction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400" u="none" dirty="0" smtClean="0">
              <a:solidFill>
                <a:schemeClr val="tx1"/>
              </a:solidFill>
              <a:effectLst/>
              <a:latin typeface="+mj-lt"/>
              <a:ea typeface="ＭＳ Ｐゴシック" charset="0"/>
              <a:cs typeface="+mj-cs"/>
              <a:sym typeface="Avenir Roman" charset="0"/>
            </a:endParaRPr>
          </a:p>
          <a:p>
            <a:pPr marL="342900" marR="0" indent="-342900" algn="l" defTabSz="457200" rtl="0" eaLnBrk="0" fontAlgn="base" latinLnBrk="0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There is no</a:t>
            </a:r>
            <a:r>
              <a:rPr lang="en-US" baseline="0" dirty="0" smtClean="0"/>
              <a:t> one </a:t>
            </a:r>
            <a:r>
              <a:rPr lang="en-US" dirty="0" smtClean="0"/>
              <a:t>multistakeholder</a:t>
            </a:r>
            <a:r>
              <a:rPr lang="en-US" baseline="0" dirty="0" smtClean="0"/>
              <a:t> </a:t>
            </a:r>
            <a:r>
              <a:rPr lang="en-US" dirty="0" smtClean="0"/>
              <a:t>model. It is a way of doing things.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The multistakeholder approach is a set of tools or practices that all share one basis:</a:t>
            </a:r>
            <a:r>
              <a:rPr lang="en-US" baseline="0" dirty="0" smtClean="0"/>
              <a:t> </a:t>
            </a:r>
            <a:r>
              <a:rPr lang="en-US" b="1" i="1" dirty="0" smtClean="0"/>
              <a:t>‘Individuals and organizations from different realms participating alongside each other to share ideas or develop consensus policy’.</a:t>
            </a:r>
            <a:endParaRPr lang="en-US" sz="2400" dirty="0" smtClean="0">
              <a:solidFill>
                <a:schemeClr val="tx1"/>
              </a:solidFill>
              <a:effectLst/>
              <a:latin typeface="+mj-lt"/>
              <a:ea typeface="ＭＳ Ｐゴシック" charset="0"/>
              <a:cs typeface="+mj-cs"/>
              <a:sym typeface="Avenir Roman" charset="0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+mj-cs"/>
                <a:sym typeface="Avenir Roman" charset="0"/>
              </a:rPr>
              <a:t>The </a:t>
            </a:r>
            <a:r>
              <a:rPr lang="en-US" sz="2400" b="0" dirty="0" smtClean="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+mj-cs"/>
                <a:sym typeface="Avenir Roman" charset="0"/>
              </a:rPr>
              <a:t>multistakeholder approach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+mj-cs"/>
                <a:sym typeface="Avenir Roman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+mj-cs"/>
                <a:sym typeface="Avenir Roman" charset="0"/>
              </a:rPr>
              <a:t>brings</a:t>
            </a:r>
            <a:r>
              <a:rPr lang="en-US" sz="2400" b="1" baseline="0" dirty="0" smtClean="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+mj-cs"/>
                <a:sym typeface="Avenir Roman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+mj-cs"/>
                <a:sym typeface="Avenir Roman" charset="0"/>
              </a:rPr>
              <a:t>stakeholders together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+mj-cs"/>
                <a:sym typeface="Avenir Roman" charset="0"/>
              </a:rPr>
              <a:t> to solve common problems or to achieve goals. 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+mj-cs"/>
                <a:sym typeface="Avenir Roman" charset="0"/>
              </a:rPr>
              <a:t>It</a:t>
            </a:r>
            <a:r>
              <a:rPr lang="en-US" sz="2400" b="0" baseline="0" dirty="0" smtClean="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+mj-cs"/>
                <a:sym typeface="Avenir Roman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+mj-cs"/>
                <a:sym typeface="Avenir Roman" charset="0"/>
              </a:rPr>
              <a:t>favors</a:t>
            </a:r>
            <a:r>
              <a:rPr lang="en-US" sz="2400" b="1" baseline="0" dirty="0" smtClean="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+mj-cs"/>
                <a:sym typeface="Avenir Roman" charset="0"/>
              </a:rPr>
              <a:t> cooperation and collaboration</a:t>
            </a:r>
            <a:r>
              <a:rPr lang="en-US" sz="2400" baseline="0" dirty="0" smtClean="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+mj-cs"/>
                <a:sym typeface="Avenir Roman" charset="0"/>
              </a:rPr>
              <a:t>, because we get better answers to questions when many voices can take part in the discussion.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Multistakeholder</a:t>
            </a:r>
            <a:r>
              <a:rPr lang="en-US" baseline="0" dirty="0" smtClean="0"/>
              <a:t> decision-making is </a:t>
            </a:r>
            <a:r>
              <a:rPr lang="en-US" b="1" baseline="0" dirty="0" smtClean="0"/>
              <a:t>accountable, sustainable, and effective</a:t>
            </a:r>
            <a:r>
              <a:rPr lang="en-US" baseline="0" dirty="0" smtClean="0"/>
              <a:t>. </a:t>
            </a:r>
            <a:endParaRPr lang="en-US" dirty="0" smtClean="0"/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 smtClean="0"/>
              <a:t>The better the inputs and the more inclusive the process, the better the outputs and their implementation.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400" baseline="0" dirty="0" smtClean="0">
              <a:solidFill>
                <a:schemeClr val="tx1"/>
              </a:solidFill>
              <a:effectLst/>
              <a:latin typeface="+mj-lt"/>
              <a:ea typeface="ＭＳ Ｐゴシック" charset="0"/>
              <a:cs typeface="+mj-cs"/>
              <a:sym typeface="Avenir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707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400" b="0" i="0" u="sng" dirty="0" smtClean="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+mj-cs"/>
                <a:sym typeface="Avenir Roman" charset="0"/>
              </a:rPr>
              <a:t>Shared</a:t>
            </a:r>
            <a:r>
              <a:rPr lang="en-US" sz="2400" b="0" i="0" u="sng" baseline="0" dirty="0" smtClean="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+mj-cs"/>
                <a:sym typeface="Avenir Roman" charset="0"/>
              </a:rPr>
              <a:t> goals and methods:</a:t>
            </a:r>
            <a:endParaRPr lang="en-US" sz="2400" b="0" i="0" u="sng" dirty="0" smtClean="0">
              <a:solidFill>
                <a:schemeClr val="tx1"/>
              </a:solidFill>
              <a:effectLst/>
              <a:latin typeface="+mj-lt"/>
              <a:ea typeface="ＭＳ Ｐゴシック" charset="0"/>
              <a:cs typeface="+mj-cs"/>
              <a:sym typeface="Avenir Roman" charset="0"/>
            </a:endParaRPr>
          </a:p>
          <a:p>
            <a:pPr marL="0" indent="0">
              <a:buFont typeface="Arial" charset="0"/>
              <a:buNone/>
            </a:pPr>
            <a:endParaRPr lang="en-US" sz="2400" b="0" i="0" dirty="0" smtClean="0">
              <a:solidFill>
                <a:schemeClr val="tx1"/>
              </a:solidFill>
              <a:effectLst/>
              <a:latin typeface="+mj-lt"/>
              <a:ea typeface="ＭＳ Ｐゴシック" charset="0"/>
              <a:cs typeface="+mj-cs"/>
              <a:sym typeface="Avenir Roman" charset="0"/>
            </a:endParaRPr>
          </a:p>
          <a:p>
            <a:pPr marL="342900" marR="0" indent="-342900" algn="l" defTabSz="457200" rtl="0" eaLnBrk="0" fontAlgn="base" latinLnBrk="0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u="none" baseline="0" dirty="0" smtClean="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+mj-cs"/>
                <a:sym typeface="Avenir Roman" charset="0"/>
              </a:rPr>
              <a:t>The Internet is </a:t>
            </a:r>
            <a:r>
              <a:rPr lang="en-US" sz="2400" b="1" u="none" baseline="0" dirty="0" smtClean="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+mj-cs"/>
                <a:sym typeface="Avenir Roman" charset="0"/>
              </a:rPr>
              <a:t>open, distributed, interconnected, and transnational.</a:t>
            </a:r>
          </a:p>
          <a:p>
            <a:pPr marL="342900" marR="0" indent="-342900" algn="l" defTabSz="457200" rtl="0" eaLnBrk="0" fontAlgn="base" latinLnBrk="0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u="none" baseline="0" dirty="0" smtClean="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+mj-cs"/>
                <a:sym typeface="Avenir Roman" charset="0"/>
              </a:rPr>
              <a:t>The key Internet principles which make the Internet a global platform for innovation and economic growth are: </a:t>
            </a:r>
            <a:br>
              <a:rPr lang="en-US" sz="2400" u="none" baseline="0" dirty="0" smtClean="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+mj-cs"/>
                <a:sym typeface="Avenir Roman" charset="0"/>
              </a:rPr>
            </a:br>
            <a:r>
              <a:rPr lang="en-US" sz="2400" b="1" u="none" baseline="0" dirty="0" smtClean="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+mj-cs"/>
                <a:sym typeface="Avenir Roman" charset="0"/>
              </a:rPr>
              <a:t>participatory bottom-up processes</a:t>
            </a:r>
            <a:r>
              <a:rPr lang="en-US" sz="2400" u="none" baseline="0" dirty="0" smtClean="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+mj-cs"/>
                <a:sym typeface="Avenir Roman" charset="0"/>
              </a:rPr>
              <a:t>, prioritizing the </a:t>
            </a:r>
            <a:r>
              <a:rPr lang="en-US" sz="2400" b="1" u="none" baseline="0" dirty="0" smtClean="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+mj-cs"/>
                <a:sym typeface="Avenir Roman" charset="0"/>
              </a:rPr>
              <a:t>stability and integrity of systems</a:t>
            </a:r>
            <a:r>
              <a:rPr lang="en-US" sz="2400" u="none" baseline="0" dirty="0" smtClean="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+mj-cs"/>
                <a:sym typeface="Avenir Roman" charset="0"/>
              </a:rPr>
              <a:t>, and maintaining the </a:t>
            </a:r>
            <a:r>
              <a:rPr lang="en-US" sz="2400" b="1" u="none" baseline="0" dirty="0" smtClean="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+mj-cs"/>
                <a:sym typeface="Avenir Roman" charset="0"/>
              </a:rPr>
              <a:t>open nature</a:t>
            </a:r>
            <a:r>
              <a:rPr lang="en-US" sz="2400" u="none" baseline="0" dirty="0" smtClean="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+mj-cs"/>
                <a:sym typeface="Avenir Roman" charset="0"/>
              </a:rPr>
              <a:t> of the underlying technologies.</a:t>
            </a:r>
          </a:p>
          <a:p>
            <a:pPr marL="342900" marR="0" indent="-342900" algn="l" defTabSz="457200" rtl="0" eaLnBrk="0" fontAlgn="base" latinLnBrk="0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u="none" baseline="0" dirty="0" smtClean="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+mj-cs"/>
                <a:sym typeface="Avenir Roman" charset="0"/>
              </a:rPr>
              <a:t>The Internet’s multistakeholder approach has come to be accepted as the optimal way to make policy decisions for a globally distributed network.</a:t>
            </a:r>
          </a:p>
          <a:p>
            <a:pPr marL="342900" marR="0" indent="-342900" algn="l" defTabSz="457200" rtl="0" eaLnBrk="0" fontAlgn="base" latinLnBrk="0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b="0" i="0" dirty="0" smtClean="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+mj-cs"/>
                <a:sym typeface="Avenir Roman" charset="0"/>
              </a:rPr>
              <a:t>In</a:t>
            </a:r>
            <a:r>
              <a:rPr lang="en-US" sz="2400" b="0" i="0" baseline="0" dirty="0" smtClean="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+mj-cs"/>
                <a:sym typeface="Avenir Roman" charset="0"/>
              </a:rPr>
              <a:t> this governance framework, i</a:t>
            </a:r>
            <a:r>
              <a:rPr lang="en-US" sz="2400" b="0" i="0" dirty="0" smtClean="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+mj-cs"/>
                <a:sym typeface="Avenir Roman" charset="0"/>
              </a:rPr>
              <a:t>ssues must be addressed by all relevant stakeholders in a spirit of </a:t>
            </a:r>
            <a:r>
              <a:rPr lang="en-US" sz="2400" b="1" i="0" dirty="0" smtClean="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+mj-cs"/>
                <a:sym typeface="Avenir Roman" charset="0"/>
              </a:rPr>
              <a:t>collaboration</a:t>
            </a:r>
            <a:r>
              <a:rPr lang="en-US" sz="2400" b="0" i="0" dirty="0" smtClean="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+mj-cs"/>
                <a:sym typeface="Avenir Roman" charset="0"/>
              </a:rPr>
              <a:t> and </a:t>
            </a:r>
            <a:r>
              <a:rPr lang="en-US" sz="2400" b="1" i="0" dirty="0" smtClean="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+mj-cs"/>
                <a:sym typeface="Avenir Roman" charset="0"/>
              </a:rPr>
              <a:t>shared responsibility</a:t>
            </a:r>
            <a:r>
              <a:rPr lang="en-US" sz="2400" b="0" i="0" dirty="0" smtClean="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+mj-cs"/>
                <a:sym typeface="Avenir Roman" charset="0"/>
              </a:rPr>
              <a:t>.</a:t>
            </a:r>
          </a:p>
          <a:p>
            <a:pPr marL="342900" marR="0" indent="-342900" algn="l" defTabSz="457200" rtl="0" eaLnBrk="0" fontAlgn="base" latinLnBrk="0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u="none" baseline="0" dirty="0" smtClean="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+mj-cs"/>
                <a:sym typeface="Avenir Roman" charset="0"/>
              </a:rPr>
              <a:t>The harder and more interconnected the problem, the more multistakeholder the path to the solution needs to be.</a:t>
            </a:r>
            <a:endParaRPr lang="en-US" sz="2400" b="0" i="0" dirty="0" smtClean="0">
              <a:solidFill>
                <a:schemeClr val="tx1"/>
              </a:solidFill>
              <a:effectLst/>
              <a:latin typeface="+mj-lt"/>
              <a:ea typeface="ＭＳ Ｐゴシック" charset="0"/>
              <a:cs typeface="+mj-cs"/>
              <a:sym typeface="Avenir Roman" charset="0"/>
            </a:endParaRPr>
          </a:p>
          <a:p>
            <a:pPr marL="342900" marR="0" indent="-342900" algn="l" defTabSz="457200" rtl="0" eaLnBrk="0" fontAlgn="base" latinLnBrk="0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b="0" i="0" u="none" baseline="0" dirty="0" smtClean="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+mj-cs"/>
                <a:sym typeface="Avenir Roman" charset="0"/>
              </a:rPr>
              <a:t>Experience has shown that </a:t>
            </a:r>
            <a:r>
              <a:rPr lang="en-US" sz="2400" b="1" i="0" u="none" baseline="0" dirty="0" smtClean="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+mj-cs"/>
                <a:sym typeface="Avenir Roman" charset="0"/>
              </a:rPr>
              <a:t>shared goals are important to success</a:t>
            </a:r>
            <a:r>
              <a:rPr lang="en-US" sz="2400" b="0" i="0" u="none" baseline="0" dirty="0" smtClean="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+mj-cs"/>
                <a:sym typeface="Avenir Roman" charset="0"/>
              </a:rPr>
              <a:t>, and focused goals help build consensus.</a:t>
            </a:r>
          </a:p>
          <a:p>
            <a:pPr marL="342900" marR="0" indent="-342900" algn="l" defTabSz="457200" rtl="0" eaLnBrk="0" fontAlgn="base" latinLnBrk="0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b="1" i="0" u="none" baseline="0" dirty="0" smtClean="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+mj-cs"/>
                <a:sym typeface="Avenir Roman" charset="0"/>
              </a:rPr>
              <a:t>Respect</a:t>
            </a:r>
            <a:r>
              <a:rPr lang="en-US" sz="2400" b="0" i="0" u="none" baseline="0" dirty="0" smtClean="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+mj-cs"/>
                <a:sym typeface="Avenir Roman" charset="0"/>
              </a:rPr>
              <a:t> each other’s perspectives and time, and </a:t>
            </a:r>
            <a:r>
              <a:rPr lang="en-US" sz="2400" b="1" i="0" u="none" baseline="0" dirty="0" smtClean="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+mj-cs"/>
                <a:sym typeface="Avenir Roman" charset="0"/>
              </a:rPr>
              <a:t>build on existing structures </a:t>
            </a:r>
            <a:r>
              <a:rPr lang="en-US" sz="2400" b="0" i="0" u="none" baseline="0" dirty="0" smtClean="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+mj-cs"/>
                <a:sym typeface="Avenir Roman" charset="0"/>
              </a:rPr>
              <a:t>and relationships.</a:t>
            </a:r>
            <a:endParaRPr lang="en-US" sz="2400" u="none" baseline="0" dirty="0" smtClean="0">
              <a:solidFill>
                <a:schemeClr val="tx1"/>
              </a:solidFill>
              <a:effectLst/>
              <a:latin typeface="+mj-lt"/>
              <a:ea typeface="ＭＳ Ｐゴシック" charset="0"/>
              <a:cs typeface="+mj-cs"/>
              <a:sym typeface="Avenir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868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u="sng" baseline="0" dirty="0" smtClean="0"/>
              <a:t>When is the multistakeholder approach useful?</a:t>
            </a:r>
          </a:p>
          <a:p>
            <a:pPr marL="0" indent="0">
              <a:buFont typeface="Arial" charset="0"/>
              <a:buNone/>
            </a:pPr>
            <a:endParaRPr lang="en-US" sz="2400" u="sng" baseline="0" dirty="0" smtClean="0">
              <a:solidFill>
                <a:schemeClr val="bg2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en-US" sz="2400" u="none" baseline="0" dirty="0" smtClean="0">
                <a:solidFill>
                  <a:schemeClr val="bg2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The multistakeholder approach is </a:t>
            </a:r>
            <a:r>
              <a:rPr lang="en-US" sz="2400" b="1" u="none" baseline="0" dirty="0" smtClean="0">
                <a:solidFill>
                  <a:schemeClr val="bg2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useful, robust, and </a:t>
            </a:r>
            <a:r>
              <a:rPr lang="en-US" sz="2400" b="1" u="none" baseline="0" dirty="0" err="1" smtClean="0">
                <a:solidFill>
                  <a:schemeClr val="bg2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adapable</a:t>
            </a:r>
            <a:r>
              <a:rPr lang="en-US" sz="2400" b="0" u="none" baseline="0" dirty="0" smtClean="0">
                <a:solidFill>
                  <a:schemeClr val="bg2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:</a:t>
            </a:r>
          </a:p>
          <a:p>
            <a:pPr marL="0" indent="0">
              <a:buFont typeface="Arial" charset="0"/>
              <a:buNone/>
            </a:pPr>
            <a:endParaRPr lang="en-US" sz="2400" u="sng" baseline="0" dirty="0" smtClean="0">
              <a:solidFill>
                <a:schemeClr val="bg2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when decisions impact a wide and distributed range of people and interests,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where there are overlapping rights and responsibilities across sectors and borders,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if different forms of expertise are needed, such as technical expertise, and/or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where legitimacy and acceptance of decisions directly impacts the implementation. </a:t>
            </a:r>
          </a:p>
          <a:p>
            <a:pPr marL="0" indent="0">
              <a:buFont typeface="Arial" charset="0"/>
              <a:buNone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932478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hape 9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2226" name="Shape 9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 smtClean="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+mj-cs"/>
                <a:sym typeface="Avenir Roman" charset="0"/>
              </a:rPr>
              <a:t>The Internet’s governance</a:t>
            </a:r>
            <a:r>
              <a:rPr lang="en-US" sz="1200" u="sng" baseline="0" dirty="0" smtClean="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+mj-cs"/>
                <a:sym typeface="Avenir Roman" charset="0"/>
              </a:rPr>
              <a:t> landscape</a:t>
            </a:r>
          </a:p>
          <a:p>
            <a:pPr marL="0" marR="0" indent="0" algn="l" defTabSz="457200" rtl="0" eaLnBrk="0" fontAlgn="base" latinLnBrk="0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u="sng" dirty="0" smtClean="0">
              <a:solidFill>
                <a:schemeClr val="tx1"/>
              </a:solidFill>
              <a:effectLst/>
              <a:latin typeface="+mj-lt"/>
              <a:ea typeface="ＭＳ Ｐゴシック" charset="0"/>
              <a:cs typeface="+mj-cs"/>
              <a:sym typeface="Avenir Roman" charset="0"/>
            </a:endParaRPr>
          </a:p>
          <a:p>
            <a:pPr marL="171450" marR="0" indent="-171450" algn="l" defTabSz="457200" rtl="0" eaLnBrk="0" fontAlgn="base" latinLnBrk="0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dirty="0" smtClean="0"/>
              <a:t>This diagram shows the organizations and communities that have organically evolved to guide the operation and development of the technologies and infrastructure that comprise the global Internet. </a:t>
            </a:r>
          </a:p>
          <a:p>
            <a:pPr marL="171450" marR="0" indent="-171450" algn="l" defTabSz="457200" rtl="0" eaLnBrk="0" fontAlgn="base" latinLnBrk="0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dirty="0" smtClean="0"/>
              <a:t>These organizations share common values and a shared commitment to the open development of the Internet. </a:t>
            </a:r>
          </a:p>
          <a:p>
            <a:pPr marL="171450" marR="0" indent="-171450" algn="l" defTabSz="457200" rtl="0" eaLnBrk="0" fontAlgn="base" latinLnBrk="0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b="1" u="none" dirty="0" smtClean="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+mj-cs"/>
                <a:sym typeface="Avenir Roman" charset="0"/>
              </a:rPr>
              <a:t>The</a:t>
            </a:r>
            <a:r>
              <a:rPr lang="en-US" sz="1200" b="1" u="none" baseline="0" dirty="0" smtClean="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+mj-cs"/>
                <a:sym typeface="Avenir Roman" charset="0"/>
              </a:rPr>
              <a:t> multistakeholder model is a logical consequence of the Internet’s original design</a:t>
            </a:r>
            <a:r>
              <a:rPr lang="en-US" sz="1200" u="none" baseline="0" dirty="0" smtClean="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+mj-cs"/>
                <a:sym typeface="Avenir Roman" charset="0"/>
              </a:rPr>
              <a:t>. </a:t>
            </a:r>
            <a:endParaRPr lang="en-US" sz="1200" dirty="0" smtClean="0">
              <a:solidFill>
                <a:schemeClr val="tx1"/>
              </a:solidFill>
              <a:effectLst/>
              <a:latin typeface="+mj-lt"/>
              <a:ea typeface="ＭＳ Ｐゴシック" charset="0"/>
              <a:cs typeface="+mj-cs"/>
              <a:sym typeface="Avenir Roman" charset="0"/>
            </a:endParaRPr>
          </a:p>
          <a:p>
            <a:pPr marL="171450" marR="0" indent="-171450" algn="l" defTabSz="457200" rtl="0" eaLnBrk="0" fontAlgn="base" latinLnBrk="0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baseline="0" dirty="0" smtClean="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+mj-cs"/>
                <a:sym typeface="Avenir Roman" charset="0"/>
              </a:rPr>
              <a:t>The Internet’s protocols and standards have been </a:t>
            </a:r>
            <a:r>
              <a:rPr lang="en-US" sz="1200" b="1" baseline="0" dirty="0" smtClean="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+mj-cs"/>
                <a:sym typeface="Avenir Roman" charset="0"/>
              </a:rPr>
              <a:t>developed openly and transparently with everyone who wants to participate</a:t>
            </a:r>
            <a:r>
              <a:rPr lang="en-US" sz="1200" baseline="0" dirty="0" smtClean="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+mj-cs"/>
                <a:sym typeface="Avenir Roman" charset="0"/>
              </a:rPr>
              <a:t>.</a:t>
            </a:r>
          </a:p>
          <a:p>
            <a:pPr marL="171450" marR="0" indent="-171450" algn="l" defTabSz="457200" rtl="0" eaLnBrk="0" fontAlgn="base" latinLnBrk="0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b="1" baseline="0" dirty="0" smtClean="0"/>
              <a:t>Stakeholders bring their expertise and enthusiasm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and work collaboratively</a:t>
            </a:r>
            <a:r>
              <a:rPr lang="en-US" sz="1200" b="0" baseline="0" dirty="0" smtClean="0"/>
              <a:t> to deliver better outputs that can be implemented.</a:t>
            </a:r>
          </a:p>
          <a:p>
            <a:pPr marL="171450" marR="0" indent="-171450" algn="l" defTabSz="457200" rtl="0" eaLnBrk="0" fontAlgn="base" latinLnBrk="0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b="0" baseline="0" dirty="0" smtClean="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+mj-cs"/>
                <a:sym typeface="Avenir Roman" charset="0"/>
              </a:rPr>
              <a:t>These stakeholders include the </a:t>
            </a:r>
            <a:r>
              <a:rPr lang="en-US" sz="1200" dirty="0" smtClean="0"/>
              <a:t>public and private sectors, academia, and civil society.</a:t>
            </a:r>
            <a:endParaRPr lang="en-US" sz="1200" baseline="0" dirty="0" smtClean="0">
              <a:solidFill>
                <a:schemeClr val="tx1"/>
              </a:solidFill>
              <a:effectLst/>
              <a:latin typeface="+mj-lt"/>
              <a:ea typeface="ＭＳ Ｐゴシック" charset="0"/>
              <a:cs typeface="+mj-cs"/>
              <a:sym typeface="Avenir Roman" charset="0"/>
            </a:endParaRPr>
          </a:p>
          <a:p>
            <a:pPr marL="171450" marR="0" indent="-171450" algn="l" defTabSz="457200" rtl="0" eaLnBrk="0" fontAlgn="base" latinLnBrk="0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+mj-cs"/>
                <a:sym typeface="Avenir Roman" charset="0"/>
              </a:rPr>
              <a:t>Because decision-making</a:t>
            </a:r>
            <a:r>
              <a:rPr lang="en-US" sz="1200" baseline="0" dirty="0" smtClean="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+mj-cs"/>
                <a:sym typeface="Avenir Roman" charset="0"/>
              </a:rPr>
              <a:t> is </a:t>
            </a:r>
            <a:r>
              <a:rPr lang="en-US" sz="1200" b="1" baseline="0" dirty="0" smtClean="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+mj-cs"/>
                <a:sym typeface="Avenir Roman" charset="0"/>
              </a:rPr>
              <a:t>consensus-driven</a:t>
            </a:r>
            <a:r>
              <a:rPr lang="en-US" sz="1200" baseline="0" dirty="0" smtClean="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+mj-cs"/>
                <a:sym typeface="Avenir Roman" charset="0"/>
              </a:rPr>
              <a:t>,</a:t>
            </a:r>
            <a:r>
              <a:rPr lang="en-US" sz="1200" dirty="0" smtClean="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+mj-cs"/>
                <a:sym typeface="Avenir Roman" charset="0"/>
              </a:rPr>
              <a:t> standards are voluntarily adopted.</a:t>
            </a:r>
          </a:p>
          <a:p>
            <a:pPr marL="171450" marR="0" indent="-171450" algn="l" defTabSz="457200" rtl="0" eaLnBrk="0" fontAlgn="base" latinLnBrk="0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+mj-cs"/>
                <a:sym typeface="Avenir Roman" charset="0"/>
              </a:rPr>
              <a:t>The Internet’s multistakeholder approach </a:t>
            </a:r>
            <a:r>
              <a:rPr lang="en-US" sz="1200" b="1" dirty="0" smtClean="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+mj-cs"/>
                <a:sym typeface="Avenir Roman" charset="0"/>
              </a:rPr>
              <a:t>drives</a:t>
            </a:r>
            <a:r>
              <a:rPr lang="en-US" sz="1200" b="1" baseline="0" dirty="0" smtClean="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+mj-cs"/>
                <a:sym typeface="Avenir Roman" charset="0"/>
              </a:rPr>
              <a:t> innovation and economic stimulation</a:t>
            </a:r>
            <a:r>
              <a:rPr lang="en-US" sz="1200" baseline="0" dirty="0" smtClean="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+mj-cs"/>
                <a:sym typeface="Avenir Roman" charset="0"/>
              </a:rPr>
              <a:t>. It contributes to the evolution of the Internet. </a:t>
            </a:r>
          </a:p>
          <a:p>
            <a:pPr marL="342900" marR="0" indent="-342900" algn="l" defTabSz="457200" rtl="0" eaLnBrk="0" fontAlgn="base" latinLnBrk="0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1200" dirty="0" smtClean="0">
              <a:solidFill>
                <a:schemeClr val="tx1"/>
              </a:solidFill>
              <a:effectLst/>
              <a:latin typeface="+mj-lt"/>
              <a:ea typeface="ＭＳ Ｐゴシック" charset="0"/>
              <a:cs typeface="+mj-cs"/>
              <a:sym typeface="Avenir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158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u="sng" dirty="0" smtClean="0"/>
              <a:t>Attributes of successful </a:t>
            </a:r>
            <a:r>
              <a:rPr lang="en-US" b="0" u="sng" dirty="0" err="1" smtClean="0"/>
              <a:t>multistakeholder</a:t>
            </a:r>
            <a:r>
              <a:rPr lang="en-US" b="0" u="sng" baseline="0" dirty="0" smtClean="0"/>
              <a:t> decision-making</a:t>
            </a:r>
          </a:p>
          <a:p>
            <a:endParaRPr lang="en-US" b="0" u="sng" baseline="0" dirty="0" smtClean="0"/>
          </a:p>
          <a:p>
            <a:r>
              <a:rPr lang="en-US" b="0" u="none" baseline="0" dirty="0" smtClean="0"/>
              <a:t>The work of the global Internet community spans across the years and across the various policy and technical issues that the Internet has faced and will continue to face. </a:t>
            </a:r>
            <a:r>
              <a:rPr lang="en-US" dirty="0" smtClean="0"/>
              <a:t>We have learned a lot about working effectively with and alongside a variety of legal and regulatory regimes.</a:t>
            </a:r>
          </a:p>
          <a:p>
            <a:endParaRPr lang="en-US" dirty="0" smtClean="0"/>
          </a:p>
          <a:p>
            <a:r>
              <a:rPr lang="en-US" dirty="0" smtClean="0"/>
              <a:t>All</a:t>
            </a:r>
            <a:r>
              <a:rPr lang="en-US" baseline="0" dirty="0" smtClean="0"/>
              <a:t> this work has allowed certain attributes to emerge; they may </a:t>
            </a:r>
            <a:r>
              <a:rPr lang="en-US" dirty="0" smtClean="0"/>
              <a:t>be applied to existing multistakeholder processes to keep them evolving to effectively serve the global public good. They can also be applied to a range of governmental and multilateral processes and institutions where they will help make decision-making more collaborative and effective, and produce workable outcomes that all stakeholders can implement:</a:t>
            </a:r>
          </a:p>
          <a:p>
            <a:endParaRPr lang="en-US" b="0" u="none" baseline="0" dirty="0" smtClean="0"/>
          </a:p>
          <a:p>
            <a:endParaRPr lang="en-US" b="0" baseline="0" dirty="0" smtClean="0"/>
          </a:p>
          <a:p>
            <a:pPr marL="342900" indent="-342900">
              <a:buFont typeface="Arial" charset="0"/>
              <a:buChar char="•"/>
            </a:pPr>
            <a:r>
              <a:rPr lang="en-US" b="1" u="none" baseline="0" dirty="0" smtClean="0"/>
              <a:t>1) Inclusiveness and transparency</a:t>
            </a:r>
            <a:endParaRPr lang="en-US" b="0" u="none" baseline="0" dirty="0" smtClean="0"/>
          </a:p>
          <a:p>
            <a:pPr marL="342900" indent="-342900">
              <a:buFont typeface="Arial" charset="0"/>
              <a:buChar char="•"/>
            </a:pPr>
            <a:r>
              <a:rPr lang="en-US" b="0" baseline="0" dirty="0" smtClean="0"/>
              <a:t>Those significantly affected by a decision should have the chance to be involved in making it. 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baseline="0" dirty="0" smtClean="0"/>
              <a:t>The less inclusive a process is, the less likely it is to gain the trust and support of those outside the process. </a:t>
            </a:r>
          </a:p>
          <a:p>
            <a:endParaRPr lang="en-US" b="0" baseline="0" dirty="0" smtClean="0"/>
          </a:p>
          <a:p>
            <a:pPr marL="342900" indent="-342900">
              <a:buFont typeface="Arial" charset="0"/>
              <a:buChar char="•"/>
            </a:pPr>
            <a:r>
              <a:rPr lang="en-US" b="1" baseline="0" dirty="0" smtClean="0"/>
              <a:t>2) Collective responsibility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baseline="0" dirty="0" smtClean="0"/>
              <a:t>We must all share a sense of ownership for </a:t>
            </a:r>
            <a:r>
              <a:rPr lang="en-US" b="0" baseline="0" dirty="0" err="1" smtClean="0"/>
              <a:t>realising</a:t>
            </a:r>
            <a:r>
              <a:rPr lang="en-US" b="0" baseline="0" dirty="0" smtClean="0"/>
              <a:t> the benefits that the Internet can bring.</a:t>
            </a:r>
          </a:p>
          <a:p>
            <a:endParaRPr lang="en-US" b="0" baseline="0" dirty="0" smtClean="0"/>
          </a:p>
          <a:p>
            <a:pPr marL="342900" indent="-342900">
              <a:buFont typeface="Arial" charset="0"/>
              <a:buChar char="•"/>
            </a:pPr>
            <a:r>
              <a:rPr lang="en-US" b="1" baseline="0" dirty="0" smtClean="0"/>
              <a:t>3) Effective decision-making and implementation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baseline="0" dirty="0" smtClean="0"/>
              <a:t>Decisions should be made based on open and deliberative processes that consider a wide range of sources and perspectives.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baseline="0" dirty="0" smtClean="0"/>
              <a:t>Stakeholders who have been a part of the process tend to work harder to make its implementation a success.</a:t>
            </a:r>
          </a:p>
          <a:p>
            <a:endParaRPr lang="en-US" b="0" baseline="0" dirty="0" smtClean="0"/>
          </a:p>
          <a:p>
            <a:pPr marL="342900" indent="-342900">
              <a:buFont typeface="Arial" charset="0"/>
              <a:buChar char="•"/>
            </a:pPr>
            <a:r>
              <a:rPr lang="en-US" b="1" baseline="0" dirty="0" smtClean="0"/>
              <a:t>4) Collaboration through distributed and interoperable governance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baseline="0" dirty="0" smtClean="0"/>
              <a:t>The Internet is a group effort, with different actors teaming up and working together.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baseline="0" dirty="0" smtClean="0"/>
              <a:t>The organizations that coordinate the Internet collaborate where appropriate and otherwise focus on doing their best at their respective jobs.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baseline="0" dirty="0" smtClean="0"/>
              <a:t>We must recognize this autonomy and keep dialogue and mutual participation to areas of overlap.</a:t>
            </a:r>
          </a:p>
          <a:p>
            <a:endParaRPr lang="en-US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980213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u="sng" baseline="0" dirty="0" smtClean="0"/>
              <a:t>Conclusion</a:t>
            </a:r>
          </a:p>
          <a:p>
            <a:pPr marL="0" marR="0" indent="0" algn="l" defTabSz="457200" rtl="0" eaLnBrk="0" fontAlgn="base" latinLnBrk="0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u="sng" baseline="0" dirty="0" smtClean="0"/>
          </a:p>
          <a:p>
            <a:pPr marL="342900" marR="0" indent="-342900" algn="l" defTabSz="457200" rtl="0" eaLnBrk="0" fontAlgn="base" latinLnBrk="0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="0" u="none" baseline="0" dirty="0" smtClean="0"/>
              <a:t>M</a:t>
            </a:r>
            <a:r>
              <a:rPr lang="en-US" b="0" baseline="0" dirty="0" smtClean="0"/>
              <a:t>ultistakeholder decision-making is a set of behaviors and practices that can be applied to almost anything. </a:t>
            </a:r>
          </a:p>
          <a:p>
            <a:pPr marL="342900" marR="0" indent="-342900" algn="l" defTabSz="457200" rtl="0" eaLnBrk="0" fontAlgn="base" latinLnBrk="0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="0" baseline="0" dirty="0" smtClean="0"/>
              <a:t>It will make your ways of working more robust, more effective, and better able to deal with complex issues. </a:t>
            </a:r>
          </a:p>
          <a:p>
            <a:pPr marL="342900" marR="0" indent="-342900" algn="l" defTabSz="457200" rtl="0" eaLnBrk="0" fontAlgn="base" latinLnBrk="0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b="0" baseline="0" dirty="0" smtClean="0"/>
          </a:p>
          <a:p>
            <a:pPr marL="0" marR="0" indent="0" algn="l" defTabSz="457200" rtl="0" eaLnBrk="0" fontAlgn="base" latinLnBrk="0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b="0" baseline="0" dirty="0" smtClean="0"/>
          </a:p>
          <a:p>
            <a:pPr marL="0" marR="0" indent="0" algn="l" defTabSz="457200" rtl="0" eaLnBrk="0" fontAlgn="base" latinLnBrk="0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b="0" baseline="0" dirty="0" smtClean="0"/>
              <a:t>Briefing Paper URL: </a:t>
            </a:r>
          </a:p>
          <a:p>
            <a:pPr marL="0" marR="0" indent="0" algn="l" defTabSz="457200" rtl="0" eaLnBrk="0" fontAlgn="base" latinLnBrk="0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b="0" baseline="0" dirty="0" smtClean="0"/>
              <a:t>http://</a:t>
            </a:r>
            <a:r>
              <a:rPr lang="en-US" b="0" baseline="0" dirty="0" err="1" smtClean="0"/>
              <a:t>www.internetsociety.org</a:t>
            </a:r>
            <a:r>
              <a:rPr lang="en-US" b="0" baseline="0" dirty="0" smtClean="0"/>
              <a:t>/doc/internet-governance-why-multistakeholder-approach-works</a:t>
            </a:r>
          </a:p>
        </p:txBody>
      </p:sp>
    </p:spTree>
    <p:extLst>
      <p:ext uri="{BB962C8B-B14F-4D97-AF65-F5344CB8AC3E}">
        <p14:creationId xmlns:p14="http://schemas.microsoft.com/office/powerpoint/2010/main" val="38773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Relationship Id="rId3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Relationship Id="rId3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– Blue templat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0358438" y="6246813"/>
            <a:ext cx="1519237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r>
              <a:rPr lang="en-GB" altLang="en-US" sz="800" dirty="0">
                <a:solidFill>
                  <a:srgbClr val="EEF2EC"/>
                </a:solidFill>
              </a:rPr>
              <a:t>Internet Society © 1992–2016</a:t>
            </a:r>
          </a:p>
        </p:txBody>
      </p: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813" y="2970213"/>
            <a:ext cx="17287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99" y="3355200"/>
            <a:ext cx="11109600" cy="456728"/>
          </a:xfrm>
        </p:spPr>
        <p:txBody>
          <a:bodyPr wrap="square">
            <a:spAutoFit/>
          </a:bodyPr>
          <a:lstStyle>
            <a:lvl1pPr>
              <a:defRPr lang="en-GB" sz="28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856637"/>
            <a:ext cx="11109600" cy="503215"/>
          </a:xfrm>
        </p:spPr>
        <p:txBody>
          <a:bodyPr/>
          <a:lstStyle>
            <a:lvl1pPr algn="l">
              <a:lnSpc>
                <a:spcPct val="109000"/>
              </a:lnSpc>
              <a:defRPr sz="3200">
                <a:solidFill>
                  <a:srgbClr val="EEF2E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5605544"/>
            <a:ext cx="4097551" cy="902123"/>
          </a:xfr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40000" y="573969"/>
            <a:ext cx="4097551" cy="270074"/>
          </a:xfrm>
        </p:spPr>
        <p:txBody>
          <a:bodyPr>
            <a:spAutoFit/>
          </a:bodyPr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  <a:latin typeface="+mn-lt"/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253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+ large image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168855" y="0"/>
            <a:ext cx="6023145" cy="6857999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7" y="567101"/>
            <a:ext cx="5483696" cy="613999"/>
          </a:xfrm>
        </p:spPr>
        <p:txBody>
          <a:bodyPr rIns="0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286356" y="661060"/>
            <a:ext cx="5375915" cy="387927"/>
          </a:xfrm>
        </p:spPr>
        <p:txBody>
          <a:bodyPr/>
          <a:lstStyle>
            <a:lvl1pPr>
              <a:lnSpc>
                <a:spcPct val="100000"/>
              </a:lnSpc>
              <a:defRPr sz="100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0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C2CDEF37-006E-254D-A210-0434C0C6BB13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1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>
            <a:spLocks noGrp="1"/>
          </p:cNvSpPr>
          <p:nvPr>
            <p:ph idx="22"/>
          </p:nvPr>
        </p:nvSpPr>
        <p:spPr>
          <a:xfrm>
            <a:off x="540000" y="1548400"/>
            <a:ext cx="5478179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714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– Text + content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537799"/>
          </a:xfrm>
        </p:spPr>
        <p:txBody>
          <a:bodyPr rIns="0"/>
          <a:lstStyle>
            <a:lvl1pPr>
              <a:defRPr sz="30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9E1E4A-834C-074E-9FF0-961A1F8067B6}" type="slidenum">
              <a:rPr lang="en-GB" altLang="en-US" noProof="0" smtClean="0"/>
              <a:pPr/>
              <a:t>‹#›</a:t>
            </a:fld>
            <a:endParaRPr lang="en-GB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9477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85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ption 1-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.png" descr="ISOC_0015_SEL_IMG.png"/>
          <p:cNvPicPr>
            <a:picLocks noChangeAspect="1" noChangeArrowheads="1"/>
          </p:cNvPicPr>
          <p:nvPr userDrawn="1"/>
        </p:nvPicPr>
        <p:blipFill>
          <a:blip r:embed="rId2">
            <a:alphaModFix amt="8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65031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" name="image3.png" descr="isoc_logo_rev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367" y="688976"/>
            <a:ext cx="301836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6353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541867" y="595314"/>
            <a:ext cx="11582400" cy="8096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lvl="0"/>
            <a:r>
              <a:rPr dirty="0"/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541867" y="1282700"/>
            <a:ext cx="11582400" cy="4800600"/>
          </a:xfrm>
          <a:prstGeom prst="rect">
            <a:avLst/>
          </a:prstGeom>
        </p:spPr>
        <p:txBody>
          <a:bodyPr/>
          <a:lstStyle>
            <a:lvl2pPr>
              <a:buClr>
                <a:srgbClr val="007FB2"/>
              </a:buClr>
            </a:lvl2pPr>
            <a:lvl3pPr>
              <a:buClr>
                <a:srgbClr val="007FB2"/>
              </a:buClr>
            </a:lvl3pPr>
            <a:lvl4pPr>
              <a:buClr>
                <a:srgbClr val="007FB2"/>
              </a:buClr>
            </a:lvl4pPr>
            <a:lvl5pPr>
              <a:buClr>
                <a:srgbClr val="007FB2"/>
              </a:buClr>
            </a:lvl5pPr>
          </a:lstStyle>
          <a:p>
            <a:pPr lvl="0"/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" name="Shape 6"/>
          <p:cNvSpPr>
            <a:spLocks noChangeShapeType="1"/>
          </p:cNvSpPr>
          <p:nvPr userDrawn="1"/>
        </p:nvSpPr>
        <p:spPr bwMode="auto">
          <a:xfrm flipV="1">
            <a:off x="558800" y="482600"/>
            <a:ext cx="2262717" cy="0"/>
          </a:xfrm>
          <a:prstGeom prst="line">
            <a:avLst/>
          </a:prstGeom>
          <a:noFill/>
          <a:ln w="50800">
            <a:solidFill>
              <a:srgbClr val="009FD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Shape 21"/>
          <p:cNvSpPr>
            <a:spLocks noGrp="1"/>
          </p:cNvSpPr>
          <p:nvPr>
            <p:ph type="sldNum" sz="quarter" idx="10"/>
          </p:nvPr>
        </p:nvSpPr>
        <p:spPr>
          <a:xfrm>
            <a:off x="596900" y="6294439"/>
            <a:ext cx="2844800" cy="3254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45AF661A-813A-F64A-9D39-0BE45D22AF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6243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-Add Info">
    <p:bg>
      <p:bgPr>
        <a:solidFill>
          <a:srgbClr val="009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2.png" descr="ISOC_0015_SEL_IMG.png"/>
          <p:cNvPicPr>
            <a:picLocks noChangeAspect="1" noChangeArrowheads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14819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" name="imag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584" y="6135689"/>
            <a:ext cx="1530349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91"/>
          <p:cNvSpPr>
            <a:spLocks noChangeShapeType="1"/>
          </p:cNvSpPr>
          <p:nvPr userDrawn="1"/>
        </p:nvSpPr>
        <p:spPr bwMode="auto">
          <a:xfrm>
            <a:off x="558800" y="482600"/>
            <a:ext cx="1896533" cy="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" name="Shape 19"/>
          <p:cNvSpPr>
            <a:spLocks noGrp="1"/>
          </p:cNvSpPr>
          <p:nvPr>
            <p:ph type="body" idx="1" hasCustomPrompt="1"/>
          </p:nvPr>
        </p:nvSpPr>
        <p:spPr>
          <a:xfrm>
            <a:off x="629459" y="2354767"/>
            <a:ext cx="11494808" cy="2852233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>
              <a:defRPr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buSzTx/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buSzTx/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buSzTx/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buSzTx/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dirty="0"/>
              <a:t>Body Level </a:t>
            </a:r>
            <a:r>
              <a:rPr dirty="0" smtClean="0"/>
              <a:t>One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7" y="595314"/>
            <a:ext cx="11582400" cy="8096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hape 21"/>
          <p:cNvSpPr>
            <a:spLocks noGrp="1"/>
          </p:cNvSpPr>
          <p:nvPr>
            <p:ph type="sldNum" sz="quarter" idx="10"/>
          </p:nvPr>
        </p:nvSpPr>
        <p:spPr>
          <a:xfrm>
            <a:off x="596900" y="6294439"/>
            <a:ext cx="2844800" cy="3254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45AF661A-813A-F64A-9D39-0BE45D22AF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71944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subsection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805092"/>
          </a:xfrm>
        </p:spPr>
        <p:txBody>
          <a:bodyPr wrap="square">
            <a:spAutoFit/>
          </a:bodyPr>
          <a:lstStyle>
            <a:lvl1pPr>
              <a:defRPr lang="en-GB" sz="2400" dirty="0">
                <a:solidFill>
                  <a:srgbClr val="EEF2EC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61259"/>
            <a:ext cx="11127883" cy="768224"/>
          </a:xfrm>
        </p:spPr>
        <p:txBody>
          <a:bodyPr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4B8AB820-61DF-364A-B4AF-D19149734C14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76123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 subsection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805092"/>
          </a:xfrm>
        </p:spPr>
        <p:txBody>
          <a:bodyPr wrap="square">
            <a:spAutoFit/>
          </a:bodyPr>
          <a:lstStyle>
            <a:lvl1pPr>
              <a:defRPr lang="en-GB" sz="2400" dirty="0">
                <a:solidFill>
                  <a:srgbClr val="EEF2EC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61259"/>
            <a:ext cx="11127883" cy="768224"/>
          </a:xfrm>
        </p:spPr>
        <p:txBody>
          <a:bodyPr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68C4A143-42F1-CD4D-A024-23DD4025078D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58119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/statement – Blue templat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250" y="525600"/>
            <a:ext cx="11129022" cy="5572800"/>
          </a:xfrm>
        </p:spPr>
        <p:txBody>
          <a:bodyPr anchor="ctr"/>
          <a:lstStyle>
            <a:lvl1pPr algn="ctr">
              <a:lnSpc>
                <a:spcPct val="110000"/>
              </a:lnSpc>
              <a:spcAft>
                <a:spcPts val="2000"/>
              </a:spcAft>
              <a:defRPr sz="3600" b="0" i="0" spc="50" baseline="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algn="ctr">
              <a:lnSpc>
                <a:spcPct val="110000"/>
              </a:lnSpc>
              <a:defRPr b="0" i="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>
              <a:spcAft>
                <a:spcPts val="1500"/>
              </a:spcAft>
              <a:defRPr/>
            </a:lvl3pPr>
          </a:lstStyle>
          <a:p>
            <a:pPr lvl="0"/>
            <a:r>
              <a:rPr lang="en-US" dirty="0" smtClean="0"/>
              <a:t>Large quote or statement style</a:t>
            </a:r>
          </a:p>
          <a:p>
            <a:pPr lvl="1"/>
            <a:r>
              <a:rPr lang="en-US" dirty="0" smtClean="0"/>
              <a:t>Supporting content</a:t>
            </a:r>
            <a:endParaRPr lang="en-GB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DBE5F007-28FD-B845-A833-24BC97E499D9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07203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– Blue templa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65"/>
          <p:cNvSpPr txBox="1">
            <a:spLocks/>
          </p:cNvSpPr>
          <p:nvPr userDrawn="1"/>
        </p:nvSpPr>
        <p:spPr>
          <a:xfrm>
            <a:off x="61737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Visit us at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 smtClean="0"/>
              <a:t>www.internetsociety.org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Follow us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@internetsociety</a:t>
            </a:r>
            <a:endParaRPr lang="en-GB" dirty="0"/>
          </a:p>
        </p:txBody>
      </p:sp>
      <p:sp>
        <p:nvSpPr>
          <p:cNvPr id="5" name="Text Placeholder 7"/>
          <p:cNvSpPr txBox="1">
            <a:spLocks/>
          </p:cNvSpPr>
          <p:nvPr userDrawn="1"/>
        </p:nvSpPr>
        <p:spPr>
          <a:xfrm>
            <a:off x="8056563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Galerie Jean-Malbuisson 15, </a:t>
            </a:r>
            <a:br>
              <a:rPr lang="en-GB" dirty="0" smtClean="0"/>
            </a:br>
            <a:r>
              <a:rPr lang="en-GB" dirty="0" smtClean="0"/>
              <a:t>CH-1204 Geneva, </a:t>
            </a:r>
            <a:br>
              <a:rPr lang="en-GB" dirty="0" smtClean="0"/>
            </a:br>
            <a:r>
              <a:rPr lang="en-GB" dirty="0" smtClean="0"/>
              <a:t>Switzerland.</a:t>
            </a:r>
            <a:br>
              <a:rPr lang="en-GB" dirty="0" smtClean="0"/>
            </a:br>
            <a:r>
              <a:rPr lang="en-GB" dirty="0" smtClean="0"/>
              <a:t>+41 22 807 1444</a:t>
            </a:r>
          </a:p>
          <a:p>
            <a:pPr fontAlgn="auto">
              <a:spcAft>
                <a:spcPts val="0"/>
              </a:spcAft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Text Placeholder 8"/>
          <p:cNvSpPr txBox="1">
            <a:spLocks/>
          </p:cNvSpPr>
          <p:nvPr userDrawn="1"/>
        </p:nvSpPr>
        <p:spPr>
          <a:xfrm>
            <a:off x="99329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1775 Wiehle Avenue, </a:t>
            </a:r>
            <a:br>
              <a:rPr lang="de-DE" dirty="0" smtClean="0"/>
            </a:br>
            <a:r>
              <a:rPr lang="de-DE" dirty="0" smtClean="0"/>
              <a:t>Suite 201, Reston, VA </a:t>
            </a:r>
            <a:br>
              <a:rPr lang="de-DE" dirty="0" smtClean="0"/>
            </a:br>
            <a:r>
              <a:rPr lang="de-DE" dirty="0" smtClean="0"/>
              <a:t>20190-5108 USA. </a:t>
            </a:r>
            <a:br>
              <a:rPr lang="de-DE" dirty="0" smtClean="0"/>
            </a:br>
            <a:r>
              <a:rPr lang="de-DE" dirty="0" smtClean="0"/>
              <a:t>+1 703 439 2120</a:t>
            </a:r>
          </a:p>
          <a:p>
            <a:pPr fontAlgn="auto">
              <a:spcAft>
                <a:spcPts val="0"/>
              </a:spcAft>
              <a:defRPr/>
            </a:pPr>
            <a:endParaRPr lang="de-DE" dirty="0" smtClean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Title 4"/>
          <p:cNvSpPr txBox="1">
            <a:spLocks/>
          </p:cNvSpPr>
          <p:nvPr userDrawn="1"/>
        </p:nvSpPr>
        <p:spPr>
          <a:xfrm>
            <a:off x="540000" y="2281238"/>
            <a:ext cx="9001125" cy="10064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Questions?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4351780"/>
            <a:ext cx="4097551" cy="902123"/>
          </a:xfr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18433E0E-72FD-FD40-88BA-BE70973222D5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213513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t involved – Blue templa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65"/>
          <p:cNvSpPr txBox="1">
            <a:spLocks/>
          </p:cNvSpPr>
          <p:nvPr userDrawn="1"/>
        </p:nvSpPr>
        <p:spPr>
          <a:xfrm>
            <a:off x="61737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Visit us at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 smtClean="0"/>
              <a:t>www.internetsociety.org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Follow us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@internetsociety</a:t>
            </a:r>
            <a:endParaRPr lang="en-GB" dirty="0"/>
          </a:p>
        </p:txBody>
      </p:sp>
      <p:sp>
        <p:nvSpPr>
          <p:cNvPr id="5" name="Text Placeholder 7"/>
          <p:cNvSpPr txBox="1">
            <a:spLocks/>
          </p:cNvSpPr>
          <p:nvPr userDrawn="1"/>
        </p:nvSpPr>
        <p:spPr>
          <a:xfrm>
            <a:off x="8056563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Galerie Jean-Malbuisson 15, </a:t>
            </a:r>
            <a:br>
              <a:rPr lang="en-GB" dirty="0" smtClean="0"/>
            </a:br>
            <a:r>
              <a:rPr lang="en-GB" dirty="0" smtClean="0"/>
              <a:t>CH-1204 Geneva, </a:t>
            </a:r>
            <a:br>
              <a:rPr lang="en-GB" dirty="0" smtClean="0"/>
            </a:br>
            <a:r>
              <a:rPr lang="en-GB" dirty="0" smtClean="0"/>
              <a:t>Switzerland.</a:t>
            </a:r>
            <a:br>
              <a:rPr lang="en-GB" dirty="0" smtClean="0"/>
            </a:br>
            <a:r>
              <a:rPr lang="en-GB" dirty="0" smtClean="0"/>
              <a:t>+41 22 807 1444</a:t>
            </a:r>
          </a:p>
          <a:p>
            <a:pPr fontAlgn="auto">
              <a:spcAft>
                <a:spcPts val="0"/>
              </a:spcAft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Text Placeholder 8"/>
          <p:cNvSpPr txBox="1">
            <a:spLocks/>
          </p:cNvSpPr>
          <p:nvPr userDrawn="1"/>
        </p:nvSpPr>
        <p:spPr>
          <a:xfrm>
            <a:off x="99329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1775 Wiehle Avenue, </a:t>
            </a:r>
            <a:br>
              <a:rPr lang="de-DE" dirty="0" smtClean="0"/>
            </a:br>
            <a:r>
              <a:rPr lang="de-DE" dirty="0" smtClean="0"/>
              <a:t>Suite 201, Reston, VA </a:t>
            </a:r>
            <a:br>
              <a:rPr lang="de-DE" dirty="0" smtClean="0"/>
            </a:br>
            <a:r>
              <a:rPr lang="de-DE" dirty="0" smtClean="0"/>
              <a:t>20190-5108 USA. </a:t>
            </a:r>
            <a:br>
              <a:rPr lang="de-DE" dirty="0" smtClean="0"/>
            </a:br>
            <a:r>
              <a:rPr lang="de-DE" dirty="0" smtClean="0"/>
              <a:t>+1 703 439 2120</a:t>
            </a:r>
          </a:p>
          <a:p>
            <a:pPr fontAlgn="auto">
              <a:spcAft>
                <a:spcPts val="0"/>
              </a:spcAft>
              <a:defRPr/>
            </a:pPr>
            <a:endParaRPr lang="de-DE" dirty="0" smtClean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Title 4"/>
          <p:cNvSpPr txBox="1">
            <a:spLocks/>
          </p:cNvSpPr>
          <p:nvPr userDrawn="1"/>
        </p:nvSpPr>
        <p:spPr>
          <a:xfrm>
            <a:off x="540000" y="2281238"/>
            <a:ext cx="9001125" cy="10064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Get involved.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4351780"/>
            <a:ext cx="4097551" cy="902123"/>
          </a:xfr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9762ADA9-0755-1F48-8532-9AFBBB73FAAF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69040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– Text only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537799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548400"/>
            <a:ext cx="11122272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EE1D23A-55C4-7542-8A1B-C225D7430AAE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3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only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575899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761E0F2E-4DC0-BB41-853A-E92710F05ADB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21"/>
          </p:nvPr>
        </p:nvSpPr>
        <p:spPr>
          <a:xfrm>
            <a:off x="540000" y="1548400"/>
            <a:ext cx="5478179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179485" y="1548400"/>
            <a:ext cx="5482290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66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+ image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175375" y="522288"/>
            <a:ext cx="5486400" cy="55816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5477203" cy="575899"/>
          </a:xfrm>
        </p:spPr>
        <p:txBody>
          <a:bodyPr rIns="0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286356" y="661060"/>
            <a:ext cx="5375915" cy="387927"/>
          </a:xfrm>
        </p:spPr>
        <p:txBody>
          <a:bodyPr/>
          <a:lstStyle>
            <a:lvl1pPr>
              <a:lnSpc>
                <a:spcPct val="100000"/>
              </a:lnSpc>
              <a:defRPr sz="1000"/>
            </a:lvl1pPr>
            <a:lvl2pPr>
              <a:lnSpc>
                <a:spcPct val="100000"/>
              </a:lnSpc>
              <a:defRPr sz="10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615C06CD-839C-FC4C-913F-8EDF978843EE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21"/>
          </p:nvPr>
        </p:nvSpPr>
        <p:spPr>
          <a:xfrm>
            <a:off x="540000" y="1548400"/>
            <a:ext cx="5478179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800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338" y="566738"/>
            <a:ext cx="11109600" cy="78303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548400"/>
            <a:ext cx="11109600" cy="35988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918575" y="6342063"/>
            <a:ext cx="2743200" cy="17303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F4C3A41F-A775-1140-95F7-087AA6C6EBC6}" type="slidenum">
              <a:rPr lang="en-GB" altLang="en-US" noProof="0" smtClean="0"/>
              <a:pPr/>
              <a:t>‹#›</a:t>
            </a:fld>
            <a:endParaRPr lang="en-GB" altLang="en-U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4" r:id="rId2"/>
    <p:sldLayoutId id="2147483725" r:id="rId3"/>
    <p:sldLayoutId id="2147483727" r:id="rId4"/>
    <p:sldLayoutId id="2147483729" r:id="rId5"/>
    <p:sldLayoutId id="2147483730" r:id="rId6"/>
    <p:sldLayoutId id="2147483714" r:id="rId7"/>
    <p:sldLayoutId id="2147483715" r:id="rId8"/>
    <p:sldLayoutId id="2147483731" r:id="rId9"/>
    <p:sldLayoutId id="2147483716" r:id="rId10"/>
    <p:sldLayoutId id="2147483735" r:id="rId11"/>
    <p:sldLayoutId id="2147483751" r:id="rId12"/>
    <p:sldLayoutId id="2147483752" r:id="rId13"/>
    <p:sldLayoutId id="2147483753" r:id="rId14"/>
    <p:sldLayoutId id="2147483754" r:id="rId1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3000" kern="1200" spc="2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2pPr>
      <a:lvl3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3pPr>
      <a:lvl4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4pPr>
      <a:lvl5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5pPr>
      <a:lvl6pPr marL="4572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6pPr>
      <a:lvl7pPr marL="9144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7pPr>
      <a:lvl8pPr marL="13716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8pPr>
      <a:lvl9pPr marL="18288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9pPr>
    </p:titleStyle>
    <p:bodyStyle>
      <a:lvl1pPr algn="l" rtl="0" eaLnBrk="1" fontAlgn="base" hangingPunct="1">
        <a:lnSpc>
          <a:spcPct val="106000"/>
        </a:lnSpc>
        <a:spcBef>
          <a:spcPct val="0"/>
        </a:spcBef>
        <a:spcAft>
          <a:spcPts val="1200"/>
        </a:spcAft>
        <a:buFont typeface="Arial" charset="0"/>
        <a:defRPr sz="2000" kern="1200" spc="20">
          <a:solidFill>
            <a:schemeClr val="tx1"/>
          </a:solidFill>
          <a:latin typeface="+mn-lt"/>
          <a:ea typeface="Hind Medium" charset="0"/>
          <a:cs typeface="Hind Medium" charset="0"/>
        </a:defRPr>
      </a:lvl1pPr>
      <a:lvl2pPr algn="l" rtl="0" eaLnBrk="1" fontAlgn="base" hangingPunct="1">
        <a:lnSpc>
          <a:spcPct val="113000"/>
        </a:lnSpc>
        <a:spcBef>
          <a:spcPct val="0"/>
        </a:spcBef>
        <a:spcAft>
          <a:spcPct val="0"/>
        </a:spcAft>
        <a:buFont typeface=".AppleSystemUIFont" charset="0"/>
        <a:defRPr sz="18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270000" indent="-270000" algn="l" rtl="0" eaLnBrk="1" fontAlgn="base" hangingPunct="1">
        <a:lnSpc>
          <a:spcPct val="113000"/>
        </a:lnSpc>
        <a:spcBef>
          <a:spcPct val="0"/>
        </a:spcBef>
        <a:spcAft>
          <a:spcPts val="0"/>
        </a:spcAft>
        <a:buSzPct val="72000"/>
        <a:buFont typeface=".AppleSystemUIFont" charset="0"/>
        <a:buChar char="—"/>
        <a:defRPr sz="18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556650" indent="-233925" algn="l" rtl="0" eaLnBrk="1" fontAlgn="base" hangingPunct="1">
        <a:lnSpc>
          <a:spcPct val="113000"/>
        </a:lnSpc>
        <a:spcBef>
          <a:spcPct val="0"/>
        </a:spcBef>
        <a:spcAft>
          <a:spcPct val="0"/>
        </a:spcAft>
        <a:buSzPct val="90000"/>
        <a:buFont typeface=".AppleSystemUIFont" charset="0"/>
        <a:buChar char="–"/>
        <a:defRPr sz="18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772650" indent="-197925" algn="l" rtl="0" eaLnBrk="1" fontAlgn="base" hangingPunct="1">
        <a:lnSpc>
          <a:spcPct val="113000"/>
        </a:lnSpc>
        <a:spcBef>
          <a:spcPct val="0"/>
        </a:spcBef>
        <a:spcAft>
          <a:spcPts val="1500"/>
        </a:spcAft>
        <a:buSzPct val="75000"/>
        <a:buFont typeface="Arial" charset="0"/>
        <a:buChar char="•"/>
        <a:defRPr sz="18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99" y="3355200"/>
            <a:ext cx="11109600" cy="913455"/>
          </a:xfrm>
        </p:spPr>
        <p:txBody>
          <a:bodyPr/>
          <a:lstStyle/>
          <a:p>
            <a:r>
              <a:rPr lang="en-US" dirty="0" smtClean="0"/>
              <a:t>Why the </a:t>
            </a:r>
            <a:r>
              <a:rPr lang="en-US" dirty="0" err="1" smtClean="0"/>
              <a:t>Multistakeholder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Approach Works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Internet Governance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hape 38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Internet policy goals must</a:t>
            </a:r>
            <a:r>
              <a:rPr lang="is-IS" smtClean="0"/>
              <a:t>…</a:t>
            </a:r>
            <a:endParaRPr lang="en-US" dirty="0"/>
          </a:p>
        </p:txBody>
      </p:sp>
      <p:sp>
        <p:nvSpPr>
          <p:cNvPr id="23556" name="Shape 38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sz="2400" dirty="0" smtClean="0">
                <a:sym typeface="Arial" charset="0"/>
              </a:rPr>
              <a:t>maintain the security, stability, and resiliency of the Internet,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400" dirty="0" smtClean="0">
                <a:sym typeface="Arial" charset="0"/>
              </a:rPr>
              <a:t>support global interoperability and an open and collaborative architecture, 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400" dirty="0" smtClean="0">
                <a:sym typeface="Arial" charset="0"/>
              </a:rPr>
              <a:t>sustain permission-less innovation and widening access, and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400" dirty="0" smtClean="0">
                <a:sym typeface="Arial" charset="0"/>
              </a:rPr>
              <a:t>allow the Internet to flourish as a dynamic yet reliable platform for limitless opportunity and innovation around the world.</a:t>
            </a:r>
            <a:endParaRPr lang="en-US" sz="2400" dirty="0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32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hape 38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multistakeholder approach is useful</a:t>
            </a:r>
            <a:r>
              <a:rPr lang="is-IS" smtClean="0"/>
              <a:t>…</a:t>
            </a:r>
            <a:endParaRPr lang="en-US" dirty="0"/>
          </a:p>
        </p:txBody>
      </p:sp>
      <p:sp>
        <p:nvSpPr>
          <p:cNvPr id="23556" name="Shape 388"/>
          <p:cNvSpPr>
            <a:spLocks noGrp="1"/>
          </p:cNvSpPr>
          <p:nvPr>
            <p:ph idx="1"/>
          </p:nvPr>
        </p:nvSpPr>
        <p:spPr>
          <a:xfrm>
            <a:off x="540000" y="1548400"/>
            <a:ext cx="11122272" cy="3220368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sz="2400" dirty="0" smtClean="0">
                <a:sym typeface="Arial" charset="0"/>
              </a:rPr>
              <a:t>when decisions impact a wide and distributed range of people and interests,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400" dirty="0" smtClean="0">
                <a:sym typeface="Arial" charset="0"/>
              </a:rPr>
              <a:t>where there are overlapping rights and responsibilities across sectors and borders,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400" dirty="0" smtClean="0">
                <a:sym typeface="Arial" charset="0"/>
              </a:rPr>
              <a:t>if different forms of expertise are needed, such as technical expertise, and/or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400" dirty="0" smtClean="0">
                <a:sym typeface="Arial" charset="0"/>
              </a:rPr>
              <a:t>where legitimacy and acceptance of decisions directly impacts the implementation. </a:t>
            </a:r>
            <a:endParaRPr lang="en-US" sz="2400" dirty="0"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roup 247"/>
          <p:cNvGrpSpPr/>
          <p:nvPr/>
        </p:nvGrpSpPr>
        <p:grpSpPr>
          <a:xfrm>
            <a:off x="4445091" y="5791394"/>
            <a:ext cx="4140109" cy="1051560"/>
            <a:chOff x="2921091" y="5791200"/>
            <a:chExt cx="4140109" cy="1051528"/>
          </a:xfrm>
        </p:grpSpPr>
        <p:grpSp>
          <p:nvGrpSpPr>
            <p:cNvPr id="247" name="Group 246"/>
            <p:cNvGrpSpPr/>
            <p:nvPr/>
          </p:nvGrpSpPr>
          <p:grpSpPr>
            <a:xfrm>
              <a:off x="4059903" y="5791200"/>
              <a:ext cx="1320738" cy="880885"/>
              <a:chOff x="4059903" y="5791200"/>
              <a:chExt cx="1320738" cy="880885"/>
            </a:xfrm>
          </p:grpSpPr>
          <p:cxnSp>
            <p:nvCxnSpPr>
              <p:cNvPr id="243" name="Straight Arrow Connector 242"/>
              <p:cNvCxnSpPr/>
              <p:nvPr/>
            </p:nvCxnSpPr>
            <p:spPr>
              <a:xfrm flipH="1">
                <a:off x="4059904" y="6388758"/>
                <a:ext cx="570277" cy="0"/>
              </a:xfrm>
              <a:prstGeom prst="straightConnector1">
                <a:avLst/>
              </a:prstGeom>
              <a:noFill/>
              <a:ln w="22225" cap="flat">
                <a:solidFill>
                  <a:schemeClr val="tx1"/>
                </a:solidFill>
                <a:prstDash val="solid"/>
                <a:bevel/>
                <a:tailEnd type="triangle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66" name="Straight Arrow Connector 265"/>
              <p:cNvCxnSpPr/>
              <p:nvPr/>
            </p:nvCxnSpPr>
            <p:spPr>
              <a:xfrm flipH="1">
                <a:off x="4059904" y="6656210"/>
                <a:ext cx="570277" cy="0"/>
              </a:xfrm>
              <a:prstGeom prst="straightConnector1">
                <a:avLst/>
              </a:prstGeom>
              <a:noFill/>
              <a:ln w="22225" cap="flat">
                <a:solidFill>
                  <a:schemeClr val="tx1"/>
                </a:solidFill>
                <a:prstDash val="solid"/>
                <a:bevel/>
                <a:tailEnd type="triangle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67" name="Straight Arrow Connector 266"/>
              <p:cNvCxnSpPr/>
              <p:nvPr/>
            </p:nvCxnSpPr>
            <p:spPr>
              <a:xfrm flipH="1">
                <a:off x="4059903" y="6142024"/>
                <a:ext cx="570277" cy="0"/>
              </a:xfrm>
              <a:prstGeom prst="straightConnector1">
                <a:avLst/>
              </a:prstGeom>
              <a:noFill/>
              <a:ln w="22225" cap="flat">
                <a:solidFill>
                  <a:schemeClr val="tx1"/>
                </a:solidFill>
                <a:prstDash val="solid"/>
                <a:bevel/>
                <a:tailEnd type="triangle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68" name="Straight Arrow Connector 267"/>
              <p:cNvCxnSpPr/>
              <p:nvPr/>
            </p:nvCxnSpPr>
            <p:spPr>
              <a:xfrm flipH="1">
                <a:off x="4630180" y="6093076"/>
                <a:ext cx="750461" cy="0"/>
              </a:xfrm>
              <a:prstGeom prst="straightConnector1">
                <a:avLst/>
              </a:prstGeom>
              <a:noFill/>
              <a:ln w="22225" cap="flat">
                <a:solidFill>
                  <a:schemeClr val="tx1"/>
                </a:solidFill>
                <a:prstDash val="solid"/>
                <a:bevel/>
                <a:headEnd type="triangle"/>
                <a:tailEnd type="none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70" name="Straight Arrow Connector 269"/>
              <p:cNvCxnSpPr/>
              <p:nvPr/>
            </p:nvCxnSpPr>
            <p:spPr>
              <a:xfrm flipH="1">
                <a:off x="4630180" y="6291178"/>
                <a:ext cx="750461" cy="0"/>
              </a:xfrm>
              <a:prstGeom prst="straightConnector1">
                <a:avLst/>
              </a:prstGeom>
              <a:noFill/>
              <a:ln w="22225" cap="flat">
                <a:solidFill>
                  <a:schemeClr val="tx1"/>
                </a:solidFill>
                <a:prstDash val="solid"/>
                <a:bevel/>
                <a:headEnd type="triangle"/>
                <a:tailEnd type="none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71" name="Straight Arrow Connector 270"/>
              <p:cNvCxnSpPr/>
              <p:nvPr/>
            </p:nvCxnSpPr>
            <p:spPr>
              <a:xfrm flipH="1">
                <a:off x="4630179" y="6493627"/>
                <a:ext cx="750461" cy="0"/>
              </a:xfrm>
              <a:prstGeom prst="straightConnector1">
                <a:avLst/>
              </a:prstGeom>
              <a:noFill/>
              <a:ln w="22225" cap="flat">
                <a:solidFill>
                  <a:schemeClr val="tx1"/>
                </a:solidFill>
                <a:prstDash val="solid"/>
                <a:bevel/>
                <a:headEnd type="triangle"/>
                <a:tailEnd type="none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6" name="Straight Connector 245"/>
              <p:cNvCxnSpPr/>
              <p:nvPr/>
            </p:nvCxnSpPr>
            <p:spPr>
              <a:xfrm flipV="1">
                <a:off x="4630179" y="5791200"/>
                <a:ext cx="0" cy="880885"/>
              </a:xfrm>
              <a:prstGeom prst="line">
                <a:avLst/>
              </a:prstGeom>
              <a:noFill/>
              <a:ln w="31750" cap="flat">
                <a:solidFill>
                  <a:schemeClr val="tx1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31" name="Group 130"/>
            <p:cNvGrpSpPr/>
            <p:nvPr/>
          </p:nvGrpSpPr>
          <p:grpSpPr>
            <a:xfrm>
              <a:off x="2921091" y="5908355"/>
              <a:ext cx="4140109" cy="934373"/>
              <a:chOff x="2921091" y="5908355"/>
              <a:chExt cx="4140109" cy="934373"/>
            </a:xfrm>
          </p:grpSpPr>
          <p:sp>
            <p:nvSpPr>
              <p:cNvPr id="164" name="TextBox 163"/>
              <p:cNvSpPr txBox="1"/>
              <p:nvPr/>
            </p:nvSpPr>
            <p:spPr>
              <a:xfrm>
                <a:off x="2921091" y="5908355"/>
                <a:ext cx="1143095" cy="9233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algn="r" fontAlgn="auto" latinLnBrk="1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ea typeface="Hind Light" charset="0"/>
                    <a:cs typeface="Hind Light" charset="0"/>
                    <a:sym typeface="Arial"/>
                  </a:rPr>
                  <a:t>Individuals</a:t>
                </a:r>
              </a:p>
              <a:p>
                <a:pPr algn="r" fontAlgn="auto" latinLnBrk="1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ea typeface="Hind Light" charset="0"/>
                    <a:cs typeface="Hind Light" charset="0"/>
                    <a:sym typeface="Arial"/>
                  </a:rPr>
                  <a:t>Businesses</a:t>
                </a:r>
              </a:p>
              <a:p>
                <a:pPr algn="r" fontAlgn="auto" latinLnBrk="1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 smtClean="0">
                    <a:ea typeface="Hind Light" charset="0"/>
                    <a:cs typeface="Hind Light" charset="0"/>
                    <a:sym typeface="Arial"/>
                  </a:rPr>
                  <a:t>Governments</a:t>
                </a:r>
                <a:endParaRPr lang="en-US" sz="1200" dirty="0">
                  <a:ea typeface="Hind Light" charset="0"/>
                  <a:cs typeface="Hind Light" charset="0"/>
                  <a:sym typeface="Arial"/>
                </a:endParaRPr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>
                <a:off x="5359453" y="5934789"/>
                <a:ext cx="1701747" cy="9079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fontAlgn="auto" latinLnBrk="1" hangingPunct="0">
                  <a:spcBef>
                    <a:spcPts val="0"/>
                  </a:spcBef>
                  <a:spcAft>
                    <a:spcPts val="200"/>
                  </a:spcAft>
                </a:pPr>
                <a:r>
                  <a:rPr lang="en-US" sz="1200" dirty="0">
                    <a:ea typeface="Hind Light" charset="0"/>
                    <a:cs typeface="Hind Light" charset="0"/>
                    <a:sym typeface="Arial"/>
                  </a:rPr>
                  <a:t>Organizations</a:t>
                </a:r>
              </a:p>
              <a:p>
                <a:pPr fontAlgn="auto" latinLnBrk="1" hangingPunct="0">
                  <a:spcBef>
                    <a:spcPts val="0"/>
                  </a:spcBef>
                  <a:spcAft>
                    <a:spcPts val="200"/>
                  </a:spcAft>
                </a:pPr>
                <a:r>
                  <a:rPr lang="en-US" sz="1200" dirty="0">
                    <a:ea typeface="Hind Light" charset="0"/>
                    <a:cs typeface="Hind Light" charset="0"/>
                    <a:sym typeface="Arial"/>
                  </a:rPr>
                  <a:t>Machines/Devices</a:t>
                </a:r>
              </a:p>
              <a:p>
                <a:pPr fontAlgn="auto" latinLnBrk="1" hangingPunc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ea typeface="Hind Light" charset="0"/>
                    <a:cs typeface="Hind Light" charset="0"/>
                    <a:sym typeface="Arial"/>
                  </a:rPr>
                  <a:t>Service Creators and </a:t>
                </a:r>
                <a:br>
                  <a:rPr lang="en-US" sz="1200" dirty="0">
                    <a:ea typeface="Hind Light" charset="0"/>
                    <a:cs typeface="Hind Light" charset="0"/>
                    <a:sym typeface="Arial"/>
                  </a:rPr>
                </a:br>
                <a:r>
                  <a:rPr lang="en-US" sz="1200" dirty="0">
                    <a:ea typeface="Hind Light" charset="0"/>
                    <a:cs typeface="Hind Light" charset="0"/>
                    <a:sym typeface="Arial"/>
                  </a:rPr>
                  <a:t>Equipment Builders</a:t>
                </a:r>
              </a:p>
            </p:txBody>
          </p:sp>
        </p:grpSp>
      </p:grpSp>
      <p:grpSp>
        <p:nvGrpSpPr>
          <p:cNvPr id="186" name="Group 185"/>
          <p:cNvGrpSpPr/>
          <p:nvPr/>
        </p:nvGrpSpPr>
        <p:grpSpPr>
          <a:xfrm>
            <a:off x="1003954" y="4602123"/>
            <a:ext cx="3553719" cy="1754324"/>
            <a:chOff x="-188144" y="4691678"/>
            <a:chExt cx="3553719" cy="1754324"/>
          </a:xfrm>
        </p:grpSpPr>
        <p:sp>
          <p:nvSpPr>
            <p:cNvPr id="203" name="TextBox 202"/>
            <p:cNvSpPr txBox="1"/>
            <p:nvPr/>
          </p:nvSpPr>
          <p:spPr>
            <a:xfrm>
              <a:off x="-188144" y="4691678"/>
              <a:ext cx="2257083" cy="17543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r" fontAlgn="auto" latinLnBrk="1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a typeface="Hind Light" charset="0"/>
                  <a:cs typeface="Hind Light" charset="0"/>
                  <a:sym typeface="Arial"/>
                </a:rPr>
                <a:t>Root Servers</a:t>
              </a:r>
            </a:p>
            <a:p>
              <a:pPr algn="r" fontAlgn="auto" latinLnBrk="1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a typeface="Hind Light" charset="0"/>
                  <a:cs typeface="Hind Light" charset="0"/>
                  <a:sym typeface="Arial"/>
                </a:rPr>
                <a:t>Network Operators</a:t>
              </a:r>
            </a:p>
            <a:p>
              <a:pPr algn="r" fontAlgn="auto" latinLnBrk="1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a typeface="Hind Light" charset="0"/>
                  <a:cs typeface="Hind Light" charset="0"/>
                  <a:sym typeface="Arial"/>
                </a:rPr>
                <a:t>Service Creators/Vendors</a:t>
              </a:r>
            </a:p>
            <a:p>
              <a:pPr algn="r" fontAlgn="auto" latinLnBrk="1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a typeface="Hind Light" charset="0"/>
                  <a:cs typeface="Hind Light" charset="0"/>
                  <a:sym typeface="Arial"/>
                </a:rPr>
                <a:t>Internet Exchange Points</a:t>
              </a:r>
            </a:p>
            <a:p>
              <a:pPr algn="r" fontAlgn="auto" latinLnBrk="1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 err="1">
                  <a:ea typeface="Hind Light" charset="0"/>
                  <a:cs typeface="Hind Light" charset="0"/>
                  <a:sym typeface="Arial"/>
                </a:rPr>
                <a:t>gTLDs</a:t>
              </a:r>
              <a:endParaRPr lang="en-US" sz="1200" dirty="0">
                <a:ea typeface="Hind Light" charset="0"/>
                <a:cs typeface="Hind Light" charset="0"/>
                <a:sym typeface="Arial"/>
              </a:endParaRPr>
            </a:p>
            <a:p>
              <a:pPr algn="r" fontAlgn="auto" latinLnBrk="1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 err="1">
                  <a:ea typeface="Hind Light" charset="0"/>
                  <a:cs typeface="Hind Light" charset="0"/>
                  <a:sym typeface="Arial"/>
                </a:rPr>
                <a:t>ccTLDs</a:t>
              </a:r>
              <a:endParaRPr lang="en-US" sz="1200" dirty="0">
                <a:ea typeface="Hind Light" charset="0"/>
                <a:cs typeface="Hind Light" charset="0"/>
                <a:sym typeface="Arial"/>
              </a:endParaRPr>
            </a:p>
          </p:txBody>
        </p:sp>
        <p:cxnSp>
          <p:nvCxnSpPr>
            <p:cNvPr id="204" name="Elbow Connector 203"/>
            <p:cNvCxnSpPr/>
            <p:nvPr/>
          </p:nvCxnSpPr>
          <p:spPr>
            <a:xfrm rot="10800000" flipV="1">
              <a:off x="2065385" y="5070391"/>
              <a:ext cx="1300190" cy="97620"/>
            </a:xfrm>
            <a:prstGeom prst="bentConnector3">
              <a:avLst>
                <a:gd name="adj1" fmla="val 74496"/>
              </a:avLst>
            </a:prstGeom>
            <a:noFill/>
            <a:ln w="22225" cap="flat">
              <a:solidFill>
                <a:schemeClr val="tx1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5" name="Elbow Connector 204"/>
            <p:cNvCxnSpPr/>
            <p:nvPr/>
          </p:nvCxnSpPr>
          <p:spPr>
            <a:xfrm rot="10800000" flipV="1">
              <a:off x="2065388" y="5070391"/>
              <a:ext cx="1085211" cy="371950"/>
            </a:xfrm>
            <a:prstGeom prst="bentConnector3">
              <a:avLst>
                <a:gd name="adj1" fmla="val 68935"/>
              </a:avLst>
            </a:prstGeom>
            <a:noFill/>
            <a:ln w="22225" cap="flat">
              <a:solidFill>
                <a:schemeClr val="tx1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6" name="Elbow Connector 205"/>
            <p:cNvCxnSpPr/>
            <p:nvPr/>
          </p:nvCxnSpPr>
          <p:spPr>
            <a:xfrm rot="10800000" flipV="1">
              <a:off x="2056901" y="5077395"/>
              <a:ext cx="1038562" cy="669555"/>
            </a:xfrm>
            <a:prstGeom prst="bentConnector3">
              <a:avLst>
                <a:gd name="adj1" fmla="val 66817"/>
              </a:avLst>
            </a:prstGeom>
            <a:noFill/>
            <a:ln w="22225" cap="flat">
              <a:solidFill>
                <a:schemeClr val="tx1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7" name="Elbow Connector 206"/>
            <p:cNvCxnSpPr/>
            <p:nvPr/>
          </p:nvCxnSpPr>
          <p:spPr>
            <a:xfrm rot="10800000" flipV="1">
              <a:off x="2056905" y="5077394"/>
              <a:ext cx="1097909" cy="948757"/>
            </a:xfrm>
            <a:prstGeom prst="bentConnector3">
              <a:avLst>
                <a:gd name="adj1" fmla="val 68716"/>
              </a:avLst>
            </a:prstGeom>
            <a:noFill/>
            <a:ln w="22225" cap="flat">
              <a:solidFill>
                <a:schemeClr val="tx1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8" name="Elbow Connector 207"/>
            <p:cNvCxnSpPr/>
            <p:nvPr/>
          </p:nvCxnSpPr>
          <p:spPr>
            <a:xfrm rot="10800000">
              <a:off x="2069600" y="4898884"/>
              <a:ext cx="658087" cy="172638"/>
            </a:xfrm>
            <a:prstGeom prst="bentConnector3">
              <a:avLst>
                <a:gd name="adj1" fmla="val 50000"/>
              </a:avLst>
            </a:prstGeom>
            <a:noFill/>
            <a:ln w="22225" cap="flat">
              <a:solidFill>
                <a:schemeClr val="tx1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7" name="Elbow Connector 226"/>
            <p:cNvCxnSpPr/>
            <p:nvPr/>
          </p:nvCxnSpPr>
          <p:spPr>
            <a:xfrm rot="10800000" flipV="1">
              <a:off x="2058832" y="5070391"/>
              <a:ext cx="1292692" cy="1214739"/>
            </a:xfrm>
            <a:prstGeom prst="bentConnector3">
              <a:avLst>
                <a:gd name="adj1" fmla="val 73579"/>
              </a:avLst>
            </a:prstGeom>
            <a:noFill/>
            <a:ln w="22225" cap="flat">
              <a:solidFill>
                <a:schemeClr val="tx1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39" name="Group 238"/>
          <p:cNvGrpSpPr/>
          <p:nvPr/>
        </p:nvGrpSpPr>
        <p:grpSpPr>
          <a:xfrm>
            <a:off x="1045504" y="1705524"/>
            <a:ext cx="3480407" cy="1831269"/>
            <a:chOff x="-902" y="1612139"/>
            <a:chExt cx="3480407" cy="1831269"/>
          </a:xfrm>
        </p:grpSpPr>
        <p:cxnSp>
          <p:nvCxnSpPr>
            <p:cNvPr id="148" name="Elbow Connector 147"/>
            <p:cNvCxnSpPr/>
            <p:nvPr/>
          </p:nvCxnSpPr>
          <p:spPr>
            <a:xfrm rot="10800000">
              <a:off x="1950980" y="2527773"/>
              <a:ext cx="1528525" cy="351984"/>
            </a:xfrm>
            <a:prstGeom prst="bentConnector3">
              <a:avLst>
                <a:gd name="adj1" fmla="val 82304"/>
              </a:avLst>
            </a:prstGeom>
            <a:noFill/>
            <a:ln w="22225" cap="flat">
              <a:solidFill>
                <a:schemeClr val="tx1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2" name="Elbow Connector 151"/>
            <p:cNvCxnSpPr/>
            <p:nvPr/>
          </p:nvCxnSpPr>
          <p:spPr>
            <a:xfrm flipH="1" flipV="1">
              <a:off x="1944807" y="1757259"/>
              <a:ext cx="1534695" cy="1123098"/>
            </a:xfrm>
            <a:prstGeom prst="bentConnector3">
              <a:avLst>
                <a:gd name="adj1" fmla="val 82308"/>
              </a:avLst>
            </a:prstGeom>
            <a:noFill/>
            <a:ln w="22225" cap="flat">
              <a:solidFill>
                <a:schemeClr val="tx1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53" name="TextBox 152"/>
            <p:cNvSpPr txBox="1"/>
            <p:nvPr/>
          </p:nvSpPr>
          <p:spPr>
            <a:xfrm>
              <a:off x="-902" y="1612139"/>
              <a:ext cx="1935648" cy="18312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r" fontAlgn="auto" latinLnBrk="1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a typeface="Hind Light" charset="0"/>
                  <a:cs typeface="Hind Light" charset="0"/>
                  <a:sym typeface="Arial"/>
                </a:rPr>
                <a:t>Other Standards Bodies</a:t>
              </a:r>
            </a:p>
            <a:p>
              <a:pPr algn="r" fontAlgn="auto" latinLnBrk="1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a typeface="Hind Light" charset="0"/>
                  <a:cs typeface="Hind Light" charset="0"/>
                  <a:sym typeface="Arial"/>
                </a:rPr>
                <a:t>       </a:t>
              </a:r>
              <a:r>
                <a:rPr lang="en-US" sz="1100" dirty="0">
                  <a:ea typeface="Hind Light" charset="0"/>
                  <a:cs typeface="Hind Light" charset="0"/>
                  <a:sym typeface="Arial"/>
                </a:rPr>
                <a:t>W3C     .</a:t>
              </a:r>
            </a:p>
            <a:p>
              <a:pPr algn="r" fontAlgn="auto" latinLnBrk="1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a typeface="Hind Light" charset="0"/>
                  <a:cs typeface="Hind Light" charset="0"/>
                  <a:sym typeface="Arial"/>
                </a:rPr>
                <a:t>       ITU-T     .</a:t>
              </a:r>
            </a:p>
            <a:p>
              <a:pPr algn="r" fontAlgn="auto" latinLnBrk="1" hangingPunct="0">
                <a:spcBef>
                  <a:spcPts val="0"/>
                </a:spcBef>
                <a:spcAft>
                  <a:spcPts val="400"/>
                </a:spcAft>
              </a:pPr>
              <a:r>
                <a:rPr lang="en-US" sz="1100" dirty="0">
                  <a:ea typeface="Hind Light" charset="0"/>
                  <a:cs typeface="Hind Light" charset="0"/>
                  <a:sym typeface="Arial"/>
                </a:rPr>
                <a:t>       Specialized Bodies     .</a:t>
              </a:r>
            </a:p>
            <a:p>
              <a:pPr algn="r" fontAlgn="auto" latinLnBrk="1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a typeface="Hind Light" charset="0"/>
                  <a:cs typeface="Hind Light" charset="0"/>
                  <a:sym typeface="Arial"/>
                </a:rPr>
                <a:t>Internet Society</a:t>
              </a:r>
              <a:br>
                <a:rPr lang="en-US" sz="1200" dirty="0">
                  <a:ea typeface="Hind Light" charset="0"/>
                  <a:cs typeface="Hind Light" charset="0"/>
                  <a:sym typeface="Arial"/>
                </a:rPr>
              </a:br>
              <a:r>
                <a:rPr lang="en-US" sz="1200" dirty="0">
                  <a:ea typeface="Hind Light" charset="0"/>
                  <a:cs typeface="Hind Light" charset="0"/>
                  <a:sym typeface="Arial"/>
                </a:rPr>
                <a:t>Affiliated Organizations</a:t>
              </a:r>
            </a:p>
            <a:p>
              <a:pPr algn="r" fontAlgn="auto" latinLnBrk="1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a typeface="Hind Light" charset="0"/>
                  <a:cs typeface="Hind Light" charset="0"/>
                  <a:sym typeface="Arial"/>
                </a:rPr>
                <a:t>       IETF     .</a:t>
              </a:r>
            </a:p>
            <a:p>
              <a:pPr algn="r" fontAlgn="auto" latinLnBrk="1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a typeface="Hind Light" charset="0"/>
                  <a:cs typeface="Hind Light" charset="0"/>
                  <a:sym typeface="Arial"/>
                </a:rPr>
                <a:t>IAB     .</a:t>
              </a:r>
            </a:p>
            <a:p>
              <a:pPr algn="r" fontAlgn="auto" latinLnBrk="1" hangingPunct="0">
                <a:spcBef>
                  <a:spcPts val="0"/>
                </a:spcBef>
                <a:spcAft>
                  <a:spcPts val="400"/>
                </a:spcAft>
              </a:pPr>
              <a:r>
                <a:rPr lang="en-US" sz="1100" dirty="0">
                  <a:ea typeface="Hind Light" charset="0"/>
                  <a:cs typeface="Hind Light" charset="0"/>
                  <a:sym typeface="Arial"/>
                </a:rPr>
                <a:t>       IRTF     .</a:t>
              </a:r>
            </a:p>
          </p:txBody>
        </p:sp>
        <p:grpSp>
          <p:nvGrpSpPr>
            <p:cNvPr id="238" name="Group 237"/>
            <p:cNvGrpSpPr/>
            <p:nvPr/>
          </p:nvGrpSpPr>
          <p:grpSpPr>
            <a:xfrm>
              <a:off x="1684078" y="1865866"/>
              <a:ext cx="192094" cy="426362"/>
              <a:chOff x="1684078" y="1865866"/>
              <a:chExt cx="192094" cy="426362"/>
            </a:xfrm>
          </p:grpSpPr>
          <p:cxnSp>
            <p:nvCxnSpPr>
              <p:cNvPr id="154" name="Straight Arrow Connector 153"/>
              <p:cNvCxnSpPr/>
              <p:nvPr/>
            </p:nvCxnSpPr>
            <p:spPr>
              <a:xfrm flipH="1">
                <a:off x="1684078" y="1944039"/>
                <a:ext cx="182880" cy="0"/>
              </a:xfrm>
              <a:prstGeom prst="straightConnector1">
                <a:avLst/>
              </a:prstGeom>
              <a:noFill/>
              <a:ln w="10795" cap="flat">
                <a:solidFill>
                  <a:schemeClr val="tx1"/>
                </a:solidFill>
                <a:prstDash val="solid"/>
                <a:bevel/>
                <a:tailEnd type="triangle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55" name="Straight Arrow Connector 154"/>
              <p:cNvCxnSpPr/>
              <p:nvPr/>
            </p:nvCxnSpPr>
            <p:spPr>
              <a:xfrm flipH="1">
                <a:off x="1684078" y="2125261"/>
                <a:ext cx="182880" cy="0"/>
              </a:xfrm>
              <a:prstGeom prst="straightConnector1">
                <a:avLst/>
              </a:prstGeom>
              <a:noFill/>
              <a:ln w="10795" cap="flat">
                <a:solidFill>
                  <a:schemeClr val="tx1"/>
                </a:solidFill>
                <a:prstDash val="solid"/>
                <a:bevel/>
                <a:tailEnd type="triangle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56" name="Straight Arrow Connector 155"/>
              <p:cNvCxnSpPr/>
              <p:nvPr/>
            </p:nvCxnSpPr>
            <p:spPr>
              <a:xfrm flipH="1">
                <a:off x="1687463" y="2287028"/>
                <a:ext cx="182880" cy="0"/>
              </a:xfrm>
              <a:prstGeom prst="straightConnector1">
                <a:avLst/>
              </a:prstGeom>
              <a:noFill/>
              <a:ln w="10795" cap="flat">
                <a:solidFill>
                  <a:schemeClr val="tx1"/>
                </a:solidFill>
                <a:prstDash val="solid"/>
                <a:bevel/>
                <a:tailEnd type="triangle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47" name="Straight Connector 146"/>
              <p:cNvCxnSpPr/>
              <p:nvPr/>
            </p:nvCxnSpPr>
            <p:spPr>
              <a:xfrm>
                <a:off x="1876172" y="1865866"/>
                <a:ext cx="0" cy="426362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256" name="Group 255"/>
            <p:cNvGrpSpPr/>
            <p:nvPr/>
          </p:nvGrpSpPr>
          <p:grpSpPr>
            <a:xfrm>
              <a:off x="1681634" y="2789933"/>
              <a:ext cx="192094" cy="426362"/>
              <a:chOff x="1684078" y="1865866"/>
              <a:chExt cx="192094" cy="426362"/>
            </a:xfrm>
          </p:grpSpPr>
          <p:cxnSp>
            <p:nvCxnSpPr>
              <p:cNvPr id="257" name="Straight Arrow Connector 256"/>
              <p:cNvCxnSpPr/>
              <p:nvPr/>
            </p:nvCxnSpPr>
            <p:spPr>
              <a:xfrm flipH="1">
                <a:off x="1684078" y="1944039"/>
                <a:ext cx="182880" cy="0"/>
              </a:xfrm>
              <a:prstGeom prst="straightConnector1">
                <a:avLst/>
              </a:prstGeom>
              <a:noFill/>
              <a:ln w="10795" cap="flat">
                <a:solidFill>
                  <a:schemeClr val="tx1"/>
                </a:solidFill>
                <a:prstDash val="solid"/>
                <a:bevel/>
                <a:tailEnd type="triangle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58" name="Straight Arrow Connector 257"/>
              <p:cNvCxnSpPr/>
              <p:nvPr/>
            </p:nvCxnSpPr>
            <p:spPr>
              <a:xfrm flipH="1">
                <a:off x="1684078" y="2125261"/>
                <a:ext cx="182880" cy="0"/>
              </a:xfrm>
              <a:prstGeom prst="straightConnector1">
                <a:avLst/>
              </a:prstGeom>
              <a:noFill/>
              <a:ln w="10795" cap="flat">
                <a:solidFill>
                  <a:schemeClr val="tx1"/>
                </a:solidFill>
                <a:prstDash val="solid"/>
                <a:bevel/>
                <a:tailEnd type="triangle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59" name="Straight Arrow Connector 258"/>
              <p:cNvCxnSpPr/>
              <p:nvPr/>
            </p:nvCxnSpPr>
            <p:spPr>
              <a:xfrm flipH="1">
                <a:off x="1687463" y="2287028"/>
                <a:ext cx="182880" cy="0"/>
              </a:xfrm>
              <a:prstGeom prst="straightConnector1">
                <a:avLst/>
              </a:prstGeom>
              <a:noFill/>
              <a:ln w="10795" cap="flat">
                <a:solidFill>
                  <a:schemeClr val="tx1"/>
                </a:solidFill>
                <a:prstDash val="solid"/>
                <a:bevel/>
                <a:tailEnd type="triangle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60" name="Straight Connector 259"/>
              <p:cNvCxnSpPr/>
              <p:nvPr/>
            </p:nvCxnSpPr>
            <p:spPr>
              <a:xfrm>
                <a:off x="1876172" y="1865866"/>
                <a:ext cx="0" cy="426362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grpSp>
        <p:nvGrpSpPr>
          <p:cNvPr id="269" name="Group 268"/>
          <p:cNvGrpSpPr/>
          <p:nvPr/>
        </p:nvGrpSpPr>
        <p:grpSpPr>
          <a:xfrm>
            <a:off x="7734326" y="3402797"/>
            <a:ext cx="3456731" cy="2703302"/>
            <a:chOff x="5826438" y="3209796"/>
            <a:chExt cx="3456731" cy="2703302"/>
          </a:xfrm>
        </p:grpSpPr>
        <p:cxnSp>
          <p:nvCxnSpPr>
            <p:cNvPr id="116" name="Elbow Connector 115"/>
            <p:cNvCxnSpPr/>
            <p:nvPr/>
          </p:nvCxnSpPr>
          <p:spPr>
            <a:xfrm flipV="1">
              <a:off x="5831351" y="3665874"/>
              <a:ext cx="1497905" cy="1004085"/>
            </a:xfrm>
            <a:prstGeom prst="bentConnector3">
              <a:avLst>
                <a:gd name="adj1" fmla="val 80523"/>
              </a:avLst>
            </a:prstGeom>
            <a:noFill/>
            <a:ln w="22225" cap="flat">
              <a:solidFill>
                <a:schemeClr val="tx1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7" name="Elbow Connector 116"/>
            <p:cNvCxnSpPr>
              <a:endCxn id="121" idx="1"/>
            </p:cNvCxnSpPr>
            <p:nvPr/>
          </p:nvCxnSpPr>
          <p:spPr>
            <a:xfrm flipV="1">
              <a:off x="5902144" y="4561447"/>
              <a:ext cx="1445377" cy="108512"/>
            </a:xfrm>
            <a:prstGeom prst="bentConnector3">
              <a:avLst>
                <a:gd name="adj1" fmla="val 78469"/>
              </a:avLst>
            </a:prstGeom>
            <a:noFill/>
            <a:ln w="22225" cap="flat">
              <a:solidFill>
                <a:schemeClr val="tx1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8" name="Elbow Connector 117"/>
            <p:cNvCxnSpPr/>
            <p:nvPr/>
          </p:nvCxnSpPr>
          <p:spPr>
            <a:xfrm>
              <a:off x="5826438" y="4669959"/>
              <a:ext cx="1521083" cy="295193"/>
            </a:xfrm>
            <a:prstGeom prst="bentConnector3">
              <a:avLst>
                <a:gd name="adj1" fmla="val 79557"/>
              </a:avLst>
            </a:prstGeom>
            <a:noFill/>
            <a:ln w="22225" cap="flat">
              <a:solidFill>
                <a:schemeClr val="tx1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9" name="Elbow Connector 118"/>
            <p:cNvCxnSpPr/>
            <p:nvPr/>
          </p:nvCxnSpPr>
          <p:spPr>
            <a:xfrm>
              <a:off x="5859391" y="4669959"/>
              <a:ext cx="1488130" cy="898881"/>
            </a:xfrm>
            <a:prstGeom prst="bentConnector3">
              <a:avLst>
                <a:gd name="adj1" fmla="val 79187"/>
              </a:avLst>
            </a:prstGeom>
            <a:noFill/>
            <a:ln w="22225" cap="flat">
              <a:solidFill>
                <a:schemeClr val="tx1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0" name="Elbow Connector 119"/>
            <p:cNvCxnSpPr/>
            <p:nvPr/>
          </p:nvCxnSpPr>
          <p:spPr>
            <a:xfrm flipV="1">
              <a:off x="5831351" y="3399173"/>
              <a:ext cx="1497905" cy="1270786"/>
            </a:xfrm>
            <a:prstGeom prst="bentConnector3">
              <a:avLst>
                <a:gd name="adj1" fmla="val 80523"/>
              </a:avLst>
            </a:prstGeom>
            <a:noFill/>
            <a:ln w="22225" cap="flat">
              <a:solidFill>
                <a:schemeClr val="tx1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21" name="TextBox 120"/>
            <p:cNvSpPr txBox="1"/>
            <p:nvPr/>
          </p:nvSpPr>
          <p:spPr>
            <a:xfrm>
              <a:off x="7347521" y="3209796"/>
              <a:ext cx="1935648" cy="27033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fontAlgn="auto" latinLnBrk="1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a typeface="Hind Light" charset="0"/>
                  <a:cs typeface="Hind Light" charset="0"/>
                  <a:sym typeface="Arial"/>
                </a:rPr>
                <a:t>Governments</a:t>
              </a:r>
            </a:p>
            <a:p>
              <a:pPr fontAlgn="auto" latinLnBrk="1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a typeface="Hind Light" charset="0"/>
                  <a:cs typeface="Hind Light" charset="0"/>
                  <a:sym typeface="Arial"/>
                </a:rPr>
                <a:t>Internet Society</a:t>
              </a:r>
            </a:p>
            <a:p>
              <a:pPr fontAlgn="auto" latinLnBrk="1" hangingPunct="0">
                <a:spcBef>
                  <a:spcPts val="0"/>
                </a:spcBef>
                <a:spcAft>
                  <a:spcPts val="400"/>
                </a:spcAft>
              </a:pPr>
              <a:r>
                <a:rPr lang="en-US" sz="1100" dirty="0">
                  <a:ea typeface="Hind Light" charset="0"/>
                  <a:cs typeface="Hind Light" charset="0"/>
                  <a:sym typeface="Arial"/>
                </a:rPr>
                <a:t>       Chapters</a:t>
              </a:r>
            </a:p>
            <a:p>
              <a:pPr fontAlgn="auto" latinLnBrk="1" hangingPunct="0">
                <a:spcBef>
                  <a:spcPts val="0"/>
                </a:spcBef>
                <a:spcAft>
                  <a:spcPts val="400"/>
                </a:spcAft>
              </a:pPr>
              <a:r>
                <a:rPr lang="en-US" sz="1100" dirty="0">
                  <a:ea typeface="Hind Light" charset="0"/>
                  <a:cs typeface="Hind Light" charset="0"/>
                  <a:sym typeface="Arial"/>
                </a:rPr>
                <a:t>       Individual Members</a:t>
              </a:r>
            </a:p>
            <a:p>
              <a:pPr fontAlgn="auto" latinLnBrk="1" hangingPunct="0">
                <a:spcBef>
                  <a:spcPts val="0"/>
                </a:spcBef>
                <a:spcAft>
                  <a:spcPts val="400"/>
                </a:spcAft>
              </a:pPr>
              <a:r>
                <a:rPr lang="en-US" sz="1100" dirty="0">
                  <a:ea typeface="Hind Light" charset="0"/>
                  <a:cs typeface="Hind Light" charset="0"/>
                  <a:sym typeface="Arial"/>
                </a:rPr>
                <a:t>       Organization Members </a:t>
              </a:r>
            </a:p>
            <a:p>
              <a:pPr fontAlgn="auto" latinLnBrk="1" hangingPunct="0">
                <a:spcBef>
                  <a:spcPts val="0"/>
                </a:spcBef>
                <a:spcAft>
                  <a:spcPts val="400"/>
                </a:spcAft>
              </a:pPr>
              <a:r>
                <a:rPr lang="en-US" sz="1200" dirty="0">
                  <a:ea typeface="Hind Light" charset="0"/>
                  <a:cs typeface="Hind Light" charset="0"/>
                  <a:sym typeface="Arial"/>
                </a:rPr>
                <a:t>Multilateral Institutions</a:t>
              </a:r>
              <a:br>
                <a:rPr lang="en-US" sz="1200" dirty="0">
                  <a:ea typeface="Hind Light" charset="0"/>
                  <a:cs typeface="Hind Light" charset="0"/>
                  <a:sym typeface="Arial"/>
                </a:rPr>
              </a:br>
              <a:r>
                <a:rPr lang="en-US" sz="1200" dirty="0">
                  <a:ea typeface="Hind Light" charset="0"/>
                  <a:cs typeface="Hind Light" charset="0"/>
                  <a:sym typeface="Arial"/>
                </a:rPr>
                <a:t>Development Agencies</a:t>
              </a:r>
            </a:p>
            <a:p>
              <a:pPr fontAlgn="auto" latinLnBrk="1" hangingPunct="0">
                <a:spcBef>
                  <a:spcPts val="0"/>
                </a:spcBef>
                <a:spcAft>
                  <a:spcPts val="400"/>
                </a:spcAft>
              </a:pPr>
              <a:r>
                <a:rPr lang="en-US" sz="1200" dirty="0">
                  <a:ea typeface="Hind Light" charset="0"/>
                  <a:cs typeface="Hind Light" charset="0"/>
                  <a:sym typeface="Arial"/>
                </a:rPr>
                <a:t>Internet Community</a:t>
              </a:r>
              <a:br>
                <a:rPr lang="en-US" sz="1200" dirty="0">
                  <a:ea typeface="Hind Light" charset="0"/>
                  <a:cs typeface="Hind Light" charset="0"/>
                  <a:sym typeface="Arial"/>
                </a:rPr>
              </a:br>
              <a:r>
                <a:rPr lang="en-US" sz="1200" dirty="0">
                  <a:ea typeface="Hind Light" charset="0"/>
                  <a:cs typeface="Hind Light" charset="0"/>
                  <a:sym typeface="Arial"/>
                </a:rPr>
                <a:t>Organizations and</a:t>
              </a:r>
              <a:br>
                <a:rPr lang="en-US" sz="1200" dirty="0">
                  <a:ea typeface="Hind Light" charset="0"/>
                  <a:cs typeface="Hind Light" charset="0"/>
                  <a:sym typeface="Arial"/>
                </a:rPr>
              </a:br>
              <a:r>
                <a:rPr lang="en-US" sz="1200" dirty="0">
                  <a:ea typeface="Hind Light" charset="0"/>
                  <a:cs typeface="Hind Light" charset="0"/>
                  <a:sym typeface="Arial"/>
                </a:rPr>
                <a:t>Businesses</a:t>
              </a:r>
            </a:p>
            <a:p>
              <a:pPr fontAlgn="auto" latinLnBrk="1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a typeface="Hind Light" charset="0"/>
                  <a:cs typeface="Hind Light" charset="0"/>
                  <a:sym typeface="Arial"/>
                </a:rPr>
                <a:t>Universities and</a:t>
              </a:r>
              <a:br>
                <a:rPr lang="en-US" sz="1200" dirty="0">
                  <a:ea typeface="Hind Light" charset="0"/>
                  <a:cs typeface="Hind Light" charset="0"/>
                  <a:sym typeface="Arial"/>
                </a:rPr>
              </a:br>
              <a:r>
                <a:rPr lang="en-US" sz="1200" dirty="0">
                  <a:ea typeface="Hind Light" charset="0"/>
                  <a:cs typeface="Hind Light" charset="0"/>
                  <a:sym typeface="Arial"/>
                </a:rPr>
                <a:t>Academic Institutions</a:t>
              </a:r>
            </a:p>
          </p:txBody>
        </p:sp>
        <p:grpSp>
          <p:nvGrpSpPr>
            <p:cNvPr id="10255" name="Group 10254"/>
            <p:cNvGrpSpPr/>
            <p:nvPr/>
          </p:nvGrpSpPr>
          <p:grpSpPr>
            <a:xfrm>
              <a:off x="7423074" y="3814640"/>
              <a:ext cx="186265" cy="512854"/>
              <a:chOff x="7423074" y="4562564"/>
              <a:chExt cx="186265" cy="512854"/>
            </a:xfrm>
          </p:grpSpPr>
          <p:cxnSp>
            <p:nvCxnSpPr>
              <p:cNvPr id="122" name="Straight Arrow Connector 121"/>
              <p:cNvCxnSpPr/>
              <p:nvPr/>
            </p:nvCxnSpPr>
            <p:spPr>
              <a:xfrm>
                <a:off x="7426459" y="4632777"/>
                <a:ext cx="182880" cy="0"/>
              </a:xfrm>
              <a:prstGeom prst="straightConnector1">
                <a:avLst/>
              </a:prstGeom>
              <a:noFill/>
              <a:ln w="10795" cap="flat">
                <a:solidFill>
                  <a:schemeClr val="tx1"/>
                </a:solidFill>
                <a:prstDash val="solid"/>
                <a:bevel/>
                <a:tailEnd type="triangle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23" name="Straight Arrow Connector 122"/>
              <p:cNvCxnSpPr/>
              <p:nvPr/>
            </p:nvCxnSpPr>
            <p:spPr>
              <a:xfrm>
                <a:off x="7426459" y="4852909"/>
                <a:ext cx="182880" cy="0"/>
              </a:xfrm>
              <a:prstGeom prst="straightConnector1">
                <a:avLst/>
              </a:prstGeom>
              <a:noFill/>
              <a:ln w="10795" cap="flat">
                <a:solidFill>
                  <a:schemeClr val="tx1"/>
                </a:solidFill>
                <a:prstDash val="solid"/>
                <a:bevel/>
                <a:tailEnd type="triangle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24" name="Straight Arrow Connector 123"/>
              <p:cNvCxnSpPr/>
              <p:nvPr/>
            </p:nvCxnSpPr>
            <p:spPr>
              <a:xfrm>
                <a:off x="7423074" y="5073041"/>
                <a:ext cx="182880" cy="0"/>
              </a:xfrm>
              <a:prstGeom prst="straightConnector1">
                <a:avLst/>
              </a:prstGeom>
              <a:noFill/>
              <a:ln w="10795" cap="flat">
                <a:solidFill>
                  <a:schemeClr val="tx1"/>
                </a:solidFill>
                <a:prstDash val="solid"/>
                <a:bevel/>
                <a:tailEnd type="triangle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7430497" y="4562564"/>
                <a:ext cx="0" cy="512854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grpSp>
        <p:nvGrpSpPr>
          <p:cNvPr id="275" name="Group 274"/>
          <p:cNvGrpSpPr/>
          <p:nvPr/>
        </p:nvGrpSpPr>
        <p:grpSpPr>
          <a:xfrm>
            <a:off x="7196670" y="952525"/>
            <a:ext cx="4275354" cy="2241637"/>
            <a:chOff x="5782574" y="653049"/>
            <a:chExt cx="3257109" cy="2241637"/>
          </a:xfrm>
        </p:grpSpPr>
        <p:grpSp>
          <p:nvGrpSpPr>
            <p:cNvPr id="10250" name="Group 10249"/>
            <p:cNvGrpSpPr/>
            <p:nvPr/>
          </p:nvGrpSpPr>
          <p:grpSpPr>
            <a:xfrm>
              <a:off x="5782574" y="653049"/>
              <a:ext cx="3257109" cy="2241637"/>
              <a:chOff x="5729819" y="1381179"/>
              <a:chExt cx="3257109" cy="2241637"/>
            </a:xfrm>
          </p:grpSpPr>
          <p:cxnSp>
            <p:nvCxnSpPr>
              <p:cNvPr id="36" name="Elbow Connector 35"/>
              <p:cNvCxnSpPr/>
              <p:nvPr/>
            </p:nvCxnSpPr>
            <p:spPr>
              <a:xfrm flipV="1">
                <a:off x="5786657" y="1818641"/>
                <a:ext cx="1481781" cy="867755"/>
              </a:xfrm>
              <a:prstGeom prst="bentConnector3">
                <a:avLst>
                  <a:gd name="adj1" fmla="val 79998"/>
                </a:avLst>
              </a:prstGeom>
              <a:noFill/>
              <a:ln w="22225" cap="flat">
                <a:solidFill>
                  <a:schemeClr val="tx1"/>
                </a:solidFill>
                <a:prstDash val="solid"/>
                <a:bevel/>
                <a:tailEnd type="triangle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7" name="Elbow Connector 36"/>
              <p:cNvCxnSpPr/>
              <p:nvPr/>
            </p:nvCxnSpPr>
            <p:spPr>
              <a:xfrm flipV="1">
                <a:off x="5868484" y="2256350"/>
                <a:ext cx="1402624" cy="431142"/>
              </a:xfrm>
              <a:prstGeom prst="bentConnector3">
                <a:avLst>
                  <a:gd name="adj1" fmla="val 78974"/>
                </a:avLst>
              </a:prstGeom>
              <a:noFill/>
              <a:ln w="22225" cap="flat">
                <a:solidFill>
                  <a:schemeClr val="tx1"/>
                </a:solidFill>
                <a:prstDash val="solid"/>
                <a:bevel/>
                <a:tailEnd type="triangle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8" name="Elbow Connector 37"/>
              <p:cNvCxnSpPr/>
              <p:nvPr/>
            </p:nvCxnSpPr>
            <p:spPr>
              <a:xfrm flipV="1">
                <a:off x="5729819" y="2571136"/>
                <a:ext cx="1554037" cy="113833"/>
              </a:xfrm>
              <a:prstGeom prst="bentConnector3">
                <a:avLst>
                  <a:gd name="adj1" fmla="val 80070"/>
                </a:avLst>
              </a:prstGeom>
              <a:noFill/>
              <a:ln w="22225" cap="flat">
                <a:solidFill>
                  <a:schemeClr val="tx1"/>
                </a:solidFill>
                <a:prstDash val="solid"/>
                <a:bevel/>
                <a:tailEnd type="triangle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9" name="Elbow Connector 38"/>
              <p:cNvCxnSpPr/>
              <p:nvPr/>
            </p:nvCxnSpPr>
            <p:spPr>
              <a:xfrm>
                <a:off x="5806636" y="2689251"/>
                <a:ext cx="1464472" cy="757542"/>
              </a:xfrm>
              <a:prstGeom prst="bentConnector3">
                <a:avLst>
                  <a:gd name="adj1" fmla="val 79658"/>
                </a:avLst>
              </a:prstGeom>
              <a:noFill/>
              <a:ln w="22225" cap="flat">
                <a:solidFill>
                  <a:schemeClr val="tx1"/>
                </a:solidFill>
                <a:prstDash val="solid"/>
                <a:bevel/>
                <a:tailEnd type="triangle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0" name="Elbow Connector 39"/>
              <p:cNvCxnSpPr/>
              <p:nvPr/>
            </p:nvCxnSpPr>
            <p:spPr>
              <a:xfrm flipV="1">
                <a:off x="5736413" y="1566153"/>
                <a:ext cx="1534695" cy="1123098"/>
              </a:xfrm>
              <a:prstGeom prst="bentConnector3">
                <a:avLst>
                  <a:gd name="adj1" fmla="val 80618"/>
                </a:avLst>
              </a:prstGeom>
              <a:noFill/>
              <a:ln w="22225" cap="flat">
                <a:solidFill>
                  <a:schemeClr val="tx1"/>
                </a:solidFill>
                <a:prstDash val="solid"/>
                <a:bevel/>
                <a:tailEnd type="triangle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7290449" y="1381179"/>
                <a:ext cx="1696479" cy="22416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fontAlgn="auto" latinLnBrk="1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400"/>
                  </a:spcAft>
                </a:pPr>
                <a:r>
                  <a:rPr lang="en-US" sz="1200" dirty="0">
                    <a:ea typeface="Hind Light" charset="0"/>
                    <a:cs typeface="Hind Light" charset="0"/>
                    <a:sym typeface="Arial"/>
                  </a:rPr>
                  <a:t>Governments</a:t>
                </a:r>
              </a:p>
              <a:p>
                <a:pPr fontAlgn="auto" latinLnBrk="1" hangingPunc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ea typeface="Hind Light" charset="0"/>
                    <a:cs typeface="Hind Light" charset="0"/>
                    <a:sym typeface="Arial"/>
                  </a:rPr>
                  <a:t>Governmental </a:t>
                </a:r>
                <a:br>
                  <a:rPr lang="en-US" sz="1200" dirty="0">
                    <a:ea typeface="Hind Light" charset="0"/>
                    <a:cs typeface="Hind Light" charset="0"/>
                    <a:sym typeface="Arial"/>
                  </a:rPr>
                </a:br>
                <a:r>
                  <a:rPr lang="en-US" sz="1200" dirty="0">
                    <a:ea typeface="Hind Light" charset="0"/>
                    <a:cs typeface="Hind Light" charset="0"/>
                    <a:sym typeface="Arial"/>
                  </a:rPr>
                  <a:t>Regional Organizations</a:t>
                </a:r>
              </a:p>
              <a:p>
                <a:pPr fontAlgn="auto" latinLnBrk="1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400"/>
                  </a:spcAft>
                </a:pPr>
                <a:r>
                  <a:rPr lang="en-US" sz="1200" dirty="0">
                    <a:ea typeface="Hind Light" charset="0"/>
                    <a:cs typeface="Hind Light" charset="0"/>
                    <a:sym typeface="Arial"/>
                  </a:rPr>
                  <a:t>Multilateral Institutions</a:t>
                </a:r>
              </a:p>
              <a:p>
                <a:pPr fontAlgn="auto" latinLnBrk="1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ea typeface="Hind Light" charset="0"/>
                    <a:cs typeface="Hind Light" charset="0"/>
                    <a:sym typeface="Arial"/>
                  </a:rPr>
                  <a:t>Internet Society</a:t>
                </a:r>
              </a:p>
              <a:p>
                <a:pPr fontAlgn="auto" latinLnBrk="1" hangingPunct="0">
                  <a:spcBef>
                    <a:spcPts val="0"/>
                  </a:spcBef>
                  <a:spcAft>
                    <a:spcPts val="400"/>
                  </a:spcAft>
                </a:pPr>
                <a:r>
                  <a:rPr lang="en-US" sz="1100" dirty="0">
                    <a:ea typeface="Hind Light" charset="0"/>
                    <a:cs typeface="Hind Light" charset="0"/>
                    <a:sym typeface="Arial"/>
                  </a:rPr>
                  <a:t>       Chapters</a:t>
                </a:r>
              </a:p>
              <a:p>
                <a:pPr fontAlgn="auto" latinLnBrk="1" hangingPunct="0">
                  <a:spcBef>
                    <a:spcPts val="0"/>
                  </a:spcBef>
                  <a:spcAft>
                    <a:spcPts val="400"/>
                  </a:spcAft>
                </a:pPr>
                <a:r>
                  <a:rPr lang="en-US" sz="1100" dirty="0">
                    <a:ea typeface="Hind Light" charset="0"/>
                    <a:cs typeface="Hind Light" charset="0"/>
                    <a:sym typeface="Arial"/>
                  </a:rPr>
                  <a:t>       Individual Members</a:t>
                </a:r>
              </a:p>
              <a:p>
                <a:pPr fontAlgn="auto" latinLnBrk="1" hangingPunct="0">
                  <a:spcBef>
                    <a:spcPts val="0"/>
                  </a:spcBef>
                  <a:spcAft>
                    <a:spcPts val="400"/>
                  </a:spcAft>
                </a:pPr>
                <a:r>
                  <a:rPr lang="en-US" sz="1100" dirty="0">
                    <a:ea typeface="Hind Light" charset="0"/>
                    <a:cs typeface="Hind Light" charset="0"/>
                    <a:sym typeface="Arial"/>
                  </a:rPr>
                  <a:t>       Organization Members </a:t>
                </a:r>
                <a:endParaRPr lang="en-US" sz="1200" dirty="0">
                  <a:ea typeface="Hind Light" charset="0"/>
                  <a:cs typeface="Hind Light" charset="0"/>
                  <a:sym typeface="Arial"/>
                </a:endParaRPr>
              </a:p>
              <a:p>
                <a:pPr fontAlgn="auto" latinLnBrk="1" hangingPunc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ea typeface="Hind Light" charset="0"/>
                    <a:cs typeface="Hind Light" charset="0"/>
                    <a:sym typeface="Arial"/>
                  </a:rPr>
                  <a:t>Other Policy </a:t>
                </a:r>
                <a:r>
                  <a:rPr lang="en-US" sz="1200" dirty="0" smtClean="0">
                    <a:ea typeface="Hind Light" charset="0"/>
                    <a:cs typeface="Hind Light" charset="0"/>
                    <a:sym typeface="Arial"/>
                  </a:rPr>
                  <a:t>Discussion </a:t>
                </a:r>
                <a:r>
                  <a:rPr lang="en-US" sz="1200" dirty="0">
                    <a:ea typeface="Hind Light" charset="0"/>
                    <a:cs typeface="Hind Light" charset="0"/>
                    <a:sym typeface="Arial"/>
                  </a:rPr>
                  <a:t>Forums</a:t>
                </a:r>
              </a:p>
            </p:txBody>
          </p:sp>
          <p:cxnSp>
            <p:nvCxnSpPr>
              <p:cNvPr id="94" name="Straight Arrow Connector 93"/>
              <p:cNvCxnSpPr/>
              <p:nvPr/>
            </p:nvCxnSpPr>
            <p:spPr>
              <a:xfrm>
                <a:off x="7263571" y="2804160"/>
                <a:ext cx="182880" cy="0"/>
              </a:xfrm>
              <a:prstGeom prst="straightConnector1">
                <a:avLst/>
              </a:prstGeom>
              <a:noFill/>
              <a:ln w="10795" cap="flat">
                <a:solidFill>
                  <a:schemeClr val="tx1"/>
                </a:solidFill>
                <a:prstDash val="solid"/>
                <a:bevel/>
                <a:tailEnd type="triangle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00" name="Straight Arrow Connector 99"/>
              <p:cNvCxnSpPr/>
              <p:nvPr/>
            </p:nvCxnSpPr>
            <p:spPr>
              <a:xfrm>
                <a:off x="7263571" y="3024292"/>
                <a:ext cx="182880" cy="0"/>
              </a:xfrm>
              <a:prstGeom prst="straightConnector1">
                <a:avLst/>
              </a:prstGeom>
              <a:noFill/>
              <a:ln w="10795" cap="flat">
                <a:solidFill>
                  <a:schemeClr val="tx1"/>
                </a:solidFill>
                <a:prstDash val="solid"/>
                <a:bevel/>
                <a:tailEnd type="triangle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01" name="Straight Arrow Connector 100"/>
              <p:cNvCxnSpPr/>
              <p:nvPr/>
            </p:nvCxnSpPr>
            <p:spPr>
              <a:xfrm>
                <a:off x="7263571" y="3244424"/>
                <a:ext cx="182880" cy="0"/>
              </a:xfrm>
              <a:prstGeom prst="straightConnector1">
                <a:avLst/>
              </a:prstGeom>
              <a:noFill/>
              <a:ln w="10795" cap="flat">
                <a:solidFill>
                  <a:schemeClr val="tx1"/>
                </a:solidFill>
                <a:prstDash val="solid"/>
                <a:bevel/>
                <a:tailEnd type="triangle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cxnSp>
          <p:nvCxnSpPr>
            <p:cNvPr id="92" name="Straight Connector 91"/>
            <p:cNvCxnSpPr/>
            <p:nvPr/>
          </p:nvCxnSpPr>
          <p:spPr>
            <a:xfrm>
              <a:off x="7316326" y="2005817"/>
              <a:ext cx="0" cy="512854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9" name="Group 28"/>
          <p:cNvGrpSpPr/>
          <p:nvPr/>
        </p:nvGrpSpPr>
        <p:grpSpPr>
          <a:xfrm>
            <a:off x="5770825" y="-22931"/>
            <a:ext cx="2621519" cy="1918024"/>
            <a:chOff x="4617481" y="13824"/>
            <a:chExt cx="2621519" cy="1918024"/>
          </a:xfrm>
        </p:grpSpPr>
        <p:cxnSp>
          <p:nvCxnSpPr>
            <p:cNvPr id="10" name="Elbow Connector 9"/>
            <p:cNvCxnSpPr/>
            <p:nvPr/>
          </p:nvCxnSpPr>
          <p:spPr>
            <a:xfrm flipV="1">
              <a:off x="4630181" y="482600"/>
              <a:ext cx="1529319" cy="1436545"/>
            </a:xfrm>
            <a:prstGeom prst="bentConnector3">
              <a:avLst/>
            </a:prstGeom>
            <a:noFill/>
            <a:ln w="22225" cap="flat">
              <a:solidFill>
                <a:schemeClr val="tx1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" name="Elbow Connector 23"/>
            <p:cNvCxnSpPr/>
            <p:nvPr/>
          </p:nvCxnSpPr>
          <p:spPr>
            <a:xfrm flipV="1">
              <a:off x="4630181" y="756931"/>
              <a:ext cx="1529319" cy="1073315"/>
            </a:xfrm>
            <a:prstGeom prst="bentConnector3">
              <a:avLst>
                <a:gd name="adj1" fmla="val 50000"/>
              </a:avLst>
            </a:prstGeom>
            <a:noFill/>
            <a:ln w="22225" cap="flat">
              <a:solidFill>
                <a:schemeClr val="tx1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" name="Elbow Connector 26"/>
            <p:cNvCxnSpPr/>
            <p:nvPr/>
          </p:nvCxnSpPr>
          <p:spPr>
            <a:xfrm flipV="1">
              <a:off x="4617481" y="1061540"/>
              <a:ext cx="1561361" cy="730607"/>
            </a:xfrm>
            <a:prstGeom prst="bentConnector3">
              <a:avLst>
                <a:gd name="adj1" fmla="val 50000"/>
              </a:avLst>
            </a:prstGeom>
            <a:noFill/>
            <a:ln w="22225" cap="flat">
              <a:solidFill>
                <a:schemeClr val="tx1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0" name="Elbow Connector 29"/>
            <p:cNvCxnSpPr/>
            <p:nvPr/>
          </p:nvCxnSpPr>
          <p:spPr>
            <a:xfrm flipV="1">
              <a:off x="4617481" y="1340743"/>
              <a:ext cx="1558040" cy="591105"/>
            </a:xfrm>
            <a:prstGeom prst="bentConnector3">
              <a:avLst>
                <a:gd name="adj1" fmla="val 50000"/>
              </a:avLst>
            </a:prstGeom>
            <a:noFill/>
            <a:ln w="22225" cap="flat">
              <a:solidFill>
                <a:schemeClr val="tx1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2" name="Elbow Connector 31"/>
            <p:cNvCxnSpPr/>
            <p:nvPr/>
          </p:nvCxnSpPr>
          <p:spPr>
            <a:xfrm flipV="1">
              <a:off x="4630181" y="203200"/>
              <a:ext cx="1529319" cy="1436545"/>
            </a:xfrm>
            <a:prstGeom prst="bentConnector3">
              <a:avLst/>
            </a:prstGeom>
            <a:noFill/>
            <a:ln w="22225" cap="flat">
              <a:solidFill>
                <a:schemeClr val="tx1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8" name="TextBox 27"/>
            <p:cNvSpPr txBox="1"/>
            <p:nvPr/>
          </p:nvSpPr>
          <p:spPr>
            <a:xfrm>
              <a:off x="6178842" y="13824"/>
              <a:ext cx="1060158" cy="14773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fontAlgn="auto" latinLnBrk="1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a typeface="Hind Light" charset="0"/>
                  <a:cs typeface="Hind Light" charset="0"/>
                  <a:sym typeface="Arial"/>
                </a:rPr>
                <a:t>ICANN</a:t>
              </a:r>
            </a:p>
            <a:p>
              <a:pPr fontAlgn="auto" latinLnBrk="1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a typeface="Hind Light" charset="0"/>
                  <a:cs typeface="Hind Light" charset="0"/>
                  <a:sym typeface="Arial"/>
                </a:rPr>
                <a:t>RIRs</a:t>
              </a:r>
            </a:p>
            <a:p>
              <a:pPr fontAlgn="auto" latinLnBrk="1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a typeface="Hind Light" charset="0"/>
                  <a:cs typeface="Hind Light" charset="0"/>
                  <a:sym typeface="Arial"/>
                </a:rPr>
                <a:t>IANA</a:t>
              </a:r>
            </a:p>
            <a:p>
              <a:pPr fontAlgn="auto" latinLnBrk="1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 err="1">
                  <a:ea typeface="Hind Light" charset="0"/>
                  <a:cs typeface="Hind Light" charset="0"/>
                  <a:sym typeface="Arial"/>
                </a:rPr>
                <a:t>gTLDs</a:t>
              </a:r>
              <a:endParaRPr lang="en-US" sz="1200" dirty="0">
                <a:ea typeface="Hind Light" charset="0"/>
                <a:cs typeface="Hind Light" charset="0"/>
                <a:sym typeface="Arial"/>
              </a:endParaRPr>
            </a:p>
            <a:p>
              <a:pPr fontAlgn="auto" latinLnBrk="1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 err="1">
                  <a:ea typeface="Hind Light" charset="0"/>
                  <a:cs typeface="Hind Light" charset="0"/>
                  <a:sym typeface="Arial"/>
                </a:rPr>
                <a:t>ccTLDs</a:t>
              </a:r>
              <a:endParaRPr lang="en-US" sz="1200" dirty="0">
                <a:ea typeface="Hind Light" charset="0"/>
                <a:cs typeface="Hind Light" charset="0"/>
                <a:sym typeface="Arial"/>
              </a:endParaRPr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31689453"/>
              </p:ext>
            </p:extLst>
          </p:nvPr>
        </p:nvGraphicFramePr>
        <p:xfrm>
          <a:off x="2108200" y="1055574"/>
          <a:ext cx="8049437" cy="5366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4" name="Shape 88"/>
          <p:cNvSpPr>
            <a:spLocks noGrp="1"/>
          </p:cNvSpPr>
          <p:nvPr>
            <p:ph type="title"/>
          </p:nvPr>
        </p:nvSpPr>
        <p:spPr>
          <a:xfrm>
            <a:off x="542936" y="586030"/>
            <a:ext cx="11121296" cy="537799"/>
          </a:xfrm>
        </p:spPr>
        <p:txBody>
          <a:bodyPr/>
          <a:lstStyle/>
          <a:p>
            <a:r>
              <a:rPr lang="en-US" dirty="0" smtClean="0"/>
              <a:t>The Internet’s</a:t>
            </a:r>
            <a:br>
              <a:rPr lang="en-US" dirty="0" smtClean="0"/>
            </a:br>
            <a:r>
              <a:rPr lang="en-US" dirty="0" smtClean="0"/>
              <a:t>Governance Landscape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501166" y="3180829"/>
            <a:ext cx="1251314" cy="995363"/>
          </a:xfrm>
          <a:prstGeom prst="ellipse">
            <a:avLst/>
          </a:prstGeom>
          <a:solidFill>
            <a:schemeClr val="tx1"/>
          </a:solidFill>
          <a:ln w="10795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fontAlgn="auto" latinLnBrk="1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ea typeface="Hind Light" charset="0"/>
              <a:cs typeface="Hind Light" charset="0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4924" y="1805213"/>
            <a:ext cx="1339702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a typeface="Hind Light" charset="0"/>
                <a:cs typeface="Hind Light" charset="0"/>
                <a:sym typeface="Arial"/>
              </a:rPr>
              <a:t>Naming </a:t>
            </a:r>
            <a:br>
              <a:rPr lang="en-US" sz="1400" dirty="0">
                <a:ea typeface="Hind Light" charset="0"/>
                <a:cs typeface="Hind Light" charset="0"/>
                <a:sym typeface="Arial"/>
              </a:rPr>
            </a:br>
            <a:r>
              <a:rPr lang="en-US" sz="1400" dirty="0">
                <a:ea typeface="Hind Light" charset="0"/>
                <a:cs typeface="Hind Light" charset="0"/>
                <a:sym typeface="Arial"/>
              </a:rPr>
              <a:t>and Addressing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81443" y="2329093"/>
            <a:ext cx="1263922" cy="1169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algn="ctr"/>
            <a:r>
              <a:rPr lang="en-US" sz="1400" dirty="0">
                <a:ea typeface="Hind Light" charset="0"/>
                <a:cs typeface="Hind Light" charset="0"/>
              </a:rPr>
              <a:t>Local, </a:t>
            </a:r>
            <a:br>
              <a:rPr lang="en-US" sz="1400" dirty="0">
                <a:ea typeface="Hind Light" charset="0"/>
                <a:cs typeface="Hind Light" charset="0"/>
              </a:rPr>
            </a:br>
            <a:r>
              <a:rPr lang="en-US" sz="1400" dirty="0">
                <a:ea typeface="Hind Light" charset="0"/>
                <a:cs typeface="Hind Light" charset="0"/>
              </a:rPr>
              <a:t>National, Regional, and Global Policy Development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33733" y="5049087"/>
            <a:ext cx="133970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a typeface="Hind Light" charset="0"/>
                <a:cs typeface="Hind Light" charset="0"/>
                <a:sym typeface="Arial"/>
              </a:rPr>
              <a:t>Users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02768" y="4009443"/>
            <a:ext cx="1516170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algn="ctr"/>
            <a:r>
              <a:rPr lang="en-US" sz="1400" dirty="0">
                <a:ea typeface="Hind Light" charset="0"/>
                <a:cs typeface="Hind Light" charset="0"/>
              </a:rPr>
              <a:t>Education </a:t>
            </a:r>
            <a:br>
              <a:rPr lang="en-US" sz="1400" dirty="0">
                <a:ea typeface="Hind Light" charset="0"/>
                <a:cs typeface="Hind Light" charset="0"/>
              </a:rPr>
            </a:br>
            <a:r>
              <a:rPr lang="en-US" sz="1400" dirty="0">
                <a:ea typeface="Hind Light" charset="0"/>
                <a:cs typeface="Hind Light" charset="0"/>
              </a:rPr>
              <a:t>and Capacity Building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55033" y="2685271"/>
            <a:ext cx="1263922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algn="ctr"/>
            <a:r>
              <a:rPr lang="en-US" sz="1400" dirty="0">
                <a:ea typeface="Hind Light" charset="0"/>
                <a:cs typeface="Hind Light" charset="0"/>
              </a:rPr>
              <a:t>Open Standards Development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66247" y="4011676"/>
            <a:ext cx="1263922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algn="ctr"/>
            <a:r>
              <a:rPr lang="en-US" sz="1400" dirty="0">
                <a:ea typeface="Hind Light" charset="0"/>
                <a:cs typeface="Hind Light" charset="0"/>
              </a:rPr>
              <a:t>Shared Global</a:t>
            </a:r>
            <a:br>
              <a:rPr lang="en-US" sz="1400" dirty="0">
                <a:ea typeface="Hind Light" charset="0"/>
                <a:cs typeface="Hind Light" charset="0"/>
              </a:rPr>
            </a:br>
            <a:r>
              <a:rPr lang="en-US" sz="1400" dirty="0">
                <a:ea typeface="Hind Light" charset="0"/>
                <a:cs typeface="Hind Light" charset="0"/>
              </a:rPr>
              <a:t>Services and</a:t>
            </a:r>
            <a:br>
              <a:rPr lang="en-US" sz="1400" dirty="0">
                <a:ea typeface="Hind Light" charset="0"/>
                <a:cs typeface="Hind Light" charset="0"/>
              </a:rPr>
            </a:br>
            <a:r>
              <a:rPr lang="en-US" sz="1400" dirty="0">
                <a:ea typeface="Hind Light" charset="0"/>
                <a:cs typeface="Hind Light" charset="0"/>
              </a:rPr>
              <a:t>Operations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70238" y="3427467"/>
            <a:ext cx="1468936" cy="5693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</a:pPr>
            <a:r>
              <a:rPr lang="en-US" sz="1550" b="1" dirty="0">
                <a:solidFill>
                  <a:schemeClr val="bg1"/>
                </a:solidFill>
                <a:latin typeface="Hind Semibold" charset="0"/>
                <a:ea typeface="Hind Semibold" charset="0"/>
                <a:cs typeface="Hind Semibold" charset="0"/>
                <a:sym typeface="Arial"/>
              </a:rPr>
              <a:t>INTERNET</a:t>
            </a:r>
          </a:p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</a:pPr>
            <a:r>
              <a:rPr lang="en-US" sz="1550" b="1" dirty="0">
                <a:solidFill>
                  <a:schemeClr val="bg1"/>
                </a:solidFill>
                <a:latin typeface="Hind Semibold" charset="0"/>
                <a:ea typeface="Hind Semibold" charset="0"/>
                <a:cs typeface="Hind Semibold" charset="0"/>
                <a:sym typeface="Arial"/>
              </a:rPr>
              <a:t>ECOSYSTEM</a:t>
            </a:r>
          </a:p>
        </p:txBody>
      </p:sp>
    </p:spTree>
    <p:extLst>
      <p:ext uri="{BB962C8B-B14F-4D97-AF65-F5344CB8AC3E}">
        <p14:creationId xmlns:p14="http://schemas.microsoft.com/office/powerpoint/2010/main" val="1385953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hape 1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 get better answers to global questions when a range of </a:t>
            </a:r>
            <a:br>
              <a:rPr lang="en-US" smtClean="0"/>
            </a:br>
            <a:r>
              <a:rPr lang="en-US" smtClean="0"/>
              <a:t>experts and interests can meaningfully take part in the discussion.</a:t>
            </a:r>
            <a:endParaRPr lang="en-US" dirty="0"/>
          </a:p>
        </p:txBody>
      </p:sp>
      <p:sp>
        <p:nvSpPr>
          <p:cNvPr id="13314" name="Shape 135"/>
          <p:cNvSpPr>
            <a:spLocks noGrp="1"/>
          </p:cNvSpPr>
          <p:nvPr>
            <p:ph idx="1"/>
          </p:nvPr>
        </p:nvSpPr>
        <p:spPr>
          <a:xfrm>
            <a:off x="540000" y="1993900"/>
            <a:ext cx="11122272" cy="965200"/>
          </a:xfrm>
        </p:spPr>
        <p:txBody>
          <a:bodyPr/>
          <a:lstStyle/>
          <a:p>
            <a:r>
              <a:rPr lang="en-US" sz="2400" dirty="0" smtClean="0"/>
              <a:t>The Internet Society has identified four attributes of successful </a:t>
            </a:r>
            <a:r>
              <a:rPr lang="en-US" sz="2400" dirty="0" err="1" smtClean="0"/>
              <a:t>multistakeholder</a:t>
            </a:r>
            <a:r>
              <a:rPr lang="en-US" sz="2400" dirty="0" smtClean="0"/>
              <a:t> decision-making:</a:t>
            </a:r>
            <a:endParaRPr lang="en-US" sz="2400" dirty="0"/>
          </a:p>
        </p:txBody>
      </p:sp>
      <p:sp>
        <p:nvSpPr>
          <p:cNvPr id="13316" name="Shape 136"/>
          <p:cNvSpPr>
            <a:spLocks noChangeArrowheads="1"/>
          </p:cNvSpPr>
          <p:nvPr/>
        </p:nvSpPr>
        <p:spPr bwMode="auto">
          <a:xfrm>
            <a:off x="8406613" y="4160914"/>
            <a:ext cx="2954980" cy="129266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tIns="91439" bIns="91439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rgbClr val="535353"/>
                </a:solidFill>
              </a:rPr>
              <a:t>Collaboration through distributed and interoperable governance</a:t>
            </a:r>
          </a:p>
        </p:txBody>
      </p:sp>
      <p:sp>
        <p:nvSpPr>
          <p:cNvPr id="13317" name="Shape 137"/>
          <p:cNvSpPr>
            <a:spLocks noChangeArrowheads="1"/>
          </p:cNvSpPr>
          <p:nvPr/>
        </p:nvSpPr>
        <p:spPr bwMode="auto">
          <a:xfrm>
            <a:off x="609941" y="4160914"/>
            <a:ext cx="2184982" cy="923328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tIns="91439" bIns="91439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rgbClr val="535353"/>
                </a:solidFill>
              </a:rPr>
              <a:t>Inclusiveness </a:t>
            </a:r>
          </a:p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rgbClr val="535353"/>
                </a:solidFill>
              </a:rPr>
              <a:t>and transparency</a:t>
            </a:r>
          </a:p>
        </p:txBody>
      </p:sp>
      <p:sp>
        <p:nvSpPr>
          <p:cNvPr id="13318" name="Shape 139"/>
          <p:cNvSpPr>
            <a:spLocks noChangeArrowheads="1"/>
          </p:cNvSpPr>
          <p:nvPr/>
        </p:nvSpPr>
        <p:spPr bwMode="auto">
          <a:xfrm>
            <a:off x="3173786" y="4160914"/>
            <a:ext cx="2064566" cy="830997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rgbClr val="535353"/>
                </a:solidFill>
              </a:rPr>
              <a:t>Collective responsibility</a:t>
            </a:r>
          </a:p>
        </p:txBody>
      </p:sp>
      <p:sp>
        <p:nvSpPr>
          <p:cNvPr id="13319" name="Shape 140"/>
          <p:cNvSpPr>
            <a:spLocks noChangeArrowheads="1"/>
          </p:cNvSpPr>
          <p:nvPr/>
        </p:nvSpPr>
        <p:spPr bwMode="auto">
          <a:xfrm>
            <a:off x="5648449" y="4160914"/>
            <a:ext cx="2423450" cy="1200329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rgbClr val="535353"/>
                </a:solidFill>
              </a:rPr>
              <a:t>Effective </a:t>
            </a:r>
            <a:br>
              <a:rPr lang="en-US" sz="2000" dirty="0">
                <a:solidFill>
                  <a:srgbClr val="535353"/>
                </a:solidFill>
              </a:rPr>
            </a:br>
            <a:r>
              <a:rPr lang="en-US" sz="2000" dirty="0">
                <a:solidFill>
                  <a:srgbClr val="535353"/>
                </a:solidFill>
              </a:rPr>
              <a:t>decision-making and implementation</a:t>
            </a:r>
          </a:p>
        </p:txBody>
      </p:sp>
      <p:sp>
        <p:nvSpPr>
          <p:cNvPr id="13320" name="Shape 141"/>
          <p:cNvSpPr>
            <a:spLocks/>
          </p:cNvSpPr>
          <p:nvPr/>
        </p:nvSpPr>
        <p:spPr bwMode="auto">
          <a:xfrm>
            <a:off x="1419063" y="3513214"/>
            <a:ext cx="566738" cy="566738"/>
          </a:xfrm>
          <a:custGeom>
            <a:avLst/>
            <a:gdLst>
              <a:gd name="T0" fmla="*/ 283811 w 19679"/>
              <a:gd name="T1" fmla="*/ 283811 h 19679"/>
              <a:gd name="T2" fmla="*/ 283811 w 19679"/>
              <a:gd name="T3" fmla="*/ 283811 h 19679"/>
              <a:gd name="T4" fmla="*/ 283811 w 19679"/>
              <a:gd name="T5" fmla="*/ 283811 h 19679"/>
              <a:gd name="T6" fmla="*/ 283811 w 19679"/>
              <a:gd name="T7" fmla="*/ 283811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3321" name="Shape 142"/>
          <p:cNvSpPr>
            <a:spLocks/>
          </p:cNvSpPr>
          <p:nvPr/>
        </p:nvSpPr>
        <p:spPr bwMode="auto">
          <a:xfrm>
            <a:off x="3922700" y="3513214"/>
            <a:ext cx="566738" cy="566738"/>
          </a:xfrm>
          <a:custGeom>
            <a:avLst/>
            <a:gdLst>
              <a:gd name="T0" fmla="*/ 283811 w 19679"/>
              <a:gd name="T1" fmla="*/ 283811 h 19679"/>
              <a:gd name="T2" fmla="*/ 283811 w 19679"/>
              <a:gd name="T3" fmla="*/ 283811 h 19679"/>
              <a:gd name="T4" fmla="*/ 283811 w 19679"/>
              <a:gd name="T5" fmla="*/ 283811 h 19679"/>
              <a:gd name="T6" fmla="*/ 283811 w 19679"/>
              <a:gd name="T7" fmla="*/ 283811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3322" name="Shape 143"/>
          <p:cNvSpPr>
            <a:spLocks/>
          </p:cNvSpPr>
          <p:nvPr/>
        </p:nvSpPr>
        <p:spPr bwMode="auto">
          <a:xfrm>
            <a:off x="6562656" y="3513214"/>
            <a:ext cx="566738" cy="566738"/>
          </a:xfrm>
          <a:custGeom>
            <a:avLst/>
            <a:gdLst>
              <a:gd name="T0" fmla="*/ 283812 w 19679"/>
              <a:gd name="T1" fmla="*/ 283811 h 19679"/>
              <a:gd name="T2" fmla="*/ 283812 w 19679"/>
              <a:gd name="T3" fmla="*/ 283811 h 19679"/>
              <a:gd name="T4" fmla="*/ 283812 w 19679"/>
              <a:gd name="T5" fmla="*/ 283811 h 19679"/>
              <a:gd name="T6" fmla="*/ 283812 w 19679"/>
              <a:gd name="T7" fmla="*/ 283811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3323" name="Shape 144"/>
          <p:cNvSpPr>
            <a:spLocks/>
          </p:cNvSpPr>
          <p:nvPr/>
        </p:nvSpPr>
        <p:spPr bwMode="auto">
          <a:xfrm>
            <a:off x="9599941" y="3513214"/>
            <a:ext cx="568325" cy="566738"/>
          </a:xfrm>
          <a:custGeom>
            <a:avLst/>
            <a:gdLst>
              <a:gd name="T0" fmla="*/ 283811 w 19679"/>
              <a:gd name="T1" fmla="*/ 283811 h 19679"/>
              <a:gd name="T2" fmla="*/ 283811 w 19679"/>
              <a:gd name="T3" fmla="*/ 283811 h 19679"/>
              <a:gd name="T4" fmla="*/ 283811 w 19679"/>
              <a:gd name="T5" fmla="*/ 283811 h 19679"/>
              <a:gd name="T6" fmla="*/ 283811 w 19679"/>
              <a:gd name="T7" fmla="*/ 283811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b="1">
                <a:solidFill>
                  <a:srgbClr val="FFFFFF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59568258"/>
      </p:ext>
    </p:extLst>
  </p:cSld>
  <p:clrMapOvr>
    <a:masterClrMapping/>
  </p:clrMapOvr>
  <p:transition/>
  <p:timing>
    <p:tnLst>
      <p:par>
        <p:cTn id="1" dur="indefinite" restart="never" fill="hold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kern="0" dirty="0">
                <a:solidFill>
                  <a:schemeClr val="bg1"/>
                </a:solidFill>
              </a:rPr>
              <a:t>Download the Briefing </a:t>
            </a:r>
            <a:r>
              <a:rPr lang="en-US" kern="0" dirty="0" smtClean="0">
                <a:solidFill>
                  <a:schemeClr val="bg1"/>
                </a:solidFill>
              </a:rPr>
              <a:t>Paper.</a:t>
            </a:r>
            <a:endParaRPr lang="en-US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OC - Blue template">
  <a:themeElements>
    <a:clrScheme name="01-ISOC-Blue">
      <a:dk1>
        <a:srgbClr val="0C1C2C"/>
      </a:dk1>
      <a:lt1>
        <a:srgbClr val="EEF2EC"/>
      </a:lt1>
      <a:dk2>
        <a:srgbClr val="3A82E4"/>
      </a:dk2>
      <a:lt2>
        <a:srgbClr val="DEDAD0"/>
      </a:lt2>
      <a:accent1>
        <a:srgbClr val="24366E"/>
      </a:accent1>
      <a:accent2>
        <a:srgbClr val="3A82E4"/>
      </a:accent2>
      <a:accent3>
        <a:srgbClr val="40B2A4"/>
      </a:accent3>
      <a:accent4>
        <a:srgbClr val="7E245C"/>
      </a:accent4>
      <a:accent5>
        <a:srgbClr val="D25238"/>
      </a:accent5>
      <a:accent6>
        <a:srgbClr val="EECA4A"/>
      </a:accent6>
      <a:hlink>
        <a:srgbClr val="0C1C2C"/>
      </a:hlink>
      <a:folHlink>
        <a:srgbClr val="0C1C2C"/>
      </a:folHlink>
    </a:clrScheme>
    <a:fontScheme name="Office 2">
      <a:majorFont>
        <a:latin typeface="Hind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Hind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SOCPPT_Lite" id="{D8609F2E-9E11-4C47-92B7-7F4199017E14}" vid="{C74DF5D6-4A73-6144-B4EC-637C98CCF9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ISOCPPT_Lite</Template>
  <TotalTime>40</TotalTime>
  <Words>867</Words>
  <Application>Microsoft Macintosh PowerPoint</Application>
  <PresentationFormat>Widescreen</PresentationFormat>
  <Paragraphs>139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.AppleSystemUIFont</vt:lpstr>
      <vt:lpstr>Avenir Roman</vt:lpstr>
      <vt:lpstr>Calibri</vt:lpstr>
      <vt:lpstr>Calibri Light</vt:lpstr>
      <vt:lpstr>Hind Light</vt:lpstr>
      <vt:lpstr>Hind Medium</vt:lpstr>
      <vt:lpstr>Hind Semibold</vt:lpstr>
      <vt:lpstr>ＭＳ Ｐゴシック</vt:lpstr>
      <vt:lpstr>Arial</vt:lpstr>
      <vt:lpstr>ISOC - Blue template</vt:lpstr>
      <vt:lpstr>Internet Governance</vt:lpstr>
      <vt:lpstr>Internet policy goals must…</vt:lpstr>
      <vt:lpstr>The multistakeholder approach is useful…</vt:lpstr>
      <vt:lpstr>The Internet’s Governance Landscape</vt:lpstr>
      <vt:lpstr>We get better answers to global questions when a range of  experts and interests can meaningfully take part in the discussion.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Governance</dc:title>
  <dc:creator>Beth Gombala</dc:creator>
  <cp:lastModifiedBy>Beth Gombala</cp:lastModifiedBy>
  <cp:revision>5</cp:revision>
  <cp:lastPrinted>2016-06-14T17:50:38Z</cp:lastPrinted>
  <dcterms:created xsi:type="dcterms:W3CDTF">2016-11-03T14:43:40Z</dcterms:created>
  <dcterms:modified xsi:type="dcterms:W3CDTF">2016-11-03T15:26:35Z</dcterms:modified>
</cp:coreProperties>
</file>