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5"/>
    <p:restoredTop sz="78372"/>
  </p:normalViewPr>
  <p:slideViewPr>
    <p:cSldViewPr snapToGrid="0" snapToObjects="1">
      <p:cViewPr>
        <p:scale>
          <a:sx n="100" d="100"/>
          <a:sy n="100" d="100"/>
        </p:scale>
        <p:origin x="1048"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0D881-23C6-C242-955A-5FFE34F29E0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7FCEB90A-9743-1249-B099-DF917112C2F3}">
      <dgm:prSet phldrT="[Text]" custT="1"/>
      <dgm:spPr/>
      <dgm:t>
        <a:bodyPr/>
        <a:lstStyle/>
        <a:p>
          <a:r>
            <a:rPr lang="en-US" sz="2400" b="1" i="0" dirty="0" smtClean="0">
              <a:latin typeface="Hind Semibold" charset="0"/>
              <a:ea typeface="Hind Semibold" charset="0"/>
              <a:cs typeface="Hind Semibold" charset="0"/>
            </a:rPr>
            <a:t>Collection Limitation</a:t>
          </a:r>
          <a:endParaRPr lang="en-US" sz="2400" b="1" i="0" dirty="0">
            <a:latin typeface="Hind Semibold" charset="0"/>
            <a:ea typeface="Hind Semibold" charset="0"/>
            <a:cs typeface="Hind Semibold" charset="0"/>
          </a:endParaRPr>
        </a:p>
      </dgm:t>
    </dgm:pt>
    <dgm:pt modelId="{CE40DB03-104F-8044-B38A-5A559ED36A07}" type="parTrans" cxnId="{2579337C-1183-284E-AEAC-2690DED561C2}">
      <dgm:prSet/>
      <dgm:spPr/>
      <dgm:t>
        <a:bodyPr/>
        <a:lstStyle/>
        <a:p>
          <a:endParaRPr lang="en-US" sz="2400" b="1" i="0">
            <a:latin typeface="Hind Semibold" charset="0"/>
            <a:ea typeface="Hind Semibold" charset="0"/>
            <a:cs typeface="Hind Semibold" charset="0"/>
          </a:endParaRPr>
        </a:p>
      </dgm:t>
    </dgm:pt>
    <dgm:pt modelId="{11F60083-55CA-A94F-921A-E80FF6D547B5}" type="sibTrans" cxnId="{2579337C-1183-284E-AEAC-2690DED561C2}">
      <dgm:prSet/>
      <dgm:spPr>
        <a:solidFill>
          <a:srgbClr val="FFFFFF"/>
        </a:solidFill>
      </dgm:spPr>
      <dgm:t>
        <a:bodyPr/>
        <a:lstStyle/>
        <a:p>
          <a:endParaRPr lang="en-US" sz="2400" b="1" i="0">
            <a:latin typeface="Hind Semibold" charset="0"/>
            <a:ea typeface="Hind Semibold" charset="0"/>
            <a:cs typeface="Hind Semibold" charset="0"/>
          </a:endParaRPr>
        </a:p>
      </dgm:t>
    </dgm:pt>
    <dgm:pt modelId="{1119E782-DAA9-4F47-A3BF-2E667F845A8B}">
      <dgm:prSet phldrT="[Text]" custT="1"/>
      <dgm:spPr/>
      <dgm:t>
        <a:bodyPr/>
        <a:lstStyle/>
        <a:p>
          <a:r>
            <a:rPr lang="en-US" sz="2400" b="1" i="0" dirty="0" smtClean="0">
              <a:latin typeface="Hind Semibold" charset="0"/>
              <a:ea typeface="Hind Semibold" charset="0"/>
              <a:cs typeface="Hind Semibold" charset="0"/>
            </a:rPr>
            <a:t>Data Quality</a:t>
          </a:r>
          <a:endParaRPr lang="en-US" sz="2400" b="1" i="0" dirty="0">
            <a:latin typeface="Hind Semibold" charset="0"/>
            <a:ea typeface="Hind Semibold" charset="0"/>
            <a:cs typeface="Hind Semibold" charset="0"/>
          </a:endParaRPr>
        </a:p>
      </dgm:t>
    </dgm:pt>
    <dgm:pt modelId="{202945F2-B384-2B42-A57E-CDD5836190DF}" type="parTrans" cxnId="{1F52332C-CBA0-254A-87F2-E255BFAA65DE}">
      <dgm:prSet/>
      <dgm:spPr/>
      <dgm:t>
        <a:bodyPr/>
        <a:lstStyle/>
        <a:p>
          <a:endParaRPr lang="en-US" sz="2400" b="1" i="0">
            <a:latin typeface="Hind Semibold" charset="0"/>
            <a:ea typeface="Hind Semibold" charset="0"/>
            <a:cs typeface="Hind Semibold" charset="0"/>
          </a:endParaRPr>
        </a:p>
      </dgm:t>
    </dgm:pt>
    <dgm:pt modelId="{A224950C-6841-874A-A7DC-76FE5B567A38}" type="sibTrans" cxnId="{1F52332C-CBA0-254A-87F2-E255BFAA65DE}">
      <dgm:prSet/>
      <dgm:spPr/>
      <dgm:t>
        <a:bodyPr/>
        <a:lstStyle/>
        <a:p>
          <a:endParaRPr lang="en-US" sz="2400" b="1" i="0">
            <a:latin typeface="Hind Semibold" charset="0"/>
            <a:ea typeface="Hind Semibold" charset="0"/>
            <a:cs typeface="Hind Semibold" charset="0"/>
          </a:endParaRPr>
        </a:p>
      </dgm:t>
    </dgm:pt>
    <dgm:pt modelId="{52D09AF5-4DF5-194A-ABD6-87AC7C2F99ED}">
      <dgm:prSet phldrT="[Text]" custT="1"/>
      <dgm:spPr/>
      <dgm:t>
        <a:bodyPr/>
        <a:lstStyle/>
        <a:p>
          <a:r>
            <a:rPr lang="en-US" sz="2400" b="1" i="0" dirty="0" smtClean="0">
              <a:latin typeface="Hind Semibold" charset="0"/>
              <a:ea typeface="Hind Semibold" charset="0"/>
              <a:cs typeface="Hind Semibold" charset="0"/>
            </a:rPr>
            <a:t>Purpose Specification</a:t>
          </a:r>
          <a:endParaRPr lang="en-US" sz="2400" b="1" i="0" dirty="0">
            <a:latin typeface="Hind Semibold" charset="0"/>
            <a:ea typeface="Hind Semibold" charset="0"/>
            <a:cs typeface="Hind Semibold" charset="0"/>
          </a:endParaRPr>
        </a:p>
      </dgm:t>
    </dgm:pt>
    <dgm:pt modelId="{B655EB65-0E2C-4442-AD33-A025374A790F}" type="parTrans" cxnId="{14DDF103-2B66-E74B-B7CF-063EF6012006}">
      <dgm:prSet/>
      <dgm:spPr/>
      <dgm:t>
        <a:bodyPr/>
        <a:lstStyle/>
        <a:p>
          <a:endParaRPr lang="en-US" sz="2400" b="1" i="0">
            <a:latin typeface="Hind Semibold" charset="0"/>
            <a:ea typeface="Hind Semibold" charset="0"/>
            <a:cs typeface="Hind Semibold" charset="0"/>
          </a:endParaRPr>
        </a:p>
      </dgm:t>
    </dgm:pt>
    <dgm:pt modelId="{AE3E362F-B722-2746-8215-C8D39E535116}" type="sibTrans" cxnId="{14DDF103-2B66-E74B-B7CF-063EF6012006}">
      <dgm:prSet/>
      <dgm:spPr/>
      <dgm:t>
        <a:bodyPr/>
        <a:lstStyle/>
        <a:p>
          <a:endParaRPr lang="en-US" sz="2400" b="1" i="0">
            <a:latin typeface="Hind Semibold" charset="0"/>
            <a:ea typeface="Hind Semibold" charset="0"/>
            <a:cs typeface="Hind Semibold" charset="0"/>
          </a:endParaRPr>
        </a:p>
      </dgm:t>
    </dgm:pt>
    <dgm:pt modelId="{B17D24F1-EED8-2743-BF45-17475EEB7E45}">
      <dgm:prSet phldrT="[Text]" custT="1"/>
      <dgm:spPr/>
      <dgm:t>
        <a:bodyPr/>
        <a:lstStyle/>
        <a:p>
          <a:r>
            <a:rPr lang="en-US" sz="2400" b="1" i="0" dirty="0" smtClean="0">
              <a:latin typeface="Hind Semibold" charset="0"/>
              <a:ea typeface="Hind Semibold" charset="0"/>
              <a:cs typeface="Hind Semibold" charset="0"/>
            </a:rPr>
            <a:t>Use Limitation</a:t>
          </a:r>
          <a:endParaRPr lang="en-US" sz="2400" b="1" i="0" dirty="0">
            <a:latin typeface="Hind Semibold" charset="0"/>
            <a:ea typeface="Hind Semibold" charset="0"/>
            <a:cs typeface="Hind Semibold" charset="0"/>
          </a:endParaRPr>
        </a:p>
      </dgm:t>
    </dgm:pt>
    <dgm:pt modelId="{0303EBDD-058A-D74B-B259-8CD5B4A78328}" type="parTrans" cxnId="{BB1DAEAA-08D0-1746-9A8A-9F335CC40913}">
      <dgm:prSet/>
      <dgm:spPr/>
      <dgm:t>
        <a:bodyPr/>
        <a:lstStyle/>
        <a:p>
          <a:endParaRPr lang="en-US" sz="2400" b="1" i="0">
            <a:latin typeface="Hind Semibold" charset="0"/>
            <a:ea typeface="Hind Semibold" charset="0"/>
            <a:cs typeface="Hind Semibold" charset="0"/>
          </a:endParaRPr>
        </a:p>
      </dgm:t>
    </dgm:pt>
    <dgm:pt modelId="{1659ABBB-DE06-9F42-8645-6A39E6021AC6}" type="sibTrans" cxnId="{BB1DAEAA-08D0-1746-9A8A-9F335CC40913}">
      <dgm:prSet/>
      <dgm:spPr/>
      <dgm:t>
        <a:bodyPr/>
        <a:lstStyle/>
        <a:p>
          <a:endParaRPr lang="en-US" sz="2400" b="1" i="0">
            <a:latin typeface="Hind Semibold" charset="0"/>
            <a:ea typeface="Hind Semibold" charset="0"/>
            <a:cs typeface="Hind Semibold" charset="0"/>
          </a:endParaRPr>
        </a:p>
      </dgm:t>
    </dgm:pt>
    <dgm:pt modelId="{F0C81756-6A91-9444-B0E6-8E24DE5935C1}">
      <dgm:prSet phldrT="[Text]" custT="1"/>
      <dgm:spPr/>
      <dgm:t>
        <a:bodyPr/>
        <a:lstStyle/>
        <a:p>
          <a:r>
            <a:rPr lang="en-US" sz="2400" b="1" i="0" dirty="0" smtClean="0">
              <a:latin typeface="Hind Semibold" charset="0"/>
              <a:ea typeface="Hind Semibold" charset="0"/>
              <a:cs typeface="Hind Semibold" charset="0"/>
            </a:rPr>
            <a:t>Security Safeguards</a:t>
          </a:r>
          <a:endParaRPr lang="en-US" sz="2400" b="1" i="0" dirty="0">
            <a:latin typeface="Hind Semibold" charset="0"/>
            <a:ea typeface="Hind Semibold" charset="0"/>
            <a:cs typeface="Hind Semibold" charset="0"/>
          </a:endParaRPr>
        </a:p>
      </dgm:t>
    </dgm:pt>
    <dgm:pt modelId="{7549F144-496D-C743-BCE2-C10D6609A9CA}" type="parTrans" cxnId="{EA099AAC-406C-B441-BEAC-F8F9885F8AC7}">
      <dgm:prSet/>
      <dgm:spPr/>
      <dgm:t>
        <a:bodyPr/>
        <a:lstStyle/>
        <a:p>
          <a:endParaRPr lang="en-US" sz="2400" b="1" i="0">
            <a:latin typeface="Hind Semibold" charset="0"/>
            <a:ea typeface="Hind Semibold" charset="0"/>
            <a:cs typeface="Hind Semibold" charset="0"/>
          </a:endParaRPr>
        </a:p>
      </dgm:t>
    </dgm:pt>
    <dgm:pt modelId="{B27E2EC6-1889-CA4A-8FBC-BA654408B396}" type="sibTrans" cxnId="{EA099AAC-406C-B441-BEAC-F8F9885F8AC7}">
      <dgm:prSet/>
      <dgm:spPr/>
      <dgm:t>
        <a:bodyPr/>
        <a:lstStyle/>
        <a:p>
          <a:endParaRPr lang="en-US" sz="2400" b="1" i="0">
            <a:latin typeface="Hind Semibold" charset="0"/>
            <a:ea typeface="Hind Semibold" charset="0"/>
            <a:cs typeface="Hind Semibold" charset="0"/>
          </a:endParaRPr>
        </a:p>
      </dgm:t>
    </dgm:pt>
    <dgm:pt modelId="{F7680A38-2142-A74A-BA21-89FE6562D67A}">
      <dgm:prSet phldrT="[Text]" custT="1"/>
      <dgm:spPr/>
      <dgm:t>
        <a:bodyPr/>
        <a:lstStyle/>
        <a:p>
          <a:r>
            <a:rPr lang="en-US" sz="2400" b="1" i="0" dirty="0" smtClean="0">
              <a:latin typeface="Hind Semibold" charset="0"/>
              <a:ea typeface="Hind Semibold" charset="0"/>
              <a:cs typeface="Hind Semibold" charset="0"/>
            </a:rPr>
            <a:t>Openness</a:t>
          </a:r>
          <a:endParaRPr lang="en-US" sz="2400" b="1" i="0" dirty="0">
            <a:latin typeface="Hind Semibold" charset="0"/>
            <a:ea typeface="Hind Semibold" charset="0"/>
            <a:cs typeface="Hind Semibold" charset="0"/>
          </a:endParaRPr>
        </a:p>
      </dgm:t>
    </dgm:pt>
    <dgm:pt modelId="{383418C6-9701-4543-ABCB-437F10333D81}" type="parTrans" cxnId="{62C48B4D-B5FE-CE47-BBB8-8D33D16D55E9}">
      <dgm:prSet/>
      <dgm:spPr/>
      <dgm:t>
        <a:bodyPr/>
        <a:lstStyle/>
        <a:p>
          <a:endParaRPr lang="en-US" sz="2400" b="1" i="0">
            <a:latin typeface="Hind Semibold" charset="0"/>
            <a:ea typeface="Hind Semibold" charset="0"/>
            <a:cs typeface="Hind Semibold" charset="0"/>
          </a:endParaRPr>
        </a:p>
      </dgm:t>
    </dgm:pt>
    <dgm:pt modelId="{BC34E338-2F6F-4749-8861-DD1CDBE7E7AB}" type="sibTrans" cxnId="{62C48B4D-B5FE-CE47-BBB8-8D33D16D55E9}">
      <dgm:prSet/>
      <dgm:spPr/>
      <dgm:t>
        <a:bodyPr/>
        <a:lstStyle/>
        <a:p>
          <a:endParaRPr lang="en-US" sz="2400" b="1" i="0">
            <a:latin typeface="Hind Semibold" charset="0"/>
            <a:ea typeface="Hind Semibold" charset="0"/>
            <a:cs typeface="Hind Semibold" charset="0"/>
          </a:endParaRPr>
        </a:p>
      </dgm:t>
    </dgm:pt>
    <dgm:pt modelId="{B866D493-599E-0947-97CF-B60264A85D10}">
      <dgm:prSet phldrT="[Text]" custT="1"/>
      <dgm:spPr/>
      <dgm:t>
        <a:bodyPr/>
        <a:lstStyle/>
        <a:p>
          <a:r>
            <a:rPr lang="en-US" sz="2400" b="1" i="0" dirty="0" smtClean="0">
              <a:latin typeface="Hind Semibold" charset="0"/>
              <a:ea typeface="Hind Semibold" charset="0"/>
              <a:cs typeface="Hind Semibold" charset="0"/>
            </a:rPr>
            <a:t>Individual Participation</a:t>
          </a:r>
          <a:endParaRPr lang="en-US" sz="2400" b="1" i="0" dirty="0">
            <a:latin typeface="Hind Semibold" charset="0"/>
            <a:ea typeface="Hind Semibold" charset="0"/>
            <a:cs typeface="Hind Semibold" charset="0"/>
          </a:endParaRPr>
        </a:p>
      </dgm:t>
    </dgm:pt>
    <dgm:pt modelId="{A9E891B0-99F1-1741-A0CF-BB260E4142B8}" type="parTrans" cxnId="{2DB9E293-93E0-4D4F-A2B5-F0AEF8DC31F1}">
      <dgm:prSet/>
      <dgm:spPr/>
      <dgm:t>
        <a:bodyPr/>
        <a:lstStyle/>
        <a:p>
          <a:endParaRPr lang="en-US" sz="2400" b="1" i="0">
            <a:latin typeface="Hind Semibold" charset="0"/>
            <a:ea typeface="Hind Semibold" charset="0"/>
            <a:cs typeface="Hind Semibold" charset="0"/>
          </a:endParaRPr>
        </a:p>
      </dgm:t>
    </dgm:pt>
    <dgm:pt modelId="{C47ED85B-7B09-2548-A151-20BEBB544341}" type="sibTrans" cxnId="{2DB9E293-93E0-4D4F-A2B5-F0AEF8DC31F1}">
      <dgm:prSet/>
      <dgm:spPr/>
      <dgm:t>
        <a:bodyPr/>
        <a:lstStyle/>
        <a:p>
          <a:endParaRPr lang="en-US" sz="2400" b="1" i="0">
            <a:latin typeface="Hind Semibold" charset="0"/>
            <a:ea typeface="Hind Semibold" charset="0"/>
            <a:cs typeface="Hind Semibold" charset="0"/>
          </a:endParaRPr>
        </a:p>
      </dgm:t>
    </dgm:pt>
    <dgm:pt modelId="{18C31017-CE23-2044-AB2C-E33B61E287B1}">
      <dgm:prSet phldrT="[Text]" custT="1"/>
      <dgm:spPr/>
      <dgm:t>
        <a:bodyPr/>
        <a:lstStyle/>
        <a:p>
          <a:r>
            <a:rPr lang="en-US" sz="2400" b="1" i="0" dirty="0" smtClean="0">
              <a:latin typeface="Hind Semibold" charset="0"/>
              <a:ea typeface="Hind Semibold" charset="0"/>
              <a:cs typeface="Hind Semibold" charset="0"/>
            </a:rPr>
            <a:t>Accountability</a:t>
          </a:r>
          <a:endParaRPr lang="en-US" sz="2400" b="1" i="0" dirty="0">
            <a:latin typeface="Hind Semibold" charset="0"/>
            <a:ea typeface="Hind Semibold" charset="0"/>
            <a:cs typeface="Hind Semibold" charset="0"/>
          </a:endParaRPr>
        </a:p>
      </dgm:t>
    </dgm:pt>
    <dgm:pt modelId="{6D96AC2E-74EC-F04D-AD60-4CEA265763E4}" type="parTrans" cxnId="{F734DC53-BE2F-D149-83EB-06782336287E}">
      <dgm:prSet/>
      <dgm:spPr/>
      <dgm:t>
        <a:bodyPr/>
        <a:lstStyle/>
        <a:p>
          <a:endParaRPr lang="en-US" sz="2400" b="1" i="0">
            <a:latin typeface="Hind Semibold" charset="0"/>
            <a:ea typeface="Hind Semibold" charset="0"/>
            <a:cs typeface="Hind Semibold" charset="0"/>
          </a:endParaRPr>
        </a:p>
      </dgm:t>
    </dgm:pt>
    <dgm:pt modelId="{63D2C51A-1C9A-8D46-8BC5-01A1D66FBCA8}" type="sibTrans" cxnId="{F734DC53-BE2F-D149-83EB-06782336287E}">
      <dgm:prSet/>
      <dgm:spPr/>
      <dgm:t>
        <a:bodyPr/>
        <a:lstStyle/>
        <a:p>
          <a:endParaRPr lang="en-US" sz="2400" b="1" i="0">
            <a:latin typeface="Hind Semibold" charset="0"/>
            <a:ea typeface="Hind Semibold" charset="0"/>
            <a:cs typeface="Hind Semibold" charset="0"/>
          </a:endParaRPr>
        </a:p>
      </dgm:t>
    </dgm:pt>
    <dgm:pt modelId="{466B2E12-D879-1D4F-BAEA-19EADEBAAA6B}" type="pres">
      <dgm:prSet presAssocID="{6960D881-23C6-C242-955A-5FFE34F29E09}" presName="diagram" presStyleCnt="0">
        <dgm:presLayoutVars>
          <dgm:dir/>
          <dgm:resizeHandles val="exact"/>
        </dgm:presLayoutVars>
      </dgm:prSet>
      <dgm:spPr/>
      <dgm:t>
        <a:bodyPr/>
        <a:lstStyle/>
        <a:p>
          <a:endParaRPr lang="en-US"/>
        </a:p>
      </dgm:t>
    </dgm:pt>
    <dgm:pt modelId="{D42ABF6C-47EE-1E4C-87AD-FD11DE3C502B}" type="pres">
      <dgm:prSet presAssocID="{7FCEB90A-9743-1249-B099-DF917112C2F3}" presName="node" presStyleLbl="node1" presStyleIdx="0" presStyleCnt="8">
        <dgm:presLayoutVars>
          <dgm:bulletEnabled val="1"/>
        </dgm:presLayoutVars>
      </dgm:prSet>
      <dgm:spPr/>
      <dgm:t>
        <a:bodyPr/>
        <a:lstStyle/>
        <a:p>
          <a:endParaRPr lang="en-US"/>
        </a:p>
      </dgm:t>
    </dgm:pt>
    <dgm:pt modelId="{B19E25F6-6640-4B4E-A1E3-E166F8258D73}" type="pres">
      <dgm:prSet presAssocID="{11F60083-55CA-A94F-921A-E80FF6D547B5}" presName="sibTrans" presStyleCnt="0"/>
      <dgm:spPr/>
    </dgm:pt>
    <dgm:pt modelId="{67B5CC79-FC86-BE4C-B393-953B6DC663D0}" type="pres">
      <dgm:prSet presAssocID="{1119E782-DAA9-4F47-A3BF-2E667F845A8B}" presName="node" presStyleLbl="node1" presStyleIdx="1" presStyleCnt="8">
        <dgm:presLayoutVars>
          <dgm:bulletEnabled val="1"/>
        </dgm:presLayoutVars>
      </dgm:prSet>
      <dgm:spPr/>
      <dgm:t>
        <a:bodyPr/>
        <a:lstStyle/>
        <a:p>
          <a:endParaRPr lang="en-US"/>
        </a:p>
      </dgm:t>
    </dgm:pt>
    <dgm:pt modelId="{2BC6ABBD-13A1-854B-A9C4-54B9FDBC817C}" type="pres">
      <dgm:prSet presAssocID="{A224950C-6841-874A-A7DC-76FE5B567A38}" presName="sibTrans" presStyleCnt="0"/>
      <dgm:spPr/>
    </dgm:pt>
    <dgm:pt modelId="{111B48C0-65CF-AB42-81B4-F8A460F63E39}" type="pres">
      <dgm:prSet presAssocID="{52D09AF5-4DF5-194A-ABD6-87AC7C2F99ED}" presName="node" presStyleLbl="node1" presStyleIdx="2" presStyleCnt="8">
        <dgm:presLayoutVars>
          <dgm:bulletEnabled val="1"/>
        </dgm:presLayoutVars>
      </dgm:prSet>
      <dgm:spPr/>
      <dgm:t>
        <a:bodyPr/>
        <a:lstStyle/>
        <a:p>
          <a:endParaRPr lang="en-US"/>
        </a:p>
      </dgm:t>
    </dgm:pt>
    <dgm:pt modelId="{30BC5981-8389-084A-8598-CBBC390EB0DF}" type="pres">
      <dgm:prSet presAssocID="{AE3E362F-B722-2746-8215-C8D39E535116}" presName="sibTrans" presStyleCnt="0"/>
      <dgm:spPr/>
    </dgm:pt>
    <dgm:pt modelId="{A430D17A-775D-CA43-8A08-0EB0FECC133D}" type="pres">
      <dgm:prSet presAssocID="{B17D24F1-EED8-2743-BF45-17475EEB7E45}" presName="node" presStyleLbl="node1" presStyleIdx="3" presStyleCnt="8">
        <dgm:presLayoutVars>
          <dgm:bulletEnabled val="1"/>
        </dgm:presLayoutVars>
      </dgm:prSet>
      <dgm:spPr/>
      <dgm:t>
        <a:bodyPr/>
        <a:lstStyle/>
        <a:p>
          <a:endParaRPr lang="en-US"/>
        </a:p>
      </dgm:t>
    </dgm:pt>
    <dgm:pt modelId="{93BE22E6-F7C8-CF45-B16F-A56D5BB977E1}" type="pres">
      <dgm:prSet presAssocID="{1659ABBB-DE06-9F42-8645-6A39E6021AC6}" presName="sibTrans" presStyleCnt="0"/>
      <dgm:spPr/>
    </dgm:pt>
    <dgm:pt modelId="{485344F1-53D1-5545-B269-F145C9BF144D}" type="pres">
      <dgm:prSet presAssocID="{F0C81756-6A91-9444-B0E6-8E24DE5935C1}" presName="node" presStyleLbl="node1" presStyleIdx="4" presStyleCnt="8">
        <dgm:presLayoutVars>
          <dgm:bulletEnabled val="1"/>
        </dgm:presLayoutVars>
      </dgm:prSet>
      <dgm:spPr/>
      <dgm:t>
        <a:bodyPr/>
        <a:lstStyle/>
        <a:p>
          <a:endParaRPr lang="en-US"/>
        </a:p>
      </dgm:t>
    </dgm:pt>
    <dgm:pt modelId="{1F323E3C-218F-1447-ABEC-31824744BE19}" type="pres">
      <dgm:prSet presAssocID="{B27E2EC6-1889-CA4A-8FBC-BA654408B396}" presName="sibTrans" presStyleCnt="0"/>
      <dgm:spPr/>
    </dgm:pt>
    <dgm:pt modelId="{20F85741-1688-7940-81D5-B6BC404ACB42}" type="pres">
      <dgm:prSet presAssocID="{F7680A38-2142-A74A-BA21-89FE6562D67A}" presName="node" presStyleLbl="node1" presStyleIdx="5" presStyleCnt="8">
        <dgm:presLayoutVars>
          <dgm:bulletEnabled val="1"/>
        </dgm:presLayoutVars>
      </dgm:prSet>
      <dgm:spPr/>
      <dgm:t>
        <a:bodyPr/>
        <a:lstStyle/>
        <a:p>
          <a:endParaRPr lang="en-US"/>
        </a:p>
      </dgm:t>
    </dgm:pt>
    <dgm:pt modelId="{147F0D58-F4AA-814D-8639-798F39D0CCA9}" type="pres">
      <dgm:prSet presAssocID="{BC34E338-2F6F-4749-8861-DD1CDBE7E7AB}" presName="sibTrans" presStyleCnt="0"/>
      <dgm:spPr/>
    </dgm:pt>
    <dgm:pt modelId="{9A161684-28F5-3444-99F7-6C928D7E468D}" type="pres">
      <dgm:prSet presAssocID="{B866D493-599E-0947-97CF-B60264A85D10}" presName="node" presStyleLbl="node1" presStyleIdx="6" presStyleCnt="8">
        <dgm:presLayoutVars>
          <dgm:bulletEnabled val="1"/>
        </dgm:presLayoutVars>
      </dgm:prSet>
      <dgm:spPr/>
      <dgm:t>
        <a:bodyPr/>
        <a:lstStyle/>
        <a:p>
          <a:endParaRPr lang="en-US"/>
        </a:p>
      </dgm:t>
    </dgm:pt>
    <dgm:pt modelId="{03E18FCB-B8E8-EC45-9A18-7B36D608C40C}" type="pres">
      <dgm:prSet presAssocID="{C47ED85B-7B09-2548-A151-20BEBB544341}" presName="sibTrans" presStyleCnt="0"/>
      <dgm:spPr/>
    </dgm:pt>
    <dgm:pt modelId="{7DE0556F-EF47-EB40-BEAD-EBA5DBD7C730}" type="pres">
      <dgm:prSet presAssocID="{18C31017-CE23-2044-AB2C-E33B61E287B1}" presName="node" presStyleLbl="node1" presStyleIdx="7" presStyleCnt="8">
        <dgm:presLayoutVars>
          <dgm:bulletEnabled val="1"/>
        </dgm:presLayoutVars>
      </dgm:prSet>
      <dgm:spPr/>
      <dgm:t>
        <a:bodyPr/>
        <a:lstStyle/>
        <a:p>
          <a:endParaRPr lang="en-US"/>
        </a:p>
      </dgm:t>
    </dgm:pt>
  </dgm:ptLst>
  <dgm:cxnLst>
    <dgm:cxn modelId="{EA099AAC-406C-B441-BEAC-F8F9885F8AC7}" srcId="{6960D881-23C6-C242-955A-5FFE34F29E09}" destId="{F0C81756-6A91-9444-B0E6-8E24DE5935C1}" srcOrd="4" destOrd="0" parTransId="{7549F144-496D-C743-BCE2-C10D6609A9CA}" sibTransId="{B27E2EC6-1889-CA4A-8FBC-BA654408B396}"/>
    <dgm:cxn modelId="{78A4D836-A863-9A4C-B0E8-94719974E81B}" type="presOf" srcId="{F0C81756-6A91-9444-B0E6-8E24DE5935C1}" destId="{485344F1-53D1-5545-B269-F145C9BF144D}" srcOrd="0" destOrd="0" presId="urn:microsoft.com/office/officeart/2005/8/layout/default"/>
    <dgm:cxn modelId="{62C48B4D-B5FE-CE47-BBB8-8D33D16D55E9}" srcId="{6960D881-23C6-C242-955A-5FFE34F29E09}" destId="{F7680A38-2142-A74A-BA21-89FE6562D67A}" srcOrd="5" destOrd="0" parTransId="{383418C6-9701-4543-ABCB-437F10333D81}" sibTransId="{BC34E338-2F6F-4749-8861-DD1CDBE7E7AB}"/>
    <dgm:cxn modelId="{6ECFAA69-B860-D44E-B870-7F6EE5FFBBE4}" type="presOf" srcId="{7FCEB90A-9743-1249-B099-DF917112C2F3}" destId="{D42ABF6C-47EE-1E4C-87AD-FD11DE3C502B}" srcOrd="0" destOrd="0" presId="urn:microsoft.com/office/officeart/2005/8/layout/default"/>
    <dgm:cxn modelId="{32D65AA9-6DBC-DC4D-902F-DFA05B814791}" type="presOf" srcId="{F7680A38-2142-A74A-BA21-89FE6562D67A}" destId="{20F85741-1688-7940-81D5-B6BC404ACB42}" srcOrd="0" destOrd="0" presId="urn:microsoft.com/office/officeart/2005/8/layout/default"/>
    <dgm:cxn modelId="{3B74A4B7-8D26-E14B-9EC8-F7F1C350D976}" type="presOf" srcId="{52D09AF5-4DF5-194A-ABD6-87AC7C2F99ED}" destId="{111B48C0-65CF-AB42-81B4-F8A460F63E39}" srcOrd="0" destOrd="0" presId="urn:microsoft.com/office/officeart/2005/8/layout/default"/>
    <dgm:cxn modelId="{1F52332C-CBA0-254A-87F2-E255BFAA65DE}" srcId="{6960D881-23C6-C242-955A-5FFE34F29E09}" destId="{1119E782-DAA9-4F47-A3BF-2E667F845A8B}" srcOrd="1" destOrd="0" parTransId="{202945F2-B384-2B42-A57E-CDD5836190DF}" sibTransId="{A224950C-6841-874A-A7DC-76FE5B567A38}"/>
    <dgm:cxn modelId="{2D81C1FD-93FF-154F-B221-3A3170945A16}" type="presOf" srcId="{1119E782-DAA9-4F47-A3BF-2E667F845A8B}" destId="{67B5CC79-FC86-BE4C-B393-953B6DC663D0}" srcOrd="0" destOrd="0" presId="urn:microsoft.com/office/officeart/2005/8/layout/default"/>
    <dgm:cxn modelId="{59CDDB8A-5EF4-854E-BAB2-808FA3A1759C}" type="presOf" srcId="{B866D493-599E-0947-97CF-B60264A85D10}" destId="{9A161684-28F5-3444-99F7-6C928D7E468D}" srcOrd="0" destOrd="0" presId="urn:microsoft.com/office/officeart/2005/8/layout/default"/>
    <dgm:cxn modelId="{F734DC53-BE2F-D149-83EB-06782336287E}" srcId="{6960D881-23C6-C242-955A-5FFE34F29E09}" destId="{18C31017-CE23-2044-AB2C-E33B61E287B1}" srcOrd="7" destOrd="0" parTransId="{6D96AC2E-74EC-F04D-AD60-4CEA265763E4}" sibTransId="{63D2C51A-1C9A-8D46-8BC5-01A1D66FBCA8}"/>
    <dgm:cxn modelId="{14DDF103-2B66-E74B-B7CF-063EF6012006}" srcId="{6960D881-23C6-C242-955A-5FFE34F29E09}" destId="{52D09AF5-4DF5-194A-ABD6-87AC7C2F99ED}" srcOrd="2" destOrd="0" parTransId="{B655EB65-0E2C-4442-AD33-A025374A790F}" sibTransId="{AE3E362F-B722-2746-8215-C8D39E535116}"/>
    <dgm:cxn modelId="{1820565F-51DD-9849-A0AE-8D26B60F70A3}" type="presOf" srcId="{18C31017-CE23-2044-AB2C-E33B61E287B1}" destId="{7DE0556F-EF47-EB40-BEAD-EBA5DBD7C730}" srcOrd="0" destOrd="0" presId="urn:microsoft.com/office/officeart/2005/8/layout/default"/>
    <dgm:cxn modelId="{2DB9E293-93E0-4D4F-A2B5-F0AEF8DC31F1}" srcId="{6960D881-23C6-C242-955A-5FFE34F29E09}" destId="{B866D493-599E-0947-97CF-B60264A85D10}" srcOrd="6" destOrd="0" parTransId="{A9E891B0-99F1-1741-A0CF-BB260E4142B8}" sibTransId="{C47ED85B-7B09-2548-A151-20BEBB544341}"/>
    <dgm:cxn modelId="{BB1DAEAA-08D0-1746-9A8A-9F335CC40913}" srcId="{6960D881-23C6-C242-955A-5FFE34F29E09}" destId="{B17D24F1-EED8-2743-BF45-17475EEB7E45}" srcOrd="3" destOrd="0" parTransId="{0303EBDD-058A-D74B-B259-8CD5B4A78328}" sibTransId="{1659ABBB-DE06-9F42-8645-6A39E6021AC6}"/>
    <dgm:cxn modelId="{BCBB9564-9788-6241-8B82-BE4686463A94}" type="presOf" srcId="{B17D24F1-EED8-2743-BF45-17475EEB7E45}" destId="{A430D17A-775D-CA43-8A08-0EB0FECC133D}" srcOrd="0" destOrd="0" presId="urn:microsoft.com/office/officeart/2005/8/layout/default"/>
    <dgm:cxn modelId="{2579337C-1183-284E-AEAC-2690DED561C2}" srcId="{6960D881-23C6-C242-955A-5FFE34F29E09}" destId="{7FCEB90A-9743-1249-B099-DF917112C2F3}" srcOrd="0" destOrd="0" parTransId="{CE40DB03-104F-8044-B38A-5A559ED36A07}" sibTransId="{11F60083-55CA-A94F-921A-E80FF6D547B5}"/>
    <dgm:cxn modelId="{C1684945-C4BC-B940-AC17-051D729C451A}" type="presOf" srcId="{6960D881-23C6-C242-955A-5FFE34F29E09}" destId="{466B2E12-D879-1D4F-BAEA-19EADEBAAA6B}" srcOrd="0" destOrd="0" presId="urn:microsoft.com/office/officeart/2005/8/layout/default"/>
    <dgm:cxn modelId="{ADAFDAE9-30BB-7A45-A90B-AB7117F86408}" type="presParOf" srcId="{466B2E12-D879-1D4F-BAEA-19EADEBAAA6B}" destId="{D42ABF6C-47EE-1E4C-87AD-FD11DE3C502B}" srcOrd="0" destOrd="0" presId="urn:microsoft.com/office/officeart/2005/8/layout/default"/>
    <dgm:cxn modelId="{8E78173C-0F74-DE4A-A6F2-546C165BD101}" type="presParOf" srcId="{466B2E12-D879-1D4F-BAEA-19EADEBAAA6B}" destId="{B19E25F6-6640-4B4E-A1E3-E166F8258D73}" srcOrd="1" destOrd="0" presId="urn:microsoft.com/office/officeart/2005/8/layout/default"/>
    <dgm:cxn modelId="{0217D7CF-A468-AA45-BAE9-4D7A70CB9AAD}" type="presParOf" srcId="{466B2E12-D879-1D4F-BAEA-19EADEBAAA6B}" destId="{67B5CC79-FC86-BE4C-B393-953B6DC663D0}" srcOrd="2" destOrd="0" presId="urn:microsoft.com/office/officeart/2005/8/layout/default"/>
    <dgm:cxn modelId="{52A6783C-1F6A-2D4F-BD60-8C635EB9B9B9}" type="presParOf" srcId="{466B2E12-D879-1D4F-BAEA-19EADEBAAA6B}" destId="{2BC6ABBD-13A1-854B-A9C4-54B9FDBC817C}" srcOrd="3" destOrd="0" presId="urn:microsoft.com/office/officeart/2005/8/layout/default"/>
    <dgm:cxn modelId="{AC86FE20-0D36-F54E-A41E-AA5CFEF8BFF4}" type="presParOf" srcId="{466B2E12-D879-1D4F-BAEA-19EADEBAAA6B}" destId="{111B48C0-65CF-AB42-81B4-F8A460F63E39}" srcOrd="4" destOrd="0" presId="urn:microsoft.com/office/officeart/2005/8/layout/default"/>
    <dgm:cxn modelId="{F732D5F3-42BE-AB40-B781-4BAE4BAB8DBB}" type="presParOf" srcId="{466B2E12-D879-1D4F-BAEA-19EADEBAAA6B}" destId="{30BC5981-8389-084A-8598-CBBC390EB0DF}" srcOrd="5" destOrd="0" presId="urn:microsoft.com/office/officeart/2005/8/layout/default"/>
    <dgm:cxn modelId="{02DEBA4A-A87E-DF4C-8439-65E82D985B35}" type="presParOf" srcId="{466B2E12-D879-1D4F-BAEA-19EADEBAAA6B}" destId="{A430D17A-775D-CA43-8A08-0EB0FECC133D}" srcOrd="6" destOrd="0" presId="urn:microsoft.com/office/officeart/2005/8/layout/default"/>
    <dgm:cxn modelId="{6394DF93-A542-384A-9AC1-61FC34857EFE}" type="presParOf" srcId="{466B2E12-D879-1D4F-BAEA-19EADEBAAA6B}" destId="{93BE22E6-F7C8-CF45-B16F-A56D5BB977E1}" srcOrd="7" destOrd="0" presId="urn:microsoft.com/office/officeart/2005/8/layout/default"/>
    <dgm:cxn modelId="{849DD6FA-BD72-BE44-A0EB-8919F227AA77}" type="presParOf" srcId="{466B2E12-D879-1D4F-BAEA-19EADEBAAA6B}" destId="{485344F1-53D1-5545-B269-F145C9BF144D}" srcOrd="8" destOrd="0" presId="urn:microsoft.com/office/officeart/2005/8/layout/default"/>
    <dgm:cxn modelId="{4AF93A1A-98C0-1740-9112-D4D1E790F682}" type="presParOf" srcId="{466B2E12-D879-1D4F-BAEA-19EADEBAAA6B}" destId="{1F323E3C-218F-1447-ABEC-31824744BE19}" srcOrd="9" destOrd="0" presId="urn:microsoft.com/office/officeart/2005/8/layout/default"/>
    <dgm:cxn modelId="{03F4BB5C-1BE3-334F-8790-2214AD565467}" type="presParOf" srcId="{466B2E12-D879-1D4F-BAEA-19EADEBAAA6B}" destId="{20F85741-1688-7940-81D5-B6BC404ACB42}" srcOrd="10" destOrd="0" presId="urn:microsoft.com/office/officeart/2005/8/layout/default"/>
    <dgm:cxn modelId="{25F37A74-9F1D-264A-BED6-A247A33CEEAB}" type="presParOf" srcId="{466B2E12-D879-1D4F-BAEA-19EADEBAAA6B}" destId="{147F0D58-F4AA-814D-8639-798F39D0CCA9}" srcOrd="11" destOrd="0" presId="urn:microsoft.com/office/officeart/2005/8/layout/default"/>
    <dgm:cxn modelId="{A0CD4FDD-D1D6-EE42-8CA7-FFD8DC8E777E}" type="presParOf" srcId="{466B2E12-D879-1D4F-BAEA-19EADEBAAA6B}" destId="{9A161684-28F5-3444-99F7-6C928D7E468D}" srcOrd="12" destOrd="0" presId="urn:microsoft.com/office/officeart/2005/8/layout/default"/>
    <dgm:cxn modelId="{317FFAD1-E774-0D45-8200-68795072BC0F}" type="presParOf" srcId="{466B2E12-D879-1D4F-BAEA-19EADEBAAA6B}" destId="{03E18FCB-B8E8-EC45-9A18-7B36D608C40C}" srcOrd="13" destOrd="0" presId="urn:microsoft.com/office/officeart/2005/8/layout/default"/>
    <dgm:cxn modelId="{4C5E93D3-0ED4-D343-A759-DA398592A47E}" type="presParOf" srcId="{466B2E12-D879-1D4F-BAEA-19EADEBAAA6B}" destId="{7DE0556F-EF47-EB40-BEAD-EBA5DBD7C730}"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ABF6C-47EE-1E4C-87AD-FD11DE3C502B}">
      <dsp:nvSpPr>
        <dsp:cNvPr id="0" name=""/>
        <dsp:cNvSpPr/>
      </dsp:nvSpPr>
      <dsp:spPr>
        <a:xfrm>
          <a:off x="2984" y="252743"/>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Collection Limitation</a:t>
          </a:r>
          <a:endParaRPr lang="en-US" sz="2400" b="1" i="0" kern="1200" dirty="0">
            <a:latin typeface="Hind Semibold" charset="0"/>
            <a:ea typeface="Hind Semibold" charset="0"/>
            <a:cs typeface="Hind Semibold" charset="0"/>
          </a:endParaRPr>
        </a:p>
      </dsp:txBody>
      <dsp:txXfrm>
        <a:off x="2984" y="252743"/>
        <a:ext cx="2367309" cy="1420385"/>
      </dsp:txXfrm>
    </dsp:sp>
    <dsp:sp modelId="{67B5CC79-FC86-BE4C-B393-953B6DC663D0}">
      <dsp:nvSpPr>
        <dsp:cNvPr id="0" name=""/>
        <dsp:cNvSpPr/>
      </dsp:nvSpPr>
      <dsp:spPr>
        <a:xfrm>
          <a:off x="2607024" y="252743"/>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Data Quality</a:t>
          </a:r>
          <a:endParaRPr lang="en-US" sz="2400" b="1" i="0" kern="1200" dirty="0">
            <a:latin typeface="Hind Semibold" charset="0"/>
            <a:ea typeface="Hind Semibold" charset="0"/>
            <a:cs typeface="Hind Semibold" charset="0"/>
          </a:endParaRPr>
        </a:p>
      </dsp:txBody>
      <dsp:txXfrm>
        <a:off x="2607024" y="252743"/>
        <a:ext cx="2367309" cy="1420385"/>
      </dsp:txXfrm>
    </dsp:sp>
    <dsp:sp modelId="{111B48C0-65CF-AB42-81B4-F8A460F63E39}">
      <dsp:nvSpPr>
        <dsp:cNvPr id="0" name=""/>
        <dsp:cNvSpPr/>
      </dsp:nvSpPr>
      <dsp:spPr>
        <a:xfrm>
          <a:off x="5211065" y="252743"/>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Purpose Specification</a:t>
          </a:r>
          <a:endParaRPr lang="en-US" sz="2400" b="1" i="0" kern="1200" dirty="0">
            <a:latin typeface="Hind Semibold" charset="0"/>
            <a:ea typeface="Hind Semibold" charset="0"/>
            <a:cs typeface="Hind Semibold" charset="0"/>
          </a:endParaRPr>
        </a:p>
      </dsp:txBody>
      <dsp:txXfrm>
        <a:off x="5211065" y="252743"/>
        <a:ext cx="2367309" cy="1420385"/>
      </dsp:txXfrm>
    </dsp:sp>
    <dsp:sp modelId="{A430D17A-775D-CA43-8A08-0EB0FECC133D}">
      <dsp:nvSpPr>
        <dsp:cNvPr id="0" name=""/>
        <dsp:cNvSpPr/>
      </dsp:nvSpPr>
      <dsp:spPr>
        <a:xfrm>
          <a:off x="7815106" y="252743"/>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Use Limitation</a:t>
          </a:r>
          <a:endParaRPr lang="en-US" sz="2400" b="1" i="0" kern="1200" dirty="0">
            <a:latin typeface="Hind Semibold" charset="0"/>
            <a:ea typeface="Hind Semibold" charset="0"/>
            <a:cs typeface="Hind Semibold" charset="0"/>
          </a:endParaRPr>
        </a:p>
      </dsp:txBody>
      <dsp:txXfrm>
        <a:off x="7815106" y="252743"/>
        <a:ext cx="2367309" cy="1420385"/>
      </dsp:txXfrm>
    </dsp:sp>
    <dsp:sp modelId="{485344F1-53D1-5545-B269-F145C9BF144D}">
      <dsp:nvSpPr>
        <dsp:cNvPr id="0" name=""/>
        <dsp:cNvSpPr/>
      </dsp:nvSpPr>
      <dsp:spPr>
        <a:xfrm>
          <a:off x="2984" y="1909859"/>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Security Safeguards</a:t>
          </a:r>
          <a:endParaRPr lang="en-US" sz="2400" b="1" i="0" kern="1200" dirty="0">
            <a:latin typeface="Hind Semibold" charset="0"/>
            <a:ea typeface="Hind Semibold" charset="0"/>
            <a:cs typeface="Hind Semibold" charset="0"/>
          </a:endParaRPr>
        </a:p>
      </dsp:txBody>
      <dsp:txXfrm>
        <a:off x="2984" y="1909859"/>
        <a:ext cx="2367309" cy="1420385"/>
      </dsp:txXfrm>
    </dsp:sp>
    <dsp:sp modelId="{20F85741-1688-7940-81D5-B6BC404ACB42}">
      <dsp:nvSpPr>
        <dsp:cNvPr id="0" name=""/>
        <dsp:cNvSpPr/>
      </dsp:nvSpPr>
      <dsp:spPr>
        <a:xfrm>
          <a:off x="2607024" y="1909859"/>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Openness</a:t>
          </a:r>
          <a:endParaRPr lang="en-US" sz="2400" b="1" i="0" kern="1200" dirty="0">
            <a:latin typeface="Hind Semibold" charset="0"/>
            <a:ea typeface="Hind Semibold" charset="0"/>
            <a:cs typeface="Hind Semibold" charset="0"/>
          </a:endParaRPr>
        </a:p>
      </dsp:txBody>
      <dsp:txXfrm>
        <a:off x="2607024" y="1909859"/>
        <a:ext cx="2367309" cy="1420385"/>
      </dsp:txXfrm>
    </dsp:sp>
    <dsp:sp modelId="{9A161684-28F5-3444-99F7-6C928D7E468D}">
      <dsp:nvSpPr>
        <dsp:cNvPr id="0" name=""/>
        <dsp:cNvSpPr/>
      </dsp:nvSpPr>
      <dsp:spPr>
        <a:xfrm>
          <a:off x="5211065" y="1909859"/>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Individual Participation</a:t>
          </a:r>
          <a:endParaRPr lang="en-US" sz="2400" b="1" i="0" kern="1200" dirty="0">
            <a:latin typeface="Hind Semibold" charset="0"/>
            <a:ea typeface="Hind Semibold" charset="0"/>
            <a:cs typeface="Hind Semibold" charset="0"/>
          </a:endParaRPr>
        </a:p>
      </dsp:txBody>
      <dsp:txXfrm>
        <a:off x="5211065" y="1909859"/>
        <a:ext cx="2367309" cy="1420385"/>
      </dsp:txXfrm>
    </dsp:sp>
    <dsp:sp modelId="{7DE0556F-EF47-EB40-BEAD-EBA5DBD7C730}">
      <dsp:nvSpPr>
        <dsp:cNvPr id="0" name=""/>
        <dsp:cNvSpPr/>
      </dsp:nvSpPr>
      <dsp:spPr>
        <a:xfrm>
          <a:off x="7815106" y="1909859"/>
          <a:ext cx="2367309" cy="1420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Hind Semibold" charset="0"/>
              <a:ea typeface="Hind Semibold" charset="0"/>
              <a:cs typeface="Hind Semibold" charset="0"/>
            </a:rPr>
            <a:t>Accountability</a:t>
          </a:r>
          <a:endParaRPr lang="en-US" sz="2400" b="1" i="0" kern="1200" dirty="0">
            <a:latin typeface="Hind Semibold" charset="0"/>
            <a:ea typeface="Hind Semibold" charset="0"/>
            <a:cs typeface="Hind Semibold" charset="0"/>
          </a:endParaRPr>
        </a:p>
      </dsp:txBody>
      <dsp:txXfrm>
        <a:off x="7815106" y="1909859"/>
        <a:ext cx="2367309" cy="14203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11/2/16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02/11/2016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2400" u="sng" dirty="0" smtClean="0">
                <a:solidFill>
                  <a:schemeClr val="tx1"/>
                </a:solidFill>
                <a:effectLst/>
                <a:latin typeface="+mj-lt"/>
                <a:ea typeface="ＭＳ Ｐゴシック" charset="0"/>
                <a:cs typeface="+mj-cs"/>
                <a:sym typeface="Avenir Roman" charset="0"/>
              </a:rPr>
              <a:t>Introduction:</a:t>
            </a:r>
          </a:p>
          <a:p>
            <a:endParaRPr lang="en-US" sz="2400" u="sng"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Privacy is an important right and an essential enabler of an individual’s autonomy, dignity, and freedom of expression. However, there is no universally agreed definition of privacy. In the online context, a common understanding of privacy is: </a:t>
            </a:r>
          </a:p>
          <a:p>
            <a:endParaRPr lang="en-US" sz="2400" i="1" dirty="0" smtClean="0">
              <a:solidFill>
                <a:schemeClr val="tx1"/>
              </a:solidFill>
              <a:effectLst/>
              <a:latin typeface="+mj-lt"/>
              <a:ea typeface="ＭＳ Ｐゴシック" charset="0"/>
              <a:cs typeface="+mj-cs"/>
              <a:sym typeface="Avenir Roman" charset="0"/>
            </a:endParaRPr>
          </a:p>
          <a:p>
            <a:r>
              <a:rPr lang="en-US" sz="2400" i="1" dirty="0" smtClean="0">
                <a:solidFill>
                  <a:schemeClr val="tx1"/>
                </a:solidFill>
                <a:effectLst/>
                <a:latin typeface="+mj-lt"/>
                <a:ea typeface="ＭＳ Ｐゴシック" charset="0"/>
                <a:cs typeface="+mj-cs"/>
                <a:sym typeface="Avenir Roman" charset="0"/>
              </a:rPr>
              <a:t>	“The right to determine when, how, and to what extent personal data can be shared with others.”</a:t>
            </a:r>
            <a:endParaRPr lang="en-US" sz="2400" u="none" dirty="0" smtClean="0">
              <a:solidFill>
                <a:schemeClr val="tx1"/>
              </a:solidFill>
              <a:effectLst/>
              <a:latin typeface="+mj-lt"/>
              <a:ea typeface="ＭＳ Ｐゴシック" charset="0"/>
              <a:cs typeface="+mj-cs"/>
              <a:sym typeface="Avenir Roman" charset="0"/>
            </a:endParaRPr>
          </a:p>
          <a:p>
            <a:endParaRPr lang="en-US" sz="2400"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However, our privacy online </a:t>
            </a:r>
            <a:r>
              <a:rPr lang="en-US" sz="2400" u="none" dirty="0" smtClean="0">
                <a:solidFill>
                  <a:schemeClr val="tx1"/>
                </a:solidFill>
                <a:effectLst/>
                <a:latin typeface="+mj-lt"/>
                <a:ea typeface="ＭＳ Ｐゴシック" charset="0"/>
                <a:cs typeface="+mj-cs"/>
                <a:sym typeface="Avenir Roman" charset="0"/>
              </a:rPr>
              <a:t>is </a:t>
            </a:r>
            <a:r>
              <a:rPr lang="en-US" sz="2400" u="none" dirty="0" smtClean="0">
                <a:solidFill>
                  <a:srgbClr val="FF0000"/>
                </a:solidFill>
                <a:effectLst/>
                <a:latin typeface="+mj-lt"/>
                <a:ea typeface="ＭＳ Ｐゴシック" charset="0"/>
                <a:cs typeface="+mj-cs"/>
                <a:sym typeface="Avenir Roman" charset="0"/>
              </a:rPr>
              <a:t>at risk</a:t>
            </a:r>
            <a:r>
              <a:rPr lang="en-US" sz="2400" u="none" baseline="0" dirty="0" smtClean="0">
                <a:solidFill>
                  <a:srgbClr val="FF0000"/>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of being undermined. </a:t>
            </a:r>
            <a:r>
              <a:rPr lang="en-US" sz="2400" u="none" strike="noStrike" dirty="0" smtClean="0">
                <a:solidFill>
                  <a:schemeClr val="tx1"/>
                </a:solidFill>
                <a:effectLst/>
                <a:latin typeface="+mj-lt"/>
                <a:ea typeface="ＭＳ Ｐゴシック" charset="0"/>
                <a:cs typeface="+mj-cs"/>
                <a:sym typeface="Avenir Roman" charset="0"/>
              </a:rPr>
              <a:t>T</a:t>
            </a:r>
            <a:r>
              <a:rPr lang="en-US" sz="2400" u="none" dirty="0" smtClean="0">
                <a:solidFill>
                  <a:schemeClr val="tx1"/>
                </a:solidFill>
                <a:effectLst/>
                <a:latin typeface="+mj-lt"/>
                <a:ea typeface="ＭＳ Ｐゴシック" charset="0"/>
                <a:cs typeface="+mj-cs"/>
                <a:sym typeface="Avenir Roman" charset="0"/>
              </a:rPr>
              <a:t>o</a:t>
            </a:r>
            <a:r>
              <a:rPr lang="en-US" sz="2400" dirty="0" smtClean="0">
                <a:solidFill>
                  <a:schemeClr val="tx1"/>
                </a:solidFill>
                <a:effectLst/>
                <a:latin typeface="+mj-lt"/>
                <a:ea typeface="ＭＳ Ｐゴシック" charset="0"/>
                <a:cs typeface="+mj-cs"/>
                <a:sym typeface="Avenir Roman" charset="0"/>
              </a:rPr>
              <a:t> protect and foster online privacy, we need to:</a:t>
            </a:r>
          </a:p>
          <a:p>
            <a:endParaRPr lang="en-US" sz="2400" dirty="0" smtClean="0">
              <a:solidFill>
                <a:schemeClr val="tx1"/>
              </a:solidFill>
              <a:effectLst/>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ＭＳ Ｐゴシック" charset="0"/>
                <a:cs typeface="+mj-cs"/>
                <a:sym typeface="Avenir Roman" charset="0"/>
              </a:rPr>
              <a:t>Promote strong, technology-neutral data privacy laws,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ＭＳ Ｐゴシック" charset="0"/>
                <a:cs typeface="+mj-cs"/>
                <a:sym typeface="Avenir Roman" charset="0"/>
              </a:rPr>
              <a:t>Privacy-by-design principles, and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ＭＳ Ｐゴシック" charset="0"/>
                <a:cs typeface="+mj-cs"/>
                <a:sym typeface="Avenir Roman" charset="0"/>
              </a:rPr>
              <a:t>Ethical data collection and handling principles.</a:t>
            </a:r>
            <a:endParaRPr lang="en-US" sz="1200" dirty="0" smtClean="0"/>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2400" b="1" dirty="0" smtClean="0">
                <a:solidFill>
                  <a:schemeClr val="tx1"/>
                </a:solidFill>
                <a:effectLst/>
                <a:latin typeface="+mj-lt"/>
                <a:ea typeface="ＭＳ Ｐゴシック" charset="0"/>
                <a:cs typeface="+mj-cs"/>
                <a:sym typeface="Avenir Roman" charset="0"/>
              </a:rPr>
              <a:t>Information gathering today is faster, easier, and less expensive than ever before in history. </a:t>
            </a:r>
            <a:r>
              <a:rPr lang="en-US" sz="2400" dirty="0" smtClean="0">
                <a:solidFill>
                  <a:schemeClr val="tx1"/>
                </a:solidFill>
                <a:effectLst/>
                <a:latin typeface="+mj-lt"/>
                <a:ea typeface="ＭＳ Ｐゴシック" charset="0"/>
                <a:cs typeface="+mj-cs"/>
                <a:sym typeface="Avenir Roman" charset="0"/>
              </a:rPr>
              <a:t>This is a result of progress on a variety of technological fronts:</a:t>
            </a:r>
            <a:endParaRPr lang="en-US" sz="1200" dirty="0" smtClean="0"/>
          </a:p>
          <a:p>
            <a:endParaRPr lang="en-US" sz="2400"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2400" dirty="0" smtClean="0">
                <a:solidFill>
                  <a:schemeClr val="tx1"/>
                </a:solidFill>
                <a:effectLst/>
                <a:latin typeface="+mj-lt"/>
                <a:ea typeface="ＭＳ Ｐゴシック" charset="0"/>
                <a:cs typeface="+mj-cs"/>
                <a:sym typeface="Avenir Roman" charset="0"/>
              </a:rPr>
              <a:t>Data storage is cheaper than ever, which means data can be retained</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for long periods of time, </a:t>
            </a:r>
            <a:endParaRPr lang="en-US" sz="1200" dirty="0" smtClean="0">
              <a:effectLst/>
            </a:endParaRPr>
          </a:p>
          <a:p>
            <a:pPr marL="171450" indent="-171450">
              <a:buFont typeface="Arial" charset="0"/>
              <a:buChar char="•"/>
            </a:pPr>
            <a:r>
              <a:rPr lang="en-US" sz="2400" dirty="0" smtClean="0">
                <a:solidFill>
                  <a:schemeClr val="tx1"/>
                </a:solidFill>
                <a:effectLst/>
                <a:latin typeface="+mj-lt"/>
                <a:ea typeface="ＭＳ Ｐゴシック" charset="0"/>
                <a:cs typeface="+mj-cs"/>
                <a:sym typeface="Avenir Roman" charset="0"/>
              </a:rPr>
              <a:t>Data sharing can be fast and distributed, enabling data to easily proliferate,</a:t>
            </a:r>
            <a:r>
              <a:rPr lang="en-US" sz="2400" baseline="0" dirty="0" smtClean="0">
                <a:solidFill>
                  <a:schemeClr val="tx1"/>
                </a:solidFill>
                <a:effectLst/>
                <a:latin typeface="+mj-lt"/>
                <a:ea typeface="ＭＳ Ｐゴシック" charset="0"/>
                <a:cs typeface="+mj-cs"/>
                <a:sym typeface="Avenir Roman" charset="0"/>
              </a:rPr>
              <a:t> and</a:t>
            </a:r>
            <a:endParaRPr lang="en-US" sz="2400" dirty="0" smtClean="0">
              <a:solidFill>
                <a:schemeClr val="tx1"/>
              </a:solidFill>
              <a:effectLst/>
              <a:latin typeface="+mj-lt"/>
              <a:ea typeface="ＭＳ Ｐゴシック" charset="0"/>
              <a:cs typeface="+mj-cs"/>
              <a:sym typeface="Avenir Roman" charset="0"/>
            </a:endParaRP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solidFill>
                  <a:schemeClr val="tx1"/>
                </a:solidFill>
                <a:effectLst/>
                <a:latin typeface="+mj-lt"/>
                <a:ea typeface="ＭＳ Ｐゴシック" charset="0"/>
                <a:cs typeface="+mj-cs"/>
                <a:sym typeface="Avenir Roman" charset="0"/>
              </a:rPr>
              <a:t>There are more and more sensors in objects and mobile devices connected to the Internet. </a:t>
            </a:r>
            <a:endParaRPr lang="en-US" sz="800" dirty="0" smtClean="0">
              <a:effectLst/>
            </a:endParaRPr>
          </a:p>
          <a:p>
            <a:pPr marL="171450" indent="-171450">
              <a:buFont typeface="Arial" charset="0"/>
              <a:buChar char="•"/>
            </a:pPr>
            <a:endParaRPr lang="en-US" sz="1200" dirty="0" smtClean="0">
              <a:effectLst/>
            </a:endParaRPr>
          </a:p>
          <a:p>
            <a:pPr marL="0" indent="0">
              <a:buFont typeface="Arial" charset="0"/>
              <a:buNone/>
            </a:pPr>
            <a:r>
              <a:rPr lang="en-US" sz="1200" dirty="0" smtClean="0">
                <a:effectLst/>
              </a:rPr>
              <a:t>Information is not only being gathered. </a:t>
            </a:r>
            <a:r>
              <a:rPr lang="en-US" sz="1200" b="1" dirty="0" smtClean="0">
                <a:effectLst/>
              </a:rPr>
              <a:t>We are able to make sense of data as well</a:t>
            </a:r>
            <a:r>
              <a:rPr lang="en-US" sz="1200" dirty="0" smtClean="0">
                <a:effectLst/>
              </a:rPr>
              <a:t>:</a:t>
            </a:r>
          </a:p>
          <a:p>
            <a:pPr marL="171450" indent="-171450">
              <a:buFont typeface="Arial" charset="0"/>
              <a:buChar char="•"/>
            </a:pPr>
            <a:endParaRPr lang="en-US" sz="1200" dirty="0" smtClean="0">
              <a:effectLst/>
            </a:endParaRPr>
          </a:p>
          <a:p>
            <a:pPr marL="171450" indent="-171450">
              <a:buFont typeface="Arial" charset="0"/>
              <a:buChar char="•"/>
            </a:pPr>
            <a:r>
              <a:rPr lang="en-US" sz="2400" dirty="0" smtClean="0">
                <a:solidFill>
                  <a:schemeClr val="tx1"/>
                </a:solidFill>
                <a:effectLst/>
                <a:latin typeface="+mj-lt"/>
                <a:ea typeface="ＭＳ Ｐゴシック" charset="0"/>
                <a:cs typeface="+mj-cs"/>
                <a:sym typeface="Avenir Roman" charset="0"/>
              </a:rPr>
              <a:t>Internet search tools can recognize images, faces, sound, voice, and movement, making it easy to track devices and individuals online over time and across locations,</a:t>
            </a:r>
            <a:endParaRPr lang="en-US" sz="1200" dirty="0" smtClean="0">
              <a:effectLst/>
            </a:endParaRPr>
          </a:p>
          <a:p>
            <a:pPr marL="171450" indent="-171450">
              <a:buFont typeface="Arial" charset="0"/>
              <a:buChar char="•"/>
            </a:pPr>
            <a:r>
              <a:rPr lang="en-US" sz="2400" dirty="0" smtClean="0">
                <a:solidFill>
                  <a:schemeClr val="tx1"/>
                </a:solidFill>
                <a:effectLst/>
                <a:latin typeface="+mj-lt"/>
                <a:ea typeface="ＭＳ Ｐゴシック" charset="0"/>
                <a:cs typeface="+mj-cs"/>
                <a:sym typeface="Avenir Roman" charset="0"/>
              </a:rPr>
              <a:t>Sophisticated tools are being developed to link, correlate, and aggregate seemingly unrelated data on a vast scale,</a:t>
            </a:r>
            <a:r>
              <a:rPr lang="en-US" sz="2400" baseline="0" dirty="0" smtClean="0">
                <a:solidFill>
                  <a:schemeClr val="tx1"/>
                </a:solidFill>
                <a:effectLst/>
                <a:latin typeface="+mj-lt"/>
                <a:ea typeface="ＭＳ Ｐゴシック" charset="0"/>
                <a:cs typeface="+mj-cs"/>
                <a:sym typeface="Avenir Roman" charset="0"/>
              </a:rPr>
              <a:t> and</a:t>
            </a:r>
            <a:endParaRPr lang="en-US" sz="1200" dirty="0" smtClean="0">
              <a:effectLst/>
            </a:endParaRPr>
          </a:p>
          <a:p>
            <a:pPr marL="171450" indent="-171450">
              <a:buFont typeface="Arial" charset="0"/>
              <a:buChar char="•"/>
            </a:pPr>
            <a:r>
              <a:rPr lang="en-US" sz="2400" dirty="0" smtClean="0">
                <a:solidFill>
                  <a:schemeClr val="tx1"/>
                </a:solidFill>
                <a:effectLst/>
                <a:latin typeface="+mj-lt"/>
                <a:ea typeface="ＭＳ Ｐゴシック" charset="0"/>
                <a:cs typeface="+mj-cs"/>
                <a:sym typeface="Avenir Roman" charset="0"/>
              </a:rPr>
              <a:t>It is getting ever easier to identify individuals – and classes of individuals – from supposedly anonymized or </a:t>
            </a:r>
            <a:r>
              <a:rPr lang="en-US" sz="2400" u="none" dirty="0" smtClean="0">
                <a:solidFill>
                  <a:schemeClr val="tx1"/>
                </a:solidFill>
                <a:effectLst/>
                <a:latin typeface="+mj-lt"/>
                <a:ea typeface="ＭＳ Ｐゴシック" charset="0"/>
                <a:cs typeface="+mj-cs"/>
                <a:sym typeface="Avenir Roman" charset="0"/>
              </a:rPr>
              <a:t>de-identified </a:t>
            </a:r>
            <a:r>
              <a:rPr lang="en-US" sz="2400" dirty="0" smtClean="0">
                <a:solidFill>
                  <a:schemeClr val="tx1"/>
                </a:solidFill>
                <a:effectLst/>
                <a:latin typeface="+mj-lt"/>
                <a:ea typeface="ＭＳ Ｐゴシック" charset="0"/>
                <a:cs typeface="+mj-cs"/>
                <a:sym typeface="Avenir Roman" charset="0"/>
              </a:rPr>
              <a:t>data sets. </a:t>
            </a:r>
          </a:p>
          <a:p>
            <a:endParaRPr lang="en-US" sz="2400" dirty="0" smtClean="0">
              <a:solidFill>
                <a:schemeClr val="tx1"/>
              </a:solidFill>
              <a:effectLst/>
              <a:latin typeface="+mj-lt"/>
              <a:ea typeface="ＭＳ Ｐゴシック" charset="0"/>
              <a:cs typeface="+mj-cs"/>
              <a:sym typeface="Avenir Roman" charset="0"/>
            </a:endParaRPr>
          </a:p>
          <a:p>
            <a:r>
              <a:rPr lang="en-US" sz="2400" b="1" dirty="0" smtClean="0">
                <a:solidFill>
                  <a:schemeClr val="tx1"/>
                </a:solidFill>
                <a:effectLst/>
                <a:latin typeface="+mj-lt"/>
                <a:ea typeface="ＭＳ Ｐゴシック" charset="0"/>
                <a:cs typeface="+mj-cs"/>
                <a:sym typeface="Avenir Roman" charset="0"/>
              </a:rPr>
              <a:t>Personal data has become a profitable commodity. </a:t>
            </a:r>
            <a:r>
              <a:rPr lang="en-US" sz="2400" dirty="0" smtClean="0">
                <a:solidFill>
                  <a:schemeClr val="tx1"/>
                </a:solidFill>
                <a:effectLst/>
                <a:latin typeface="+mj-lt"/>
                <a:ea typeface="ＭＳ Ｐゴシック" charset="0"/>
                <a:cs typeface="+mj-cs"/>
                <a:sym typeface="Avenir Roman" charset="0"/>
              </a:rPr>
              <a:t>Every day, users are sharing more and more personal data online, often unknowingly, and the Internet of Things will increase this dramatically. These factors have the potential to expose personal data and to create privacy challenges on a greater scale than ever before. </a:t>
            </a:r>
            <a:endParaRPr lang="en-US" sz="1200" dirty="0" smtClean="0">
              <a:effectLst/>
            </a:endParaRPr>
          </a:p>
        </p:txBody>
      </p:sp>
    </p:spTree>
    <p:extLst>
      <p:ext uri="{BB962C8B-B14F-4D97-AF65-F5344CB8AC3E}">
        <p14:creationId xmlns:p14="http://schemas.microsoft.com/office/powerpoint/2010/main" val="38328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Key Considerations:</a:t>
            </a:r>
            <a:endParaRPr lang="en-US" sz="1200" kern="1200" baseline="0" dirty="0" smtClean="0">
              <a:solidFill>
                <a:schemeClr val="tx1"/>
              </a:solidFill>
              <a:latin typeface="+mj-lt"/>
              <a:ea typeface="ＭＳ Ｐゴシック" charset="0"/>
              <a:cs typeface="+mj-cs"/>
              <a:sym typeface="Avenir Roman" charset="0"/>
            </a:endParaRPr>
          </a:p>
          <a:p>
            <a:endParaRPr lang="en-US" sz="1200" strike="sngStrike"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strike="sngStrike" dirty="0" smtClean="0">
                <a:solidFill>
                  <a:schemeClr val="tx1"/>
                </a:solidFill>
                <a:effectLst/>
                <a:latin typeface="+mj-lt"/>
                <a:ea typeface="ＭＳ Ｐゴシック" charset="0"/>
                <a:cs typeface="+mj-cs"/>
                <a:sym typeface="Avenir Roman" charset="0"/>
              </a:rPr>
              <a:t>Because data has become a profitable</a:t>
            </a:r>
            <a:r>
              <a:rPr lang="en-US" sz="1200" strike="sngStrike" baseline="0" dirty="0" smtClean="0">
                <a:solidFill>
                  <a:schemeClr val="tx1"/>
                </a:solidFill>
                <a:effectLst/>
                <a:latin typeface="+mj-lt"/>
                <a:ea typeface="ＭＳ Ｐゴシック" charset="0"/>
                <a:cs typeface="+mj-cs"/>
                <a:sym typeface="Avenir Roman" charset="0"/>
              </a:rPr>
              <a:t> commodity</a:t>
            </a:r>
            <a:r>
              <a:rPr lang="en-US" sz="1200" strike="sngStrike" dirty="0" smtClean="0">
                <a:solidFill>
                  <a:schemeClr val="tx1"/>
                </a:solidFill>
                <a:effectLst/>
                <a:latin typeface="+mj-lt"/>
                <a:ea typeface="ＭＳ Ｐゴシック" charset="0"/>
                <a:cs typeface="+mj-cs"/>
                <a:sym typeface="Avenir Roman" charset="0"/>
              </a:rPr>
              <a:t>, </a:t>
            </a:r>
            <a:r>
              <a:rPr lang="en-US" sz="1200" strike="noStrike" dirty="0" smtClean="0">
                <a:solidFill>
                  <a:schemeClr val="tx1"/>
                </a:solidFill>
                <a:effectLst/>
                <a:latin typeface="+mj-lt"/>
                <a:ea typeface="ＭＳ Ｐゴシック" charset="0"/>
                <a:cs typeface="+mj-cs"/>
                <a:sym typeface="Avenir Roman" charset="0"/>
              </a:rPr>
              <a:t>I</a:t>
            </a:r>
            <a:r>
              <a:rPr lang="en-US" sz="1200" dirty="0" smtClean="0">
                <a:solidFill>
                  <a:schemeClr val="tx1"/>
                </a:solidFill>
                <a:effectLst/>
                <a:latin typeface="+mj-lt"/>
                <a:ea typeface="ＭＳ Ｐゴシック" charset="0"/>
                <a:cs typeface="+mj-cs"/>
                <a:sym typeface="Avenir Roman" charset="0"/>
              </a:rPr>
              <a:t>t is important to encourage the development and application of privacy frameworks that apply an ethical approach to data collection and handling. </a:t>
            </a:r>
            <a:endParaRPr lang="en-US" sz="1200" kern="1200" baseline="0" dirty="0" smtClean="0">
              <a:solidFill>
                <a:schemeClr val="tx1"/>
              </a:solidFill>
              <a:latin typeface="+mj-lt"/>
              <a:ea typeface="ＭＳ Ｐゴシック" charset="0"/>
              <a:cs typeface="+mj-cs"/>
              <a:sym typeface="Avenir Roman" charset="0"/>
            </a:endParaRPr>
          </a:p>
          <a:p>
            <a:endParaRPr lang="en-US" sz="1200" kern="1200" baseline="0" dirty="0" smtClean="0">
              <a:solidFill>
                <a:schemeClr val="tx1"/>
              </a:solidFill>
              <a:latin typeface="+mj-lt"/>
              <a:ea typeface="ＭＳ Ｐゴシック" charset="0"/>
              <a:cs typeface="+mj-cs"/>
              <a:sym typeface="Avenir Roman" charset="0"/>
            </a:endParaRPr>
          </a:p>
          <a:p>
            <a:r>
              <a:rPr lang="en-US" sz="1200" dirty="0" smtClean="0">
                <a:solidFill>
                  <a:schemeClr val="tx1"/>
                </a:solidFill>
                <a:effectLst/>
                <a:latin typeface="+mj-lt"/>
                <a:ea typeface="ＭＳ Ｐゴシック" charset="0"/>
                <a:cs typeface="+mj-cs"/>
                <a:sym typeface="Avenir Roman" charset="0"/>
              </a:rPr>
              <a:t>There are no universal privacy or data protection laws </a:t>
            </a:r>
            <a:r>
              <a:rPr lang="en-US" sz="1200" u="sng" dirty="0" smtClean="0">
                <a:solidFill>
                  <a:schemeClr val="tx1"/>
                </a:solidFill>
                <a:effectLst/>
                <a:latin typeface="+mj-lt"/>
                <a:ea typeface="ＭＳ Ｐゴシック" charset="0"/>
                <a:cs typeface="+mj-cs"/>
                <a:sym typeface="Avenir Roman" charset="0"/>
              </a:rPr>
              <a:t>that apply across the Internet</a:t>
            </a:r>
            <a:r>
              <a:rPr lang="en-US" sz="1200" dirty="0" smtClean="0">
                <a:solidFill>
                  <a:schemeClr val="tx1"/>
                </a:solidFill>
                <a:effectLst/>
                <a:latin typeface="+mj-lt"/>
                <a:ea typeface="ＭＳ Ｐゴシック" charset="0"/>
                <a:cs typeface="+mj-cs"/>
                <a:sym typeface="Avenir Roman" charset="0"/>
              </a:rPr>
              <a:t>.</a:t>
            </a:r>
            <a:r>
              <a:rPr lang="en-US" sz="1200" baseline="0" dirty="0" smtClean="0">
                <a:solidFill>
                  <a:schemeClr val="tx1"/>
                </a:solidFill>
                <a:effectLst/>
                <a:latin typeface="+mj-lt"/>
                <a:ea typeface="ＭＳ Ｐゴシック" charset="0"/>
                <a:cs typeface="+mj-cs"/>
                <a:sym typeface="Avenir Roman" charset="0"/>
              </a:rPr>
              <a:t> However, a</a:t>
            </a:r>
            <a:r>
              <a:rPr lang="en-US" sz="1200" dirty="0" smtClean="0">
                <a:solidFill>
                  <a:schemeClr val="tx1"/>
                </a:solidFill>
                <a:effectLst/>
                <a:latin typeface="+mj-lt"/>
                <a:ea typeface="ＭＳ Ｐゴシック" charset="0"/>
                <a:cs typeface="+mj-cs"/>
                <a:sym typeface="Avenir Roman" charset="0"/>
              </a:rPr>
              <a:t> number of national and international privacy frameworks have converged to form a set of core, baseline privacy principles. The </a:t>
            </a:r>
            <a:r>
              <a:rPr lang="en-US" sz="1200" dirty="0" err="1" smtClean="0">
                <a:solidFill>
                  <a:schemeClr val="tx1"/>
                </a:solidFill>
                <a:effectLst/>
                <a:latin typeface="+mj-lt"/>
                <a:ea typeface="ＭＳ Ｐゴシック" charset="0"/>
                <a:cs typeface="+mj-cs"/>
                <a:sym typeface="Avenir Roman" charset="0"/>
              </a:rPr>
              <a:t>Organisation</a:t>
            </a:r>
            <a:r>
              <a:rPr lang="en-US" sz="1200" dirty="0" smtClean="0">
                <a:solidFill>
                  <a:schemeClr val="tx1"/>
                </a:solidFill>
                <a:effectLst/>
                <a:latin typeface="+mj-lt"/>
                <a:ea typeface="ＭＳ Ｐゴシック" charset="0"/>
                <a:cs typeface="+mj-cs"/>
                <a:sym typeface="Avenir Roman" charset="0"/>
              </a:rPr>
              <a:t> for Economic </a:t>
            </a:r>
            <a:r>
              <a:rPr lang="en-US" sz="1200" u="sng" dirty="0" smtClean="0">
                <a:solidFill>
                  <a:schemeClr val="tx1"/>
                </a:solidFill>
                <a:effectLst/>
                <a:latin typeface="+mj-lt"/>
                <a:ea typeface="ＭＳ Ｐゴシック" charset="0"/>
                <a:cs typeface="+mj-cs"/>
                <a:sym typeface="Avenir Roman" charset="0"/>
              </a:rPr>
              <a:t>Co-operation </a:t>
            </a:r>
            <a:r>
              <a:rPr lang="en-US" sz="1200" dirty="0" smtClean="0">
                <a:solidFill>
                  <a:schemeClr val="tx1"/>
                </a:solidFill>
                <a:effectLst/>
                <a:latin typeface="+mj-lt"/>
                <a:ea typeface="ＭＳ Ｐゴシック" charset="0"/>
                <a:cs typeface="+mj-cs"/>
                <a:sym typeface="Avenir Roman" charset="0"/>
              </a:rPr>
              <a:t>and Development (OECD) </a:t>
            </a:r>
            <a:r>
              <a:rPr lang="en-US" sz="1200" i="0" dirty="0" smtClean="0">
                <a:solidFill>
                  <a:schemeClr val="tx1"/>
                </a:solidFill>
                <a:effectLst/>
                <a:latin typeface="+mj-lt"/>
                <a:ea typeface="ＭＳ Ｐゴシック" charset="0"/>
                <a:cs typeface="+mj-cs"/>
                <a:sym typeface="Avenir Roman" charset="0"/>
              </a:rPr>
              <a:t>has developed</a:t>
            </a:r>
            <a:r>
              <a:rPr lang="en-US" sz="1200" i="0" baseline="0" dirty="0" smtClean="0">
                <a:solidFill>
                  <a:schemeClr val="tx1"/>
                </a:solidFill>
                <a:effectLst/>
                <a:latin typeface="+mj-lt"/>
                <a:ea typeface="ＭＳ Ｐゴシック" charset="0"/>
                <a:cs typeface="+mj-cs"/>
                <a:sym typeface="Avenir Roman" charset="0"/>
              </a:rPr>
              <a:t> </a:t>
            </a:r>
            <a:r>
              <a:rPr lang="en-US" sz="1200" i="0" strike="sngStrike" baseline="0" dirty="0" smtClean="0">
                <a:solidFill>
                  <a:schemeClr val="tx1"/>
                </a:solidFill>
                <a:effectLst/>
                <a:latin typeface="+mj-lt"/>
                <a:ea typeface="ＭＳ Ｐゴシック" charset="0"/>
                <a:cs typeface="+mj-cs"/>
                <a:sym typeface="Avenir Roman" charset="0"/>
              </a:rPr>
              <a:t>a </a:t>
            </a:r>
            <a:r>
              <a:rPr lang="en-US" sz="1200" strike="sngStrike" dirty="0" smtClean="0">
                <a:solidFill>
                  <a:schemeClr val="tx1"/>
                </a:solidFill>
                <a:effectLst/>
                <a:latin typeface="+mj-lt"/>
                <a:ea typeface="ＭＳ Ｐゴシック" charset="0"/>
                <a:cs typeface="+mj-cs"/>
                <a:sym typeface="Avenir Roman" charset="0"/>
              </a:rPr>
              <a:t>foundation </a:t>
            </a:r>
            <a:r>
              <a:rPr lang="en-US" sz="1200" u="sng" strike="noStrike" dirty="0" smtClean="0">
                <a:solidFill>
                  <a:schemeClr val="tx1"/>
                </a:solidFill>
                <a:effectLst/>
                <a:latin typeface="+mj-lt"/>
                <a:ea typeface="ＭＳ Ｐゴシック" charset="0"/>
                <a:cs typeface="+mj-cs"/>
                <a:sym typeface="Avenir Roman" charset="0"/>
              </a:rPr>
              <a:t>guidelines</a:t>
            </a:r>
            <a:r>
              <a:rPr lang="en-US" sz="1200" strike="sngStrike" dirty="0" smtClean="0">
                <a:solidFill>
                  <a:schemeClr val="tx1"/>
                </a:solidFill>
                <a:effectLst/>
                <a:latin typeface="+mj-lt"/>
                <a:ea typeface="ＭＳ Ｐゴシック" charset="0"/>
                <a:cs typeface="+mj-cs"/>
                <a:sym typeface="Avenir Roman" charset="0"/>
              </a:rPr>
              <a:t> </a:t>
            </a:r>
            <a:r>
              <a:rPr lang="en-US" sz="1200" u="sng" strike="noStrike" dirty="0" smtClean="0">
                <a:solidFill>
                  <a:schemeClr val="tx1"/>
                </a:solidFill>
                <a:effectLst/>
                <a:latin typeface="+mj-lt"/>
                <a:ea typeface="ＭＳ Ｐゴシック" charset="0"/>
                <a:cs typeface="+mj-cs"/>
                <a:sym typeface="Avenir Roman" charset="0"/>
              </a:rPr>
              <a:t>which are a good foundation </a:t>
            </a:r>
            <a:r>
              <a:rPr lang="en-US" sz="1200" dirty="0" smtClean="0">
                <a:solidFill>
                  <a:schemeClr val="tx1"/>
                </a:solidFill>
                <a:effectLst/>
                <a:latin typeface="+mj-lt"/>
                <a:ea typeface="ＭＳ Ｐゴシック" charset="0"/>
                <a:cs typeface="+mj-cs"/>
                <a:sym typeface="Avenir Roman" charset="0"/>
              </a:rPr>
              <a:t>for developing online privacy policies and practices: </a:t>
            </a:r>
          </a:p>
          <a:p>
            <a:endParaRPr lang="en-US" sz="1200" dirty="0" smtClean="0"/>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Collection limitation </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There should be limits to the collection of personal data. Any such data should be obtained through</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lawful and fair means and, where appropriate, with the knowledge and consent of the data subject. </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Data quality</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Personal data collected should be relevant to the purposes for which it</a:t>
            </a:r>
            <a:r>
              <a:rPr lang="en-US" sz="1200" baseline="0" dirty="0" smtClean="0">
                <a:solidFill>
                  <a:schemeClr val="tx1"/>
                </a:solidFill>
                <a:effectLst/>
                <a:latin typeface="+mj-lt"/>
                <a:ea typeface="ＭＳ Ｐゴシック" charset="0"/>
                <a:cs typeface="+mj-cs"/>
                <a:sym typeface="Avenir Roman" charset="0"/>
              </a:rPr>
              <a:t> is</a:t>
            </a:r>
            <a:r>
              <a:rPr lang="en-US" sz="1200" dirty="0" smtClean="0">
                <a:solidFill>
                  <a:schemeClr val="tx1"/>
                </a:solidFill>
                <a:effectLst/>
                <a:latin typeface="+mj-lt"/>
                <a:ea typeface="ＭＳ Ｐゴシック" charset="0"/>
                <a:cs typeface="+mj-cs"/>
                <a:sym typeface="Avenir Roman" charset="0"/>
              </a:rPr>
              <a:t> to be used, and, to the extent necessary for those purposes, should be accurate, complete, and kept up-to-date. </a:t>
            </a:r>
          </a:p>
          <a:p>
            <a:pPr marL="171450" indent="-171450">
              <a:buFont typeface="Arial" charset="0"/>
              <a:buChar char="•"/>
            </a:pPr>
            <a:endParaRPr lang="en-US" sz="1200" dirty="0" smtClean="0">
              <a:effectLst/>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Purpose specification</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The purposes for which personal data is collected should be specified. The use should be limited to those purposes.</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Use limitation</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Personal data should not be disclosed, made available, or used for other purposes except with the consent of the individual or where required</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by law. </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Security safeguards</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Personal data should be protected through reasonable security safeguards. </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Openness</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There should be a general policy of openness about developments, practices, and policies with respect to personal data. </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Individual participation</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Individuals should have the right to obtain information about their personal data held by others and to have it erased, rectified, completed, or amended, as appropriate. </a:t>
            </a:r>
            <a:endParaRPr lang="en-US" sz="1200" dirty="0" smtClean="0">
              <a:effectLst/>
            </a:endParaRPr>
          </a:p>
          <a:p>
            <a:pPr marL="171450" indent="-171450">
              <a:buFont typeface="Arial" charset="0"/>
              <a:buChar char="•"/>
            </a:pPr>
            <a:endParaRPr lang="en-US" sz="1200" b="1"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b="1" dirty="0" smtClean="0">
                <a:solidFill>
                  <a:schemeClr val="tx1"/>
                </a:solidFill>
                <a:effectLst/>
                <a:latin typeface="+mj-lt"/>
                <a:ea typeface="ＭＳ Ｐゴシック" charset="0"/>
                <a:cs typeface="+mj-cs"/>
                <a:sym typeface="Avenir Roman" charset="0"/>
              </a:rPr>
              <a:t>Accountability</a:t>
            </a:r>
            <a:br>
              <a:rPr lang="en-US" sz="1200" b="1" dirty="0" smtClean="0">
                <a:solidFill>
                  <a:schemeClr val="tx1"/>
                </a:solidFill>
                <a:effectLst/>
                <a:latin typeface="+mj-lt"/>
                <a:ea typeface="ＭＳ Ｐゴシック" charset="0"/>
                <a:cs typeface="+mj-cs"/>
                <a:sym typeface="Avenir Roman" charset="0"/>
              </a:rPr>
            </a:br>
            <a:r>
              <a:rPr lang="en-US" sz="1200" dirty="0" smtClean="0">
                <a:solidFill>
                  <a:schemeClr val="tx1"/>
                </a:solidFill>
                <a:effectLst/>
                <a:latin typeface="+mj-lt"/>
                <a:ea typeface="ＭＳ Ｐゴシック" charset="0"/>
                <a:cs typeface="+mj-cs"/>
                <a:sym typeface="Avenir Roman" charset="0"/>
              </a:rPr>
              <a:t>Those who collect personal data should be held accountable for complying with these principles.</a:t>
            </a:r>
            <a:endParaRPr lang="en-US" sz="1200" dirty="0">
              <a:effectLst/>
            </a:endParaRPr>
          </a:p>
        </p:txBody>
      </p:sp>
    </p:spTree>
    <p:extLst>
      <p:ext uri="{BB962C8B-B14F-4D97-AF65-F5344CB8AC3E}">
        <p14:creationId xmlns:p14="http://schemas.microsoft.com/office/powerpoint/2010/main" val="143728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solidFill>
                  <a:schemeClr val="tx1"/>
                </a:solidFill>
                <a:effectLst/>
                <a:latin typeface="+mj-lt"/>
                <a:ea typeface="ＭＳ Ｐゴシック" charset="0"/>
                <a:cs typeface="+mj-cs"/>
                <a:sym typeface="Avenir Roman" charset="0"/>
              </a:rPr>
              <a:t>Challenges:</a:t>
            </a:r>
            <a:r>
              <a:rPr lang="en-US" sz="2400" dirty="0" smtClean="0">
                <a:solidFill>
                  <a:schemeClr val="tx1"/>
                </a:solidFill>
                <a:effectLst/>
                <a:latin typeface="+mj-lt"/>
                <a:ea typeface="ＭＳ Ｐゴシック" charset="0"/>
                <a:cs typeface="+mj-cs"/>
                <a:sym typeface="Avenir Roman" charset="0"/>
              </a:rPr>
              <a:t/>
            </a:r>
            <a:br>
              <a:rPr lang="en-US" sz="2400" dirty="0" smtClean="0">
                <a:solidFill>
                  <a:schemeClr val="tx1"/>
                </a:solidFill>
                <a:effectLst/>
                <a:latin typeface="+mj-lt"/>
                <a:ea typeface="ＭＳ Ｐゴシック" charset="0"/>
                <a:cs typeface="+mj-cs"/>
                <a:sym typeface="Avenir Roman" charset="0"/>
              </a:rPr>
            </a:br>
            <a:r>
              <a:rPr lang="en-US" sz="2400" dirty="0" smtClean="0">
                <a:solidFill>
                  <a:schemeClr val="tx1"/>
                </a:solidFill>
                <a:effectLst/>
                <a:latin typeface="+mj-lt"/>
                <a:ea typeface="ＭＳ Ｐゴシック" charset="0"/>
                <a:cs typeface="+mj-cs"/>
                <a:sym typeface="Avenir Roman" charset="0"/>
              </a:rPr>
              <a:t> </a:t>
            </a:r>
            <a:endParaRPr lang="en-US" dirty="0" smtClean="0">
              <a:effectLst/>
            </a:endParaRPr>
          </a:p>
          <a:p>
            <a:r>
              <a:rPr lang="en-US" sz="2400" dirty="0" smtClean="0">
                <a:solidFill>
                  <a:schemeClr val="tx1"/>
                </a:solidFill>
                <a:effectLst/>
                <a:latin typeface="+mj-lt"/>
                <a:ea typeface="ＭＳ Ｐゴシック" charset="0"/>
                <a:cs typeface="+mj-cs"/>
                <a:sym typeface="Avenir Roman" charset="0"/>
              </a:rPr>
              <a:t>There are a number of challenges which must be considered when determining actions related to online privacy, </a:t>
            </a:r>
            <a:r>
              <a:rPr lang="en-US" sz="2400" u="sng" dirty="0" smtClean="0">
                <a:solidFill>
                  <a:schemeClr val="tx1"/>
                </a:solidFill>
                <a:effectLst/>
                <a:latin typeface="+mj-lt"/>
                <a:ea typeface="ＭＳ Ｐゴシック" charset="0"/>
                <a:cs typeface="+mj-cs"/>
                <a:sym typeface="Avenir Roman" charset="0"/>
              </a:rPr>
              <a:t>including</a:t>
            </a:r>
            <a:r>
              <a:rPr lang="en-US" sz="2400" dirty="0" smtClean="0">
                <a:solidFill>
                  <a:schemeClr val="tx1"/>
                </a:solidFill>
                <a:effectLst/>
                <a:latin typeface="+mj-lt"/>
                <a:ea typeface="ＭＳ Ｐゴシック" charset="0"/>
                <a:cs typeface="+mj-cs"/>
                <a:sym typeface="Avenir Roman" charset="0"/>
              </a:rPr>
              <a:t>:</a:t>
            </a:r>
          </a:p>
          <a:p>
            <a:endParaRPr lang="en-US" sz="2400" b="1" dirty="0" smtClean="0">
              <a:solidFill>
                <a:schemeClr val="tx1"/>
              </a:solidFill>
              <a:effectLst/>
              <a:latin typeface="+mj-lt"/>
              <a:ea typeface="+mj-ea"/>
              <a:cs typeface="+mj-cs"/>
              <a:sym typeface="Avenir Roman" charset="0"/>
            </a:endParaRPr>
          </a:p>
          <a:p>
            <a:r>
              <a:rPr lang="en-US" sz="2400" b="1" dirty="0" smtClean="0">
                <a:solidFill>
                  <a:schemeClr val="tx1"/>
                </a:solidFill>
                <a:effectLst/>
                <a:latin typeface="+mj-lt"/>
                <a:ea typeface="+mj-ea"/>
                <a:cs typeface="+mj-cs"/>
                <a:sym typeface="Avenir Roman" charset="0"/>
              </a:rPr>
              <a:t>Determining what data needs to be protected</a:t>
            </a:r>
          </a:p>
          <a:p>
            <a:endParaRPr lang="en-US" sz="2400" b="1" dirty="0" smtClean="0">
              <a:solidFill>
                <a:schemeClr val="tx1"/>
              </a:solidFill>
              <a:effectLst/>
              <a:latin typeface="+mj-lt"/>
              <a:ea typeface="+mj-ea"/>
              <a:cs typeface="+mj-cs"/>
              <a:sym typeface="Avenir Roman" charset="0"/>
            </a:endParaRPr>
          </a:p>
          <a:p>
            <a:pPr marL="342900" indent="-342900">
              <a:buFont typeface="Arial" charset="0"/>
              <a:buChar char="•"/>
            </a:pPr>
            <a:r>
              <a:rPr lang="en-US" sz="2400" dirty="0" smtClean="0">
                <a:solidFill>
                  <a:schemeClr val="tx1"/>
                </a:solidFill>
                <a:effectLst/>
                <a:latin typeface="+mj-lt"/>
                <a:ea typeface="+mj-ea"/>
                <a:cs typeface="+mj-cs"/>
                <a:sym typeface="Avenir Roman" charset="0"/>
              </a:rPr>
              <a:t>Typically, privacy and data protection laws apply to personal data (referred to as </a:t>
            </a:r>
            <a:r>
              <a:rPr lang="en-US" sz="2400" i="1" dirty="0" smtClean="0">
                <a:solidFill>
                  <a:schemeClr val="tx1"/>
                </a:solidFill>
                <a:effectLst/>
                <a:latin typeface="+mj-lt"/>
                <a:ea typeface="+mj-ea"/>
                <a:cs typeface="+mj-cs"/>
                <a:sym typeface="Avenir Roman" charset="0"/>
              </a:rPr>
              <a:t>personal information </a:t>
            </a:r>
            <a:r>
              <a:rPr lang="en-US" sz="2400" dirty="0" smtClean="0">
                <a:solidFill>
                  <a:schemeClr val="tx1"/>
                </a:solidFill>
                <a:effectLst/>
                <a:latin typeface="+mj-lt"/>
                <a:ea typeface="+mj-ea"/>
                <a:cs typeface="+mj-cs"/>
                <a:sym typeface="Avenir Roman" charset="0"/>
              </a:rPr>
              <a:t>in some jurisdictions).</a:t>
            </a:r>
            <a:r>
              <a:rPr lang="en-US" sz="2400" baseline="0" dirty="0" smtClean="0">
                <a:solidFill>
                  <a:schemeClr val="tx1"/>
                </a:solidFill>
                <a:effectLst/>
                <a:latin typeface="+mj-lt"/>
                <a:ea typeface="+mj-ea"/>
                <a:cs typeface="+mj-cs"/>
                <a:sym typeface="Avenir Roman" charset="0"/>
              </a:rPr>
              <a:t> </a:t>
            </a:r>
            <a:r>
              <a:rPr lang="en-US" sz="2400" dirty="0" smtClean="0">
                <a:solidFill>
                  <a:schemeClr val="tx1"/>
                </a:solidFill>
                <a:effectLst/>
                <a:latin typeface="+mj-lt"/>
                <a:ea typeface="+mj-ea"/>
                <a:cs typeface="+mj-cs"/>
                <a:sym typeface="Avenir Roman" charset="0"/>
              </a:rPr>
              <a:t>A common definition for personal data is </a:t>
            </a:r>
            <a:r>
              <a:rPr lang="en-US" sz="2400" i="1" dirty="0" smtClean="0">
                <a:solidFill>
                  <a:schemeClr val="tx1"/>
                </a:solidFill>
                <a:effectLst/>
                <a:latin typeface="+mj-lt"/>
                <a:ea typeface="+mj-ea"/>
                <a:cs typeface="+mj-cs"/>
                <a:sym typeface="Avenir Roman" charset="0"/>
              </a:rPr>
              <a:t>“any information relating to an identified or identifiable individual”</a:t>
            </a:r>
            <a:r>
              <a:rPr lang="en-US" sz="2400" i="0" dirty="0" smtClean="0">
                <a:solidFill>
                  <a:schemeClr val="tx1"/>
                </a:solidFill>
                <a:effectLst/>
                <a:latin typeface="+mj-lt"/>
                <a:ea typeface="+mj-ea"/>
                <a:cs typeface="+mj-cs"/>
                <a:sym typeface="Avenir Roman" charset="0"/>
              </a:rPr>
              <a:t>,</a:t>
            </a:r>
            <a:r>
              <a:rPr lang="en-US" sz="2400" i="0" baseline="0" dirty="0" smtClean="0">
                <a:solidFill>
                  <a:schemeClr val="tx1"/>
                </a:solidFill>
                <a:effectLst/>
                <a:latin typeface="+mj-lt"/>
                <a:ea typeface="+mj-ea"/>
                <a:cs typeface="+mj-cs"/>
                <a:sym typeface="Avenir Roman" charset="0"/>
              </a:rPr>
              <a:t> however </a:t>
            </a:r>
            <a:r>
              <a:rPr lang="en-US" sz="2400" dirty="0" smtClean="0">
                <a:solidFill>
                  <a:schemeClr val="tx1"/>
                </a:solidFill>
                <a:effectLst/>
                <a:latin typeface="+mj-lt"/>
                <a:ea typeface="+mj-ea"/>
                <a:cs typeface="+mj-cs"/>
                <a:sym typeface="Avenir Roman" charset="0"/>
              </a:rPr>
              <a:t>not all definitions are the same. </a:t>
            </a:r>
          </a:p>
          <a:p>
            <a:pPr marL="342900" indent="-342900">
              <a:buFont typeface="Arial" charset="0"/>
              <a:buChar char="•"/>
            </a:pPr>
            <a:r>
              <a:rPr lang="en-US" sz="2400" dirty="0" smtClean="0">
                <a:solidFill>
                  <a:schemeClr val="tx1"/>
                </a:solidFill>
                <a:effectLst/>
                <a:latin typeface="+mj-lt"/>
                <a:ea typeface="+mj-ea"/>
                <a:cs typeface="+mj-cs"/>
                <a:sym typeface="Avenir Roman" charset="0"/>
              </a:rPr>
              <a:t>It can be difficult to determine which specific types of data should be considered personal information in a particular context. The fast-paced evolution of services, as well as the technology used to process data, makes determining what should be required to be protected an ongoing challenge. </a:t>
            </a:r>
            <a:endParaRPr lang="en-US" sz="2400" dirty="0" smtClean="0">
              <a:solidFill>
                <a:schemeClr val="tx1"/>
              </a:solidFill>
              <a:effectLst/>
              <a:latin typeface="+mj-lt"/>
              <a:ea typeface="ＭＳ Ｐゴシック" charset="0"/>
              <a:cs typeface="+mj-cs"/>
              <a:sym typeface="Avenir Roman" charset="0"/>
            </a:endParaRPr>
          </a:p>
          <a:p>
            <a:endParaRPr lang="en-US" sz="2400" b="1" dirty="0" smtClean="0">
              <a:solidFill>
                <a:schemeClr val="tx1"/>
              </a:solidFill>
              <a:effectLst/>
              <a:latin typeface="+mj-lt"/>
              <a:ea typeface="ＭＳ Ｐゴシック" charset="0"/>
              <a:cs typeface="+mj-cs"/>
              <a:sym typeface="Avenir Roman" charset="0"/>
            </a:endParaRPr>
          </a:p>
          <a:p>
            <a:r>
              <a:rPr lang="en-US" sz="2400" b="1" dirty="0" smtClean="0">
                <a:solidFill>
                  <a:schemeClr val="tx1"/>
                </a:solidFill>
                <a:effectLst/>
                <a:latin typeface="+mj-lt"/>
                <a:ea typeface="+mj-ea"/>
                <a:cs typeface="+mj-cs"/>
                <a:sym typeface="Avenir Roman" charset="0"/>
              </a:rPr>
              <a:t>Different legal data protection requirements</a:t>
            </a:r>
          </a:p>
          <a:p>
            <a:endParaRPr lang="en-US" sz="2400" b="1" dirty="0" smtClean="0">
              <a:solidFill>
                <a:schemeClr val="tx1"/>
              </a:solidFill>
              <a:effectLst/>
              <a:latin typeface="+mj-lt"/>
              <a:ea typeface="+mj-ea"/>
              <a:cs typeface="+mj-cs"/>
              <a:sym typeface="Avenir Roman" charset="0"/>
            </a:endParaRPr>
          </a:p>
          <a:p>
            <a:pPr marL="342900" indent="-342900">
              <a:buFont typeface="Arial" charset="0"/>
              <a:buChar char="•"/>
            </a:pPr>
            <a:r>
              <a:rPr lang="en-US" sz="2400" dirty="0" smtClean="0">
                <a:solidFill>
                  <a:schemeClr val="tx1"/>
                </a:solidFill>
                <a:effectLst/>
                <a:latin typeface="+mj-lt"/>
                <a:ea typeface="+mj-ea"/>
                <a:cs typeface="+mj-cs"/>
                <a:sym typeface="Avenir Roman" charset="0"/>
              </a:rPr>
              <a:t>Privacy laws are not the same worldwide. This means that some data may be legally protected in one country, but not in another. Even where the data is covered by the laws of both countries, the protections may vary (i.e. data collection may be opt-in </a:t>
            </a:r>
            <a:r>
              <a:rPr lang="en-US" sz="2400" dirty="0" smtClean="0">
                <a:solidFill>
                  <a:schemeClr val="tx1"/>
                </a:solidFill>
                <a:effectLst/>
                <a:latin typeface="+mj-lt"/>
                <a:ea typeface="ＭＳ Ｐゴシック" charset="0"/>
                <a:cs typeface="+mj-cs"/>
                <a:sym typeface="Avenir Roman" charset="0"/>
              </a:rPr>
              <a:t>or opt-out). To complicate matters further, more than one country may assert that its laws apply in a situation.</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Giving effect to individual’s privacy rights and expectations can be especially problematic when countries’ laws are in direct conflict or otherwise incompatible. In particular, recent controversies relating to mass surveillance have highlighted how hard it is for countries to agree on consistent interpretations of international conventions in the privacy sphere, on topics such as human rights, or civil and political rights. </a:t>
            </a:r>
            <a:endParaRPr lang="en-US" dirty="0" smtClean="0"/>
          </a:p>
          <a:p>
            <a:endParaRPr lang="en-US" sz="2400" b="1" dirty="0" smtClean="0">
              <a:solidFill>
                <a:schemeClr val="tx1"/>
              </a:solidFill>
              <a:effectLst/>
              <a:latin typeface="+mj-lt"/>
              <a:ea typeface="ＭＳ Ｐゴシック" charset="0"/>
              <a:cs typeface="+mj-cs"/>
              <a:sym typeface="Avenir Roman" charset="0"/>
            </a:endParaRPr>
          </a:p>
          <a:p>
            <a:r>
              <a:rPr lang="en-US" sz="2400" b="1" dirty="0" smtClean="0">
                <a:solidFill>
                  <a:schemeClr val="tx1"/>
                </a:solidFill>
                <a:effectLst/>
                <a:latin typeface="+mj-lt"/>
                <a:ea typeface="ＭＳ Ｐゴシック" charset="0"/>
                <a:cs typeface="+mj-cs"/>
                <a:sym typeface="Avenir Roman" charset="0"/>
              </a:rPr>
              <a:t>Protecting privacy when data crosses borders</a:t>
            </a:r>
          </a:p>
          <a:p>
            <a:endParaRPr lang="en-US" sz="2400" b="1"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The Internet spans national borders, however privacy and data protection laws are based on national sovereignty.</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Special provisions are needed to protect personal data that leaves one country and enters another in order to ensure the continuity of data protection for users. Approaches vary, but tend to give consideration to whether</a:t>
            </a:r>
            <a:r>
              <a:rPr lang="en-US" sz="2400" baseline="0" dirty="0" smtClean="0">
                <a:solidFill>
                  <a:schemeClr val="tx1"/>
                </a:solidFill>
                <a:effectLst/>
                <a:latin typeface="+mj-lt"/>
                <a:ea typeface="ＭＳ Ｐゴシック" charset="0"/>
                <a:cs typeface="+mj-cs"/>
                <a:sym typeface="Avenir Roman" charset="0"/>
              </a:rPr>
              <a:t> or not</a:t>
            </a:r>
            <a:r>
              <a:rPr lang="en-US" sz="2400" dirty="0" smtClean="0">
                <a:solidFill>
                  <a:schemeClr val="tx1"/>
                </a:solidFill>
                <a:effectLst/>
                <a:latin typeface="+mj-lt"/>
                <a:ea typeface="ＭＳ Ｐゴシック" charset="0"/>
                <a:cs typeface="+mj-cs"/>
                <a:sym typeface="Avenir Roman" charset="0"/>
              </a:rPr>
              <a:t> the receiving country has “adequate” protection.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Various frameworks have emerged to facilitate trans-border data flows within a region or between regions.</a:t>
            </a:r>
            <a:endParaRPr lang="en-US" sz="800" dirty="0" smtClean="0">
              <a:solidFill>
                <a:schemeClr val="tx1"/>
              </a:solidFill>
              <a:effectLst/>
              <a:latin typeface="+mj-lt"/>
              <a:ea typeface="ＭＳ Ｐゴシック" charset="0"/>
              <a:cs typeface="+mj-cs"/>
              <a:sym typeface="Avenir Roman" charset="0"/>
            </a:endParaRPr>
          </a:p>
          <a:p>
            <a:endParaRPr lang="en-US" sz="800" b="1" dirty="0" smtClean="0">
              <a:solidFill>
                <a:schemeClr val="tx1"/>
              </a:solidFill>
              <a:effectLst/>
              <a:latin typeface="+mj-lt"/>
              <a:ea typeface="ＭＳ Ｐゴシック" charset="0"/>
              <a:cs typeface="+mj-cs"/>
              <a:sym typeface="Avenir Roman" charset="0"/>
            </a:endParaRPr>
          </a:p>
          <a:p>
            <a:r>
              <a:rPr lang="en-US" sz="2400" b="1" dirty="0" smtClean="0">
                <a:solidFill>
                  <a:schemeClr val="tx1"/>
                </a:solidFill>
                <a:effectLst/>
                <a:latin typeface="+mj-lt"/>
                <a:ea typeface="ＭＳ Ｐゴシック" charset="0"/>
                <a:cs typeface="+mj-cs"/>
                <a:sym typeface="Avenir Roman" charset="0"/>
              </a:rPr>
              <a:t>Real meaningful consent</a:t>
            </a:r>
          </a:p>
          <a:p>
            <a:endParaRPr lang="en-US" sz="2400" b="1"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Privacy and data protection laws typically permit some degree of collection and use of personal data if the individual gives his or her consent.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In theory, this approach empowers Internet users to have some level of control or choice over the way their data is collected and used by others.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In practice, users of online services may not read or may not understand what it is that they are agreeing to (i.e. because the Terms of Service are lengthy and written in complex legal language). Even if they understand the terms, users may be unable to negotiate them if</a:t>
            </a:r>
            <a:r>
              <a:rPr lang="en-US" sz="2400" baseline="0" dirty="0" smtClean="0">
                <a:solidFill>
                  <a:schemeClr val="tx1"/>
                </a:solidFill>
                <a:effectLst/>
                <a:latin typeface="+mj-lt"/>
                <a:ea typeface="ＭＳ Ｐゴシック" charset="0"/>
                <a:cs typeface="+mj-cs"/>
                <a:sym typeface="Avenir Roman" charset="0"/>
              </a:rPr>
              <a:t> they disagree with them</a:t>
            </a:r>
            <a:r>
              <a:rPr lang="en-US" sz="2400" dirty="0" smtClean="0">
                <a:solidFill>
                  <a:schemeClr val="tx1"/>
                </a:solidFill>
                <a:effectLst/>
                <a:latin typeface="+mj-lt"/>
                <a:ea typeface="ＭＳ Ｐゴシック" charset="0"/>
                <a:cs typeface="+mj-cs"/>
                <a:sym typeface="Avenir Roman" charset="0"/>
              </a:rPr>
              <a:t>. </a:t>
            </a:r>
          </a:p>
        </p:txBody>
      </p:sp>
    </p:spTree>
    <p:extLst>
      <p:ext uri="{BB962C8B-B14F-4D97-AF65-F5344CB8AC3E}">
        <p14:creationId xmlns:p14="http://schemas.microsoft.com/office/powerpoint/2010/main" val="2717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solidFill>
                  <a:schemeClr val="tx1"/>
                </a:solidFill>
                <a:effectLst/>
                <a:latin typeface="+mj-lt"/>
                <a:ea typeface="ＭＳ Ｐゴシック" charset="0"/>
                <a:cs typeface="+mj-cs"/>
                <a:sym typeface="Avenir Roman" charset="0"/>
              </a:rPr>
              <a:t>Guiding Principles:</a:t>
            </a:r>
            <a:endParaRPr lang="en-US" u="sng" dirty="0" smtClean="0"/>
          </a:p>
          <a:p>
            <a:endParaRPr lang="en-US" sz="2400" strike="sngStrike"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It is a challenge to ensure </a:t>
            </a:r>
            <a:r>
              <a:rPr lang="en-US" sz="2400" u="none" dirty="0" smtClean="0">
                <a:solidFill>
                  <a:schemeClr val="tx1"/>
                </a:solidFill>
                <a:effectLst/>
                <a:latin typeface="+mj-lt"/>
                <a:ea typeface="ＭＳ Ｐゴシック" charset="0"/>
                <a:cs typeface="+mj-cs"/>
                <a:sym typeface="Avenir Roman" charset="0"/>
              </a:rPr>
              <a:t>that Internet users’ personal data is </a:t>
            </a:r>
            <a:r>
              <a:rPr lang="en-US" sz="2400" dirty="0" smtClean="0">
                <a:solidFill>
                  <a:schemeClr val="tx1"/>
                </a:solidFill>
                <a:effectLst/>
                <a:latin typeface="+mj-lt"/>
                <a:ea typeface="ＭＳ Ｐゴシック" charset="0"/>
                <a:cs typeface="+mj-cs"/>
                <a:sym typeface="Avenir Roman" charset="0"/>
              </a:rPr>
              <a:t>only collected and used appropriately. </a:t>
            </a:r>
            <a:r>
              <a:rPr lang="en-US" sz="2400" u="none" dirty="0" smtClean="0">
                <a:solidFill>
                  <a:schemeClr val="tx1"/>
                </a:solidFill>
                <a:effectLst/>
                <a:latin typeface="+mj-lt"/>
                <a:ea typeface="ＭＳ Ｐゴシック" charset="0"/>
                <a:cs typeface="+mj-cs"/>
                <a:sym typeface="Avenir Roman" charset="0"/>
              </a:rPr>
              <a:t>Here</a:t>
            </a:r>
            <a:r>
              <a:rPr lang="en-US" sz="2400" dirty="0" smtClean="0">
                <a:solidFill>
                  <a:schemeClr val="tx1"/>
                </a:solidFill>
                <a:effectLst/>
                <a:latin typeface="+mj-lt"/>
                <a:ea typeface="ＭＳ Ｐゴシック" charset="0"/>
                <a:cs typeface="+mj-cs"/>
                <a:sym typeface="Avenir Roman" charset="0"/>
              </a:rPr>
              <a:t> are 12 guiding principles:</a:t>
            </a:r>
            <a:r>
              <a:rPr lang="en-US" sz="2400" strike="sngStrike" dirty="0" smtClean="0">
                <a:solidFill>
                  <a:schemeClr val="tx1"/>
                </a:solidFill>
                <a:effectLst/>
                <a:latin typeface="+mj-lt"/>
                <a:ea typeface="ＭＳ Ｐゴシック" charset="0"/>
                <a:cs typeface="+mj-cs"/>
                <a:sym typeface="Avenir Roman" charset="0"/>
              </a:rPr>
              <a:t> </a:t>
            </a:r>
            <a:endParaRPr lang="en-US" strike="sngStrike" dirty="0" smtClean="0"/>
          </a:p>
          <a:p>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Global interoperability</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Encourage openly-developed, globally-interoperable privacy standards (both technical and regulatory) that facilitate trans-border data flows while protecting privacy. </a:t>
            </a:r>
          </a:p>
          <a:p>
            <a:pPr marL="457200" indent="-457200">
              <a:buFont typeface="+mj-lt"/>
              <a:buAutoNum type="arabicPeriod"/>
            </a:pPr>
            <a:endParaRPr lang="en-US" dirty="0" smtClean="0">
              <a:effectLst/>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Collaboration:</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Foster multistakeholder collaboration and a holistic approach that ensures value to all stakeholders.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Ethics:</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Encourage the development of privacy frameworks that apply an ethical approach to data collection and handling. Ethical approaches incorporate, among other things, the concepts of fairness, transparency, participation, accountability, and legitimacy in the collection and handling of data. </a:t>
            </a: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Privacy impact:</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Understand the privacy impact of personal data collection and use. Consider the privacy implications of metadata. Recognize that even the mere possibility of personal data collection could interfere with the right to privacy. Further, understand that an individual’s privacy may be impacted even if he or she is not identifiable, but can be singled out.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Anonymity and </a:t>
            </a:r>
            <a:r>
              <a:rPr lang="en-US" sz="2400" b="1" dirty="0" err="1" smtClean="0">
                <a:solidFill>
                  <a:schemeClr val="tx1"/>
                </a:solidFill>
                <a:effectLst/>
                <a:latin typeface="+mj-lt"/>
                <a:ea typeface="ＭＳ Ｐゴシック" charset="0"/>
                <a:cs typeface="+mj-cs"/>
                <a:sym typeface="Avenir Roman" charset="0"/>
              </a:rPr>
              <a:t>Pseudonymity</a:t>
            </a:r>
            <a:r>
              <a:rPr lang="en-US" sz="2400" b="1" dirty="0" smtClean="0">
                <a:solidFill>
                  <a:schemeClr val="tx1"/>
                </a:solidFill>
                <a:effectLst/>
                <a:latin typeface="+mj-lt"/>
                <a:ea typeface="ＭＳ Ｐゴシック" charset="0"/>
                <a:cs typeface="+mj-cs"/>
                <a:sym typeface="Avenir Roman" charset="0"/>
              </a:rPr>
              <a:t>:</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Individuals should have the ability to communicate confidentially,</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anonymously, and,</a:t>
            </a:r>
            <a:r>
              <a:rPr lang="en-US" sz="2400" baseline="0" dirty="0" smtClean="0">
                <a:solidFill>
                  <a:schemeClr val="tx1"/>
                </a:solidFill>
                <a:effectLst/>
                <a:latin typeface="+mj-lt"/>
                <a:ea typeface="ＭＳ Ｐゴシック" charset="0"/>
                <a:cs typeface="+mj-cs"/>
                <a:sym typeface="Avenir Roman" charset="0"/>
              </a:rPr>
              <a:t> if they desire, pseudony</a:t>
            </a:r>
            <a:r>
              <a:rPr lang="en-US" sz="2400" dirty="0" smtClean="0">
                <a:solidFill>
                  <a:schemeClr val="tx1"/>
                </a:solidFill>
                <a:effectLst/>
                <a:latin typeface="+mj-lt"/>
                <a:ea typeface="ＭＳ Ｐゴシック" charset="0"/>
                <a:cs typeface="+mj-cs"/>
                <a:sym typeface="Avenir Roman" charset="0"/>
              </a:rPr>
              <a:t>mously</a:t>
            </a:r>
            <a:r>
              <a:rPr lang="en-US" sz="2400" baseline="0" dirty="0" smtClean="0">
                <a:solidFill>
                  <a:schemeClr val="tx1"/>
                </a:solidFill>
                <a:effectLst/>
                <a:latin typeface="+mj-lt"/>
                <a:ea typeface="ＭＳ Ｐゴシック" charset="0"/>
                <a:cs typeface="+mj-cs"/>
                <a:sym typeface="Avenir Roman" charset="0"/>
              </a:rPr>
              <a:t>,</a:t>
            </a:r>
            <a:r>
              <a:rPr lang="en-US" sz="2400" dirty="0" smtClean="0">
                <a:solidFill>
                  <a:schemeClr val="tx1"/>
                </a:solidFill>
                <a:effectLst/>
                <a:latin typeface="+mj-lt"/>
                <a:ea typeface="ＭＳ Ｐゴシック" charset="0"/>
                <a:cs typeface="+mj-cs"/>
                <a:sym typeface="Avenir Roman" charset="0"/>
              </a:rPr>
              <a:t> on the Internet.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Data minimization:</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Encourage data minimization practices. Insist on selective data collection, and use the necessary data only for as long as it is needed.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Choice:</a:t>
            </a:r>
            <a:r>
              <a:rPr lang="en-US" sz="2400" b="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Empower users to be able to negotiate fair data collection and handling terms on an equal footing with data collectors. Ensure</a:t>
            </a:r>
            <a:r>
              <a:rPr lang="en-US" sz="2400" baseline="0" dirty="0" smtClean="0">
                <a:solidFill>
                  <a:schemeClr val="tx1"/>
                </a:solidFill>
                <a:effectLst/>
                <a:latin typeface="+mj-lt"/>
                <a:ea typeface="ＭＳ Ｐゴシック" charset="0"/>
                <a:cs typeface="+mj-cs"/>
                <a:sym typeface="Avenir Roman" charset="0"/>
              </a:rPr>
              <a:t> users can</a:t>
            </a:r>
            <a:r>
              <a:rPr lang="en-US" sz="2400" dirty="0" smtClean="0">
                <a:solidFill>
                  <a:schemeClr val="tx1"/>
                </a:solidFill>
                <a:effectLst/>
                <a:latin typeface="+mj-lt"/>
                <a:ea typeface="ＭＳ Ｐゴシック" charset="0"/>
                <a:cs typeface="+mj-cs"/>
                <a:sym typeface="Avenir Roman" charset="0"/>
              </a:rPr>
              <a:t> give meaningful consent.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Legal environment:</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Promote strong, technology-neutral laws, compliance, and effective enforcement. These laws should focus on desired privacy outcomes, rather than specifying particular technological means to direct privacy practices.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Technical environment:</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Encourage open environments that support the voluntary, consensus-based development of protocols and standards that support privacy-enhancing solutions.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Business environment:</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Encourage businesses to recognize that privacy-respecting approaches can provide competitive advantages and may lower their exposure to legal risk.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Privacy-by-design principles:</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Promote privacy-by-design throughout the development, implementation, and deployment cycle. Privacy-by-design principles should also be applied to the development of standards, applications, services, and business processes. </a:t>
            </a:r>
            <a:endParaRPr lang="en-US" dirty="0" smtClean="0">
              <a:effectLst/>
            </a:endParaRPr>
          </a:p>
          <a:p>
            <a:pPr marL="457200" indent="-457200">
              <a:buFont typeface="+mj-lt"/>
              <a:buAutoNum type="arabicPeriod"/>
            </a:pPr>
            <a:endParaRPr lang="en-US" sz="2400" b="1" dirty="0" smtClean="0">
              <a:solidFill>
                <a:schemeClr val="tx1"/>
              </a:solidFill>
              <a:effectLst/>
              <a:latin typeface="+mj-lt"/>
              <a:ea typeface="ＭＳ Ｐゴシック" charset="0"/>
              <a:cs typeface="+mj-cs"/>
              <a:sym typeface="Avenir Roman" charset="0"/>
            </a:endParaRPr>
          </a:p>
          <a:p>
            <a:pPr marL="457200" indent="-457200">
              <a:buFont typeface="+mj-lt"/>
              <a:buAutoNum type="arabicPeriod"/>
            </a:pPr>
            <a:r>
              <a:rPr lang="en-US" sz="2400" b="1" dirty="0" smtClean="0">
                <a:solidFill>
                  <a:schemeClr val="tx1"/>
                </a:solidFill>
                <a:effectLst/>
                <a:latin typeface="+mj-lt"/>
                <a:ea typeface="ＭＳ Ｐゴシック" charset="0"/>
                <a:cs typeface="+mj-cs"/>
                <a:sym typeface="Avenir Roman" charset="0"/>
              </a:rPr>
              <a:t>Tools:</a:t>
            </a:r>
            <a:r>
              <a:rPr lang="en-US" sz="2400" b="1"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Promote the development of usable tools that empower users to express their privacy preferences and to communicate confidentially (i.e. using encryption) and anonymously or pseudonymously; and enable service providers to offer choices and visibility into what is happening with user data. </a:t>
            </a:r>
            <a:endParaRPr lang="en-US" dirty="0" smtClean="0">
              <a:effectLst/>
            </a:endParaRPr>
          </a:p>
        </p:txBody>
      </p:sp>
    </p:spTree>
    <p:extLst>
      <p:ext uri="{BB962C8B-B14F-4D97-AF65-F5344CB8AC3E}">
        <p14:creationId xmlns:p14="http://schemas.microsoft.com/office/powerpoint/2010/main" val="134478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baseline="0" dirty="0" smtClean="0">
                <a:solidFill>
                  <a:schemeClr val="tx1"/>
                </a:solidFill>
                <a:latin typeface="+mj-lt"/>
                <a:ea typeface="ＭＳ Ｐゴシック" charset="0"/>
                <a:cs typeface="+mj-cs"/>
                <a:sym typeface="Avenir Roman" charset="0"/>
              </a:rPr>
              <a:t>Thank You:</a:t>
            </a:r>
          </a:p>
          <a:p>
            <a:endParaRPr lang="en-US" sz="1200" b="0" i="0" u="sng" kern="1200" baseline="0" dirty="0" smtClean="0">
              <a:solidFill>
                <a:schemeClr val="tx1"/>
              </a:solidFill>
              <a:latin typeface="+mj-lt"/>
              <a:ea typeface="ＭＳ Ｐゴシック" charset="0"/>
              <a:cs typeface="+mj-cs"/>
              <a:sym typeface="Avenir Roman" charset="0"/>
            </a:endParaRPr>
          </a:p>
          <a:p>
            <a:r>
              <a:rPr lang="en-US" sz="1200" b="0" i="0" u="none" kern="1200" baseline="0" dirty="0" smtClean="0">
                <a:solidFill>
                  <a:schemeClr val="tx1"/>
                </a:solidFill>
                <a:latin typeface="+mj-lt"/>
                <a:ea typeface="ＭＳ Ｐゴシック" charset="0"/>
                <a:cs typeface="+mj-cs"/>
                <a:sym typeface="Avenir Roman" charset="0"/>
              </a:rPr>
              <a:t>In today’s digital age, while there are beneficial economic and social opportunities that may arise from new uses of personal data, it is important that we address the</a:t>
            </a:r>
            <a:r>
              <a:rPr lang="en-US" sz="1200" b="0" i="0" u="none" strike="sngStrike" kern="1200" baseline="0" dirty="0" smtClean="0">
                <a:solidFill>
                  <a:schemeClr val="tx1"/>
                </a:solidFill>
                <a:latin typeface="+mj-lt"/>
                <a:ea typeface="ＭＳ Ｐゴシック" charset="0"/>
                <a:cs typeface="+mj-cs"/>
                <a:sym typeface="Avenir Roman" charset="0"/>
              </a:rPr>
              <a:t> </a:t>
            </a:r>
            <a:r>
              <a:rPr lang="en-US" sz="1200" b="0" i="0" u="none" kern="1200" baseline="0" dirty="0" smtClean="0">
                <a:solidFill>
                  <a:schemeClr val="tx1"/>
                </a:solidFill>
                <a:latin typeface="+mj-lt"/>
                <a:ea typeface="ＭＳ Ｐゴシック" charset="0"/>
                <a:cs typeface="+mj-cs"/>
                <a:sym typeface="Avenir Roman" charset="0"/>
              </a:rPr>
              <a:t>privacy challenges. </a:t>
            </a:r>
          </a:p>
          <a:p>
            <a:endParaRPr lang="en-US" sz="1200" b="0" i="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dirty="0" smtClean="0">
                <a:solidFill>
                  <a:schemeClr val="tx1"/>
                </a:solidFill>
                <a:effectLst/>
                <a:latin typeface="+mj-lt"/>
                <a:ea typeface="ＭＳ Ｐゴシック" charset="0"/>
                <a:cs typeface="+mj-cs"/>
                <a:sym typeface="Avenir Roman" charset="0"/>
              </a:rPr>
              <a:t>The Internet Society has published a number of papers and additional content related to this issue</a:t>
            </a:r>
            <a:r>
              <a:rPr lang="en-US" sz="2400" u="none" dirty="0" smtClean="0">
                <a:solidFill>
                  <a:schemeClr val="tx1"/>
                </a:solidFill>
                <a:effectLst/>
                <a:latin typeface="+mj-lt"/>
                <a:ea typeface="ＭＳ Ｐゴシック" charset="0"/>
                <a:cs typeface="+mj-cs"/>
                <a:sym typeface="Avenir Roman" charset="0"/>
              </a:rPr>
              <a:t>. A good starting point is the</a:t>
            </a:r>
            <a:r>
              <a:rPr lang="en-US" sz="2400" u="none" baseline="0" dirty="0" smtClean="0">
                <a:solidFill>
                  <a:schemeClr val="tx1"/>
                </a:solidFill>
                <a:effectLst/>
                <a:latin typeface="+mj-lt"/>
                <a:ea typeface="ＭＳ Ｐゴシック" charset="0"/>
                <a:cs typeface="+mj-cs"/>
                <a:sym typeface="Avenir Roman" charset="0"/>
              </a:rPr>
              <a:t> Internet Society Digital Footprint Resources: http://</a:t>
            </a:r>
            <a:r>
              <a:rPr lang="en-US" sz="2400" u="none" baseline="0" dirty="0" err="1" smtClean="0">
                <a:solidFill>
                  <a:schemeClr val="tx1"/>
                </a:solidFill>
                <a:effectLst/>
                <a:latin typeface="+mj-lt"/>
                <a:ea typeface="ＭＳ Ｐゴシック" charset="0"/>
                <a:cs typeface="+mj-cs"/>
                <a:sym typeface="Avenir Roman" charset="0"/>
              </a:rPr>
              <a:t>www.internetsociety.org</a:t>
            </a:r>
            <a:r>
              <a:rPr lang="en-US" sz="2400" u="none" baseline="0" dirty="0" smtClean="0">
                <a:solidFill>
                  <a:schemeClr val="tx1"/>
                </a:solidFill>
                <a:effectLst/>
                <a:latin typeface="+mj-lt"/>
                <a:ea typeface="ＭＳ Ｐゴシック" charset="0"/>
                <a:cs typeface="+mj-cs"/>
                <a:sym typeface="Avenir Roman" charset="0"/>
              </a:rPr>
              <a:t>/your-digital-</a:t>
            </a:r>
            <a:r>
              <a:rPr lang="en-US" sz="2400" u="none" baseline="0" smtClean="0">
                <a:solidFill>
                  <a:schemeClr val="tx1"/>
                </a:solidFill>
                <a:effectLst/>
                <a:latin typeface="+mj-lt"/>
                <a:ea typeface="ＭＳ Ｐゴシック" charset="0"/>
                <a:cs typeface="+mj-cs"/>
                <a:sym typeface="Avenir Roman" charset="0"/>
              </a:rPr>
              <a:t>footprint.</a:t>
            </a:r>
            <a:endParaRPr lang="en-US" sz="2400" strike="sngStrike" dirty="0" smtClean="0">
              <a:solidFill>
                <a:schemeClr val="tx1"/>
              </a:solidFill>
              <a:effectLst/>
              <a:latin typeface="+mj-lt"/>
              <a:ea typeface="ＭＳ Ｐゴシック" charset="0"/>
              <a:cs typeface="+mj-cs"/>
              <a:sym typeface="Avenir Roman" charset="0"/>
            </a:endParaRPr>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ption 1-Title Page">
    <p:spTree>
      <p:nvGrpSpPr>
        <p:cNvPr id="1" name=""/>
        <p:cNvGrpSpPr/>
        <p:nvPr/>
      </p:nvGrpSpPr>
      <p:grpSpPr>
        <a:xfrm>
          <a:off x="0" y="0"/>
          <a:ext cx="0" cy="0"/>
          <a:chOff x="0" y="0"/>
          <a:chExt cx="0" cy="0"/>
        </a:xfrm>
      </p:grpSpPr>
      <p:pic>
        <p:nvPicPr>
          <p:cNvPr id="4" name="image2.png" descr="ISOC_0015_SEL_IMG.png"/>
          <p:cNvPicPr>
            <a:picLocks noChangeAspect="1" noChangeArrowheads="1"/>
          </p:cNvPicPr>
          <p:nvPr userDrawn="1"/>
        </p:nvPicPr>
        <p:blipFill>
          <a:blip r:embed="rId2">
            <a:alphaModFix amt="8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65031"/>
                  </a:srgbClr>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6" name="image3.png" descr="isoc_logo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9367" y="688976"/>
            <a:ext cx="3018367"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val="167697442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3337777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14819"/>
                  </a:srgbClr>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3682864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7" r:id="rId4"/>
    <p:sldLayoutId id="2147483729" r:id="rId5"/>
    <p:sldLayoutId id="2147483730" r:id="rId6"/>
    <p:sldLayoutId id="2147483714" r:id="rId7"/>
    <p:sldLayoutId id="2147483715" r:id="rId8"/>
    <p:sldLayoutId id="2147483731" r:id="rId9"/>
    <p:sldLayoutId id="2147483716" r:id="rId10"/>
    <p:sldLayoutId id="2147483735" r:id="rId11"/>
    <p:sldLayoutId id="2147483751" r:id="rId12"/>
    <p:sldLayoutId id="2147483752" r:id="rId13"/>
    <p:sldLayoutId id="2147483753" r:id="rId14"/>
    <p:sldLayoutId id="2147483754" r:id="rId1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internetsociety.org/policybriefs/priv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1370183"/>
          </a:xfrm>
        </p:spPr>
        <p:txBody>
          <a:bodyPr/>
          <a:lstStyle/>
          <a:p>
            <a:r>
              <a:rPr lang="en-US" dirty="0" smtClean="0"/>
              <a:t>Privacy helps reinforce user trust in</a:t>
            </a:r>
            <a:br>
              <a:rPr lang="en-US" dirty="0" smtClean="0"/>
            </a:br>
            <a:r>
              <a:rPr lang="en-US" dirty="0" smtClean="0"/>
              <a:t>online</a:t>
            </a:r>
            <a:r>
              <a:rPr lang="en-US" dirty="0"/>
              <a:t> </a:t>
            </a:r>
            <a:r>
              <a:rPr lang="en-US" dirty="0" smtClean="0"/>
              <a:t>services. However, there are emerging challenges</a:t>
            </a:r>
            <a:br>
              <a:rPr lang="en-US" dirty="0" smtClean="0"/>
            </a:br>
            <a:r>
              <a:rPr lang="en-US" dirty="0" smtClean="0"/>
              <a:t>that</a:t>
            </a:r>
            <a:r>
              <a:rPr lang="en-US" dirty="0"/>
              <a:t> </a:t>
            </a:r>
            <a:r>
              <a:rPr lang="en-US" dirty="0" smtClean="0"/>
              <a:t>need to be addressed.</a:t>
            </a:r>
            <a:endParaRPr lang="en-US" dirty="0"/>
          </a:p>
        </p:txBody>
      </p:sp>
      <p:sp>
        <p:nvSpPr>
          <p:cNvPr id="2" name="Title 1"/>
          <p:cNvSpPr>
            <a:spLocks noGrp="1"/>
          </p:cNvSpPr>
          <p:nvPr>
            <p:ph type="ctrTitle"/>
          </p:nvPr>
        </p:nvSpPr>
        <p:spPr/>
        <p:txBody>
          <a:bodyPr/>
          <a:lstStyle/>
          <a:p>
            <a:r>
              <a:rPr lang="en-US" smtClean="0"/>
              <a:t>Privacy on the Internet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Personal Data Online</a:t>
            </a:r>
            <a:endParaRPr lang="en-US" dirty="0"/>
          </a:p>
        </p:txBody>
      </p:sp>
      <p:sp>
        <p:nvSpPr>
          <p:cNvPr id="4" name="Content Placeholder 3"/>
          <p:cNvSpPr>
            <a:spLocks noGrp="1"/>
          </p:cNvSpPr>
          <p:nvPr>
            <p:ph idx="1"/>
          </p:nvPr>
        </p:nvSpPr>
        <p:spPr>
          <a:xfrm>
            <a:off x="540976" y="1332046"/>
            <a:ext cx="11122272" cy="4687754"/>
          </a:xfrm>
        </p:spPr>
        <p:txBody>
          <a:bodyPr/>
          <a:lstStyle/>
          <a:p>
            <a:r>
              <a:rPr lang="en-GB" sz="2400" dirty="0" smtClean="0"/>
              <a:t>More data: Every day, and often without users’ knowledge, more and more personal data is being collected online. This will only increase as more mobile devices and objects with sensors are connected to the Internet.</a:t>
            </a:r>
          </a:p>
          <a:p>
            <a:r>
              <a:rPr lang="en-US" dirty="0" smtClean="0"/>
              <a:t>Personal data has become a profitable commodity: </a:t>
            </a:r>
            <a:r>
              <a:rPr lang="is-IS" dirty="0" smtClean="0"/>
              <a:t>…</a:t>
            </a:r>
            <a:r>
              <a:rPr lang="en-US" dirty="0" smtClean="0"/>
              <a:t> and</a:t>
            </a:r>
          </a:p>
          <a:p>
            <a:pPr marL="612900" lvl="2" indent="-342900">
              <a:buFont typeface="Arial" charset="0"/>
              <a:buChar char="•"/>
            </a:pPr>
            <a:r>
              <a:rPr lang="en-US" dirty="0" smtClean="0"/>
              <a:t>can be stored cheaply and retained for longer periods</a:t>
            </a:r>
          </a:p>
          <a:p>
            <a:pPr marL="612900" lvl="2" indent="-342900">
              <a:buFont typeface="Arial" charset="0"/>
              <a:buChar char="•"/>
            </a:pPr>
            <a:r>
              <a:rPr lang="en-US" dirty="0" smtClean="0"/>
              <a:t>can be shared and distributed more easily</a:t>
            </a:r>
          </a:p>
          <a:p>
            <a:endParaRPr lang="en-US" dirty="0" smtClean="0"/>
          </a:p>
          <a:p>
            <a:r>
              <a:rPr lang="en-US" dirty="0" smtClean="0"/>
              <a:t>Correlation: Tools are being developed which can link, correlate, and aggregate seemingly unrelated data, and recognize biometrics.</a:t>
            </a:r>
          </a:p>
          <a:p>
            <a:r>
              <a:rPr lang="en-US" dirty="0" smtClean="0"/>
              <a:t>Identification: It is becoming easier to identify individuals from supposedly anonymized or de-identified data.</a:t>
            </a:r>
            <a:endParaRPr lang="en-US" dirty="0"/>
          </a:p>
        </p:txBody>
      </p:sp>
      <p:sp>
        <p:nvSpPr>
          <p:cNvPr id="7" name="Shape 135"/>
          <p:cNvSpPr txBox="1">
            <a:spLocks/>
          </p:cNvSpPr>
          <p:nvPr/>
        </p:nvSpPr>
        <p:spPr>
          <a:xfrm>
            <a:off x="1930401" y="1073196"/>
            <a:ext cx="8258629" cy="1663458"/>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eaLnBrk="1" hangingPunct="1">
              <a:lnSpc>
                <a:spcPct val="120000"/>
              </a:lnSpc>
            </a:pPr>
            <a:endParaRPr lang="en-GB" strike="sngStrike" kern="0" dirty="0">
              <a:solidFill>
                <a:srgbClr val="000000"/>
              </a:solidFill>
              <a:latin typeface="Arial Bold" charset="0"/>
              <a:cs typeface="Arial Bold" charset="0"/>
            </a:endParaRPr>
          </a:p>
        </p:txBody>
      </p:sp>
    </p:spTree>
  </p:cSld>
  <p:clrMapOvr>
    <a:masterClrMapping/>
  </p:clrMapOvr>
  <p:transition/>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Key Considerations</a:t>
            </a:r>
            <a:endParaRPr lang="en-US" dirty="0"/>
          </a:p>
        </p:txBody>
      </p:sp>
      <p:graphicFrame>
        <p:nvGraphicFramePr>
          <p:cNvPr id="8" name="Diagram 7"/>
          <p:cNvGraphicFramePr/>
          <p:nvPr>
            <p:extLst>
              <p:ext uri="{D42A27DB-BD31-4B8C-83A1-F6EECF244321}">
                <p14:modId xmlns:p14="http://schemas.microsoft.com/office/powerpoint/2010/main" val="1351711124"/>
              </p:ext>
            </p:extLst>
          </p:nvPr>
        </p:nvGraphicFramePr>
        <p:xfrm>
          <a:off x="1003300" y="1816100"/>
          <a:ext cx="10185400" cy="358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137"/>
          <p:cNvSpPr>
            <a:spLocks noChangeArrowheads="1"/>
          </p:cNvSpPr>
          <p:nvPr/>
        </p:nvSpPr>
        <p:spPr bwMode="auto">
          <a:xfrm>
            <a:off x="1930401" y="6245814"/>
            <a:ext cx="8055429" cy="406263"/>
          </a:xfrm>
          <a:prstGeom prst="rect">
            <a:avLst/>
          </a:prstGeom>
          <a:noFill/>
          <a:ln>
            <a:noFill/>
          </a:ln>
          <a:extLst>
            <a:ext uri="{C572A759-6A51-4108-AA02-DFA0A04FC94B}">
              <ma14:wrappingTextBox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tIns="91439" bIns="91439">
            <a:spAutoFit/>
          </a:bodyPr>
          <a:lstStyle/>
          <a:p>
            <a:pPr marL="342900" lvl="2" indent="-342900" fontAlgn="auto">
              <a:lnSpc>
                <a:spcPct val="120000"/>
              </a:lnSpc>
              <a:spcBef>
                <a:spcPts val="0"/>
              </a:spcBef>
              <a:spcAft>
                <a:spcPts val="0"/>
              </a:spcAft>
              <a:defRPr/>
            </a:pPr>
            <a:r>
              <a:rPr lang="en-US" sz="1200" dirty="0">
                <a:solidFill>
                  <a:schemeClr val="bg1"/>
                </a:solidFill>
                <a:ea typeface="Arial" charset="0"/>
              </a:rPr>
              <a:t>Source: OECD Privacy Guidelines (2013).</a:t>
            </a:r>
            <a:endParaRPr lang="en-US" sz="1200" dirty="0">
              <a:solidFill>
                <a:schemeClr val="bg1"/>
              </a:solidFill>
              <a:ea typeface="Arial" charset="0"/>
            </a:endParaRPr>
          </a:p>
        </p:txBody>
      </p:sp>
    </p:spTree>
    <p:extLst>
      <p:ext uri="{BB962C8B-B14F-4D97-AF65-F5344CB8AC3E}">
        <p14:creationId xmlns:p14="http://schemas.microsoft.com/office/powerpoint/2010/main" val="2264995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grpSp>
        <p:nvGrpSpPr>
          <p:cNvPr id="37" name="Group 36"/>
          <p:cNvGrpSpPr/>
          <p:nvPr/>
        </p:nvGrpSpPr>
        <p:grpSpPr>
          <a:xfrm>
            <a:off x="1948520" y="1104900"/>
            <a:ext cx="8306208" cy="5421731"/>
            <a:chOff x="940436" y="1006839"/>
            <a:chExt cx="7001462" cy="5129631"/>
          </a:xfrm>
        </p:grpSpPr>
        <p:sp>
          <p:nvSpPr>
            <p:cNvPr id="42" name="Freeform 41"/>
            <p:cNvSpPr/>
            <p:nvPr/>
          </p:nvSpPr>
          <p:spPr>
            <a:xfrm>
              <a:off x="5270698" y="4077270"/>
              <a:ext cx="2671200" cy="2058418"/>
            </a:xfrm>
            <a:custGeom>
              <a:avLst/>
              <a:gdLst>
                <a:gd name="connsiteX0" fmla="*/ 0 w 2419205"/>
                <a:gd name="connsiteY0" fmla="*/ 229378 h 2293780"/>
                <a:gd name="connsiteX1" fmla="*/ 229378 w 2419205"/>
                <a:gd name="connsiteY1" fmla="*/ 0 h 2293780"/>
                <a:gd name="connsiteX2" fmla="*/ 2189827 w 2419205"/>
                <a:gd name="connsiteY2" fmla="*/ 0 h 2293780"/>
                <a:gd name="connsiteX3" fmla="*/ 2419205 w 2419205"/>
                <a:gd name="connsiteY3" fmla="*/ 229378 h 2293780"/>
                <a:gd name="connsiteX4" fmla="*/ 2419205 w 2419205"/>
                <a:gd name="connsiteY4" fmla="*/ 2064402 h 2293780"/>
                <a:gd name="connsiteX5" fmla="*/ 2189827 w 2419205"/>
                <a:gd name="connsiteY5" fmla="*/ 2293780 h 2293780"/>
                <a:gd name="connsiteX6" fmla="*/ 229378 w 2419205"/>
                <a:gd name="connsiteY6" fmla="*/ 2293780 h 2293780"/>
                <a:gd name="connsiteX7" fmla="*/ 0 w 2419205"/>
                <a:gd name="connsiteY7" fmla="*/ 2064402 h 2293780"/>
                <a:gd name="connsiteX8" fmla="*/ 0 w 2419205"/>
                <a:gd name="connsiteY8" fmla="*/ 229378 h 229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05" h="2293780">
                  <a:moveTo>
                    <a:pt x="0" y="229378"/>
                  </a:moveTo>
                  <a:cubicBezTo>
                    <a:pt x="0" y="102696"/>
                    <a:pt x="102696" y="0"/>
                    <a:pt x="229378" y="0"/>
                  </a:cubicBezTo>
                  <a:lnTo>
                    <a:pt x="2189827" y="0"/>
                  </a:lnTo>
                  <a:cubicBezTo>
                    <a:pt x="2316509" y="0"/>
                    <a:pt x="2419205" y="102696"/>
                    <a:pt x="2419205" y="229378"/>
                  </a:cubicBezTo>
                  <a:lnTo>
                    <a:pt x="2419205" y="2064402"/>
                  </a:lnTo>
                  <a:cubicBezTo>
                    <a:pt x="2419205" y="2191084"/>
                    <a:pt x="2316509" y="2293780"/>
                    <a:pt x="2189827" y="2293780"/>
                  </a:cubicBezTo>
                  <a:lnTo>
                    <a:pt x="229378" y="2293780"/>
                  </a:lnTo>
                  <a:cubicBezTo>
                    <a:pt x="102696" y="2293780"/>
                    <a:pt x="0" y="2191084"/>
                    <a:pt x="0" y="2064402"/>
                  </a:cubicBezTo>
                  <a:lnTo>
                    <a:pt x="0" y="2293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39" tIns="102939" rIns="144000" bIns="676384" numCol="1" spcCol="1270" anchor="t" anchorCtr="0">
              <a:noAutofit/>
            </a:bodyPr>
            <a:lstStyle/>
            <a:p>
              <a:pPr marL="0" lvl="1" algn="r" defTabSz="622300">
                <a:lnSpc>
                  <a:spcPct val="90000"/>
                </a:lnSpc>
                <a:spcAft>
                  <a:spcPct val="15000"/>
                </a:spcAft>
              </a:pP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Internet users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should have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choice &amp; control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over </a:t>
              </a:r>
              <a:r>
                <a:rPr lang="en-US" sz="1400" dirty="0">
                  <a:solidFill>
                    <a:srgbClr val="000000"/>
                  </a:solidFill>
                  <a:ea typeface="ＭＳ Ｐゴシック" charset="0"/>
                  <a:sym typeface="Avenir Roman" charset="0"/>
                </a:rPr>
                <a:t>the way their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data </a:t>
              </a:r>
              <a:r>
                <a:rPr lang="en-US" sz="1400" dirty="0">
                  <a:solidFill>
                    <a:srgbClr val="000000"/>
                  </a:solidFill>
                  <a:ea typeface="ＭＳ Ｐゴシック" charset="0"/>
                  <a:sym typeface="Avenir Roman" charset="0"/>
                </a:rPr>
                <a:t>is collected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and </a:t>
              </a:r>
              <a:r>
                <a:rPr lang="en-US" sz="1400" dirty="0">
                  <a:solidFill>
                    <a:srgbClr val="000000"/>
                  </a:solidFill>
                  <a:ea typeface="ＭＳ Ｐゴシック" charset="0"/>
                  <a:sym typeface="Avenir Roman" charset="0"/>
                </a:rPr>
                <a:t>used by others</a:t>
              </a:r>
              <a:endParaRPr lang="en-US" sz="1400" dirty="0">
                <a:solidFill>
                  <a:srgbClr val="000000"/>
                </a:solidFill>
              </a:endParaRPr>
            </a:p>
          </p:txBody>
        </p:sp>
        <p:sp>
          <p:nvSpPr>
            <p:cNvPr id="40" name="Freeform 39"/>
            <p:cNvSpPr/>
            <p:nvPr/>
          </p:nvSpPr>
          <p:spPr>
            <a:xfrm>
              <a:off x="5270700" y="1033342"/>
              <a:ext cx="2667352" cy="2193456"/>
            </a:xfrm>
            <a:custGeom>
              <a:avLst/>
              <a:gdLst>
                <a:gd name="connsiteX0" fmla="*/ 0 w 2419205"/>
                <a:gd name="connsiteY0" fmla="*/ 229378 h 2293780"/>
                <a:gd name="connsiteX1" fmla="*/ 229378 w 2419205"/>
                <a:gd name="connsiteY1" fmla="*/ 0 h 2293780"/>
                <a:gd name="connsiteX2" fmla="*/ 2189827 w 2419205"/>
                <a:gd name="connsiteY2" fmla="*/ 0 h 2293780"/>
                <a:gd name="connsiteX3" fmla="*/ 2419205 w 2419205"/>
                <a:gd name="connsiteY3" fmla="*/ 229378 h 2293780"/>
                <a:gd name="connsiteX4" fmla="*/ 2419205 w 2419205"/>
                <a:gd name="connsiteY4" fmla="*/ 2064402 h 2293780"/>
                <a:gd name="connsiteX5" fmla="*/ 2189827 w 2419205"/>
                <a:gd name="connsiteY5" fmla="*/ 2293780 h 2293780"/>
                <a:gd name="connsiteX6" fmla="*/ 229378 w 2419205"/>
                <a:gd name="connsiteY6" fmla="*/ 2293780 h 2293780"/>
                <a:gd name="connsiteX7" fmla="*/ 0 w 2419205"/>
                <a:gd name="connsiteY7" fmla="*/ 2064402 h 2293780"/>
                <a:gd name="connsiteX8" fmla="*/ 0 w 2419205"/>
                <a:gd name="connsiteY8" fmla="*/ 229378 h 229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05" h="2293780">
                  <a:moveTo>
                    <a:pt x="0" y="229378"/>
                  </a:moveTo>
                  <a:cubicBezTo>
                    <a:pt x="0" y="102696"/>
                    <a:pt x="102696" y="0"/>
                    <a:pt x="229378" y="0"/>
                  </a:cubicBezTo>
                  <a:lnTo>
                    <a:pt x="2189827" y="0"/>
                  </a:lnTo>
                  <a:cubicBezTo>
                    <a:pt x="2316509" y="0"/>
                    <a:pt x="2419205" y="102696"/>
                    <a:pt x="2419205" y="229378"/>
                  </a:cubicBezTo>
                  <a:lnTo>
                    <a:pt x="2419205" y="2064402"/>
                  </a:lnTo>
                  <a:cubicBezTo>
                    <a:pt x="2419205" y="2191084"/>
                    <a:pt x="2316509" y="2293780"/>
                    <a:pt x="2189827" y="2293780"/>
                  </a:cubicBezTo>
                  <a:lnTo>
                    <a:pt x="229378" y="2293780"/>
                  </a:lnTo>
                  <a:cubicBezTo>
                    <a:pt x="102696" y="2293780"/>
                    <a:pt x="0" y="2191084"/>
                    <a:pt x="0" y="2064402"/>
                  </a:cubicBezTo>
                  <a:lnTo>
                    <a:pt x="0" y="2293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288000" rIns="144000" bIns="676384" numCol="1" spcCol="1270" anchor="t" anchorCtr="0">
              <a:noAutofit/>
            </a:bodyPr>
            <a:lstStyle/>
            <a:p>
              <a:pPr marL="0" lvl="1" algn="r" defTabSz="622300">
                <a:lnSpc>
                  <a:spcPct val="90000"/>
                </a:lnSpc>
                <a:spcBef>
                  <a:spcPts val="600"/>
                </a:spcBef>
                <a:spcAft>
                  <a:spcPct val="15000"/>
                </a:spcAft>
              </a:pPr>
              <a:r>
                <a:rPr lang="en-US" sz="1400" dirty="0">
                  <a:solidFill>
                    <a:srgbClr val="000000"/>
                  </a:solidFill>
                  <a:ea typeface="ＭＳ Ｐゴシック" charset="0"/>
                  <a:sym typeface="Avenir Roman" charset="0"/>
                </a:rPr>
                <a:t>The Internet is global, but privacy laws are usually national. To ensure data protection continuity, special provisions are needed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to </a:t>
              </a:r>
              <a:r>
                <a:rPr lang="en-US" sz="1400" dirty="0">
                  <a:solidFill>
                    <a:srgbClr val="000000"/>
                  </a:solidFill>
                  <a:ea typeface="ＭＳ Ｐゴシック" charset="0"/>
                  <a:sym typeface="Avenir Roman" charset="0"/>
                </a:rPr>
                <a:t>protect personal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data </a:t>
              </a:r>
              <a:r>
                <a:rPr lang="en-US" sz="1400" dirty="0">
                  <a:solidFill>
                    <a:srgbClr val="000000"/>
                  </a:solidFill>
                  <a:ea typeface="ＭＳ Ｐゴシック" charset="0"/>
                  <a:sym typeface="Avenir Roman" charset="0"/>
                </a:rPr>
                <a:t>that leaves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one </a:t>
              </a:r>
              <a:r>
                <a:rPr lang="en-US" sz="1400" dirty="0">
                  <a:solidFill>
                    <a:srgbClr val="000000"/>
                  </a:solidFill>
                  <a:ea typeface="ＭＳ Ｐゴシック" charset="0"/>
                  <a:sym typeface="Avenir Roman" charset="0"/>
                </a:rPr>
                <a:t>country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and </a:t>
              </a:r>
              <a:r>
                <a:rPr lang="en-US" sz="1400" dirty="0">
                  <a:solidFill>
                    <a:srgbClr val="000000"/>
                  </a:solidFill>
                  <a:ea typeface="ＭＳ Ｐゴシック" charset="0"/>
                  <a:sym typeface="Avenir Roman" charset="0"/>
                </a:rPr>
                <a:t>enters </a:t>
              </a:r>
              <a:r>
                <a:rPr lang="en-US" sz="1400" dirty="0">
                  <a:solidFill>
                    <a:srgbClr val="000000"/>
                  </a:solidFill>
                  <a:ea typeface="ＭＳ Ｐゴシック" charset="0"/>
                  <a:sym typeface="Avenir Roman" charset="0"/>
                </a:rPr>
                <a:t/>
              </a:r>
              <a:br>
                <a:rPr lang="en-US" sz="1400" dirty="0">
                  <a:solidFill>
                    <a:srgbClr val="000000"/>
                  </a:solidFill>
                  <a:ea typeface="ＭＳ Ｐゴシック" charset="0"/>
                  <a:sym typeface="Avenir Roman" charset="0"/>
                </a:rPr>
              </a:br>
              <a:r>
                <a:rPr lang="en-US" sz="1400" dirty="0">
                  <a:solidFill>
                    <a:srgbClr val="000000"/>
                  </a:solidFill>
                  <a:ea typeface="ＭＳ Ｐゴシック" charset="0"/>
                  <a:sym typeface="Avenir Roman" charset="0"/>
                </a:rPr>
                <a:t>another.</a:t>
              </a:r>
              <a:endParaRPr lang="en-US" sz="1100" dirty="0">
                <a:solidFill>
                  <a:srgbClr val="000000"/>
                </a:solidFill>
                <a:ea typeface="Arial" charset="0"/>
                <a:cs typeface="Arial" charset="0"/>
              </a:endParaRPr>
            </a:p>
          </p:txBody>
        </p:sp>
        <p:sp>
          <p:nvSpPr>
            <p:cNvPr id="41" name="Freeform 40"/>
            <p:cNvSpPr/>
            <p:nvPr/>
          </p:nvSpPr>
          <p:spPr>
            <a:xfrm>
              <a:off x="979310" y="4077270"/>
              <a:ext cx="2671200" cy="2059200"/>
            </a:xfrm>
            <a:custGeom>
              <a:avLst/>
              <a:gdLst>
                <a:gd name="connsiteX0" fmla="*/ 0 w 2419205"/>
                <a:gd name="connsiteY0" fmla="*/ 229378 h 2293780"/>
                <a:gd name="connsiteX1" fmla="*/ 229378 w 2419205"/>
                <a:gd name="connsiteY1" fmla="*/ 0 h 2293780"/>
                <a:gd name="connsiteX2" fmla="*/ 2189827 w 2419205"/>
                <a:gd name="connsiteY2" fmla="*/ 0 h 2293780"/>
                <a:gd name="connsiteX3" fmla="*/ 2419205 w 2419205"/>
                <a:gd name="connsiteY3" fmla="*/ 229378 h 2293780"/>
                <a:gd name="connsiteX4" fmla="*/ 2419205 w 2419205"/>
                <a:gd name="connsiteY4" fmla="*/ 2064402 h 2293780"/>
                <a:gd name="connsiteX5" fmla="*/ 2189827 w 2419205"/>
                <a:gd name="connsiteY5" fmla="*/ 2293780 h 2293780"/>
                <a:gd name="connsiteX6" fmla="*/ 229378 w 2419205"/>
                <a:gd name="connsiteY6" fmla="*/ 2293780 h 2293780"/>
                <a:gd name="connsiteX7" fmla="*/ 0 w 2419205"/>
                <a:gd name="connsiteY7" fmla="*/ 2064402 h 2293780"/>
                <a:gd name="connsiteX8" fmla="*/ 0 w 2419205"/>
                <a:gd name="connsiteY8" fmla="*/ 229378 h 229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05" h="2293780">
                  <a:moveTo>
                    <a:pt x="0" y="229378"/>
                  </a:moveTo>
                  <a:cubicBezTo>
                    <a:pt x="0" y="102696"/>
                    <a:pt x="102696" y="0"/>
                    <a:pt x="229378" y="0"/>
                  </a:cubicBezTo>
                  <a:lnTo>
                    <a:pt x="2189827" y="0"/>
                  </a:lnTo>
                  <a:cubicBezTo>
                    <a:pt x="2316509" y="0"/>
                    <a:pt x="2419205" y="102696"/>
                    <a:pt x="2419205" y="229378"/>
                  </a:cubicBezTo>
                  <a:lnTo>
                    <a:pt x="2419205" y="2064402"/>
                  </a:lnTo>
                  <a:cubicBezTo>
                    <a:pt x="2419205" y="2191084"/>
                    <a:pt x="2316509" y="2293780"/>
                    <a:pt x="2189827" y="2293780"/>
                  </a:cubicBezTo>
                  <a:lnTo>
                    <a:pt x="229378" y="2293780"/>
                  </a:lnTo>
                  <a:cubicBezTo>
                    <a:pt x="102696" y="2293780"/>
                    <a:pt x="0" y="2191084"/>
                    <a:pt x="0" y="2064402"/>
                  </a:cubicBezTo>
                  <a:lnTo>
                    <a:pt x="0" y="2293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144000" rIns="144000" bIns="676384" numCol="1" spcCol="1270" anchor="t" anchorCtr="0">
              <a:noAutofit/>
            </a:bodyPr>
            <a:lstStyle/>
            <a:p>
              <a:pPr marL="0" lvl="1" defTabSz="622300">
                <a:lnSpc>
                  <a:spcPct val="90000"/>
                </a:lnSpc>
                <a:spcAft>
                  <a:spcPct val="15000"/>
                </a:spcAft>
              </a:pPr>
              <a:r>
                <a:rPr lang="en-US" sz="1400" dirty="0">
                  <a:solidFill>
                    <a:srgbClr val="000000"/>
                  </a:solidFill>
                  <a:ea typeface="Arial" charset="0"/>
                  <a:cs typeface="Arial" charset="0"/>
                  <a:sym typeface="Avenir Roman" charset="0"/>
                </a:rPr>
                <a:t>Some data </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may be legally </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protected in one </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country, but not </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in another.</a:t>
              </a:r>
              <a:r>
                <a:rPr lang="en-US" sz="1400" dirty="0">
                  <a:solidFill>
                    <a:srgbClr val="000000"/>
                  </a:solidFill>
                  <a:ea typeface="Arial" charset="0"/>
                  <a:cs typeface="Arial" charset="0"/>
                  <a:sym typeface="Avenir Roman" charset="0"/>
                </a:rPr>
                <a:t> </a:t>
              </a:r>
              <a:r>
                <a:rPr lang="en-US" sz="1400" dirty="0">
                  <a:solidFill>
                    <a:srgbClr val="000000"/>
                  </a:solidFill>
                  <a:ea typeface="Arial" charset="0"/>
                  <a:cs typeface="Arial" charset="0"/>
                  <a:sym typeface="Avenir Roman" charset="0"/>
                </a:rPr>
                <a:t>Or, legal protections may vary.</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In some cases, they may</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be incompatible.</a:t>
              </a:r>
              <a:endParaRPr lang="en-US" sz="1400" dirty="0">
                <a:solidFill>
                  <a:srgbClr val="000000"/>
                </a:solidFill>
                <a:ea typeface="Arial" charset="0"/>
                <a:cs typeface="Arial" charset="0"/>
              </a:endParaRPr>
            </a:p>
          </p:txBody>
        </p:sp>
        <p:grpSp>
          <p:nvGrpSpPr>
            <p:cNvPr id="6" name="Group 5"/>
            <p:cNvGrpSpPr/>
            <p:nvPr/>
          </p:nvGrpSpPr>
          <p:grpSpPr>
            <a:xfrm>
              <a:off x="940436" y="1006839"/>
              <a:ext cx="5735988" cy="4798737"/>
              <a:chOff x="940436" y="1006839"/>
              <a:chExt cx="5735988" cy="4798737"/>
            </a:xfrm>
          </p:grpSpPr>
          <p:sp>
            <p:nvSpPr>
              <p:cNvPr id="16" name="Freeform 15"/>
              <p:cNvSpPr/>
              <p:nvPr/>
            </p:nvSpPr>
            <p:spPr>
              <a:xfrm>
                <a:off x="940436" y="1006839"/>
                <a:ext cx="2671200" cy="2191408"/>
              </a:xfrm>
              <a:custGeom>
                <a:avLst/>
                <a:gdLst>
                  <a:gd name="connsiteX0" fmla="*/ 0 w 2419205"/>
                  <a:gd name="connsiteY0" fmla="*/ 229378 h 2293780"/>
                  <a:gd name="connsiteX1" fmla="*/ 229378 w 2419205"/>
                  <a:gd name="connsiteY1" fmla="*/ 0 h 2293780"/>
                  <a:gd name="connsiteX2" fmla="*/ 2189827 w 2419205"/>
                  <a:gd name="connsiteY2" fmla="*/ 0 h 2293780"/>
                  <a:gd name="connsiteX3" fmla="*/ 2419205 w 2419205"/>
                  <a:gd name="connsiteY3" fmla="*/ 229378 h 2293780"/>
                  <a:gd name="connsiteX4" fmla="*/ 2419205 w 2419205"/>
                  <a:gd name="connsiteY4" fmla="*/ 2064402 h 2293780"/>
                  <a:gd name="connsiteX5" fmla="*/ 2189827 w 2419205"/>
                  <a:gd name="connsiteY5" fmla="*/ 2293780 h 2293780"/>
                  <a:gd name="connsiteX6" fmla="*/ 229378 w 2419205"/>
                  <a:gd name="connsiteY6" fmla="*/ 2293780 h 2293780"/>
                  <a:gd name="connsiteX7" fmla="*/ 0 w 2419205"/>
                  <a:gd name="connsiteY7" fmla="*/ 2064402 h 2293780"/>
                  <a:gd name="connsiteX8" fmla="*/ 0 w 2419205"/>
                  <a:gd name="connsiteY8" fmla="*/ 229378 h 229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205" h="2293780">
                    <a:moveTo>
                      <a:pt x="0" y="229378"/>
                    </a:moveTo>
                    <a:cubicBezTo>
                      <a:pt x="0" y="102696"/>
                      <a:pt x="102696" y="0"/>
                      <a:pt x="229378" y="0"/>
                    </a:cubicBezTo>
                    <a:lnTo>
                      <a:pt x="2189827" y="0"/>
                    </a:lnTo>
                    <a:cubicBezTo>
                      <a:pt x="2316509" y="0"/>
                      <a:pt x="2419205" y="102696"/>
                      <a:pt x="2419205" y="229378"/>
                    </a:cubicBezTo>
                    <a:lnTo>
                      <a:pt x="2419205" y="2064402"/>
                    </a:lnTo>
                    <a:cubicBezTo>
                      <a:pt x="2419205" y="2191084"/>
                      <a:pt x="2316509" y="2293780"/>
                      <a:pt x="2189827" y="2293780"/>
                    </a:cubicBezTo>
                    <a:lnTo>
                      <a:pt x="229378" y="2293780"/>
                    </a:lnTo>
                    <a:cubicBezTo>
                      <a:pt x="102696" y="2293780"/>
                      <a:pt x="0" y="2191084"/>
                      <a:pt x="0" y="2064402"/>
                    </a:cubicBezTo>
                    <a:lnTo>
                      <a:pt x="0" y="2293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102939" rIns="144000" bIns="676384" numCol="1" spcCol="1270" anchor="t" anchorCtr="0">
                <a:noAutofit/>
              </a:bodyPr>
              <a:lstStyle/>
              <a:p>
                <a:pPr marL="0" lvl="1" defTabSz="622300">
                  <a:lnSpc>
                    <a:spcPct val="90000"/>
                  </a:lnSpc>
                  <a:spcAft>
                    <a:spcPct val="15000"/>
                  </a:spcAft>
                </a:pPr>
                <a:r>
                  <a:rPr lang="en-US" sz="1400" dirty="0">
                    <a:solidFill>
                      <a:srgbClr val="000000"/>
                    </a:solidFill>
                    <a:ea typeface="Arial" charset="0"/>
                    <a:cs typeface="Arial" charset="0"/>
                    <a:sym typeface="Avenir Roman" charset="0"/>
                  </a:rPr>
                  <a:t>Some data is obviously personal data, but sometimes it can </a:t>
                </a:r>
              </a:p>
              <a:p>
                <a:pPr marL="0" lvl="1" defTabSz="622300">
                  <a:lnSpc>
                    <a:spcPct val="90000"/>
                  </a:lnSpc>
                  <a:spcAft>
                    <a:spcPct val="15000"/>
                  </a:spcAft>
                </a:pPr>
                <a:r>
                  <a:rPr lang="en-US" sz="1400" dirty="0">
                    <a:solidFill>
                      <a:srgbClr val="000000"/>
                    </a:solidFill>
                    <a:ea typeface="Arial" charset="0"/>
                    <a:cs typeface="Arial" charset="0"/>
                    <a:sym typeface="Avenir Roman" charset="0"/>
                  </a:rPr>
                  <a:t>be difficult to determine what is personal </a:t>
                </a:r>
                <a:br>
                  <a:rPr lang="en-US" sz="1400" dirty="0">
                    <a:solidFill>
                      <a:srgbClr val="000000"/>
                    </a:solidFill>
                    <a:ea typeface="Arial" charset="0"/>
                    <a:cs typeface="Arial" charset="0"/>
                    <a:sym typeface="Avenir Roman" charset="0"/>
                  </a:rPr>
                </a:br>
                <a:r>
                  <a:rPr lang="en-US" sz="1400" dirty="0">
                    <a:solidFill>
                      <a:srgbClr val="000000"/>
                    </a:solidFill>
                    <a:ea typeface="Arial" charset="0"/>
                    <a:cs typeface="Arial" charset="0"/>
                    <a:sym typeface="Avenir Roman" charset="0"/>
                  </a:rPr>
                  <a:t>data.</a:t>
                </a:r>
                <a:endParaRPr lang="en-US" sz="1100" dirty="0">
                  <a:solidFill>
                    <a:srgbClr val="000000"/>
                  </a:solidFill>
                  <a:ea typeface="Arial" charset="0"/>
                  <a:cs typeface="Arial" charset="0"/>
                </a:endParaRPr>
              </a:p>
            </p:txBody>
          </p:sp>
          <p:sp>
            <p:nvSpPr>
              <p:cNvPr id="17" name="Freeform 16"/>
              <p:cNvSpPr/>
              <p:nvPr/>
            </p:nvSpPr>
            <p:spPr>
              <a:xfrm>
                <a:off x="2338521" y="1467674"/>
                <a:ext cx="2119990" cy="2119990"/>
              </a:xfrm>
              <a:custGeom>
                <a:avLst/>
                <a:gdLst>
                  <a:gd name="connsiteX0" fmla="*/ 0 w 2119990"/>
                  <a:gd name="connsiteY0" fmla="*/ 2119990 h 2119990"/>
                  <a:gd name="connsiteX1" fmla="*/ 2119990 w 2119990"/>
                  <a:gd name="connsiteY1" fmla="*/ 0 h 2119990"/>
                  <a:gd name="connsiteX2" fmla="*/ 2119990 w 2119990"/>
                  <a:gd name="connsiteY2" fmla="*/ 2119990 h 2119990"/>
                  <a:gd name="connsiteX3" fmla="*/ 0 w 2119990"/>
                  <a:gd name="connsiteY3" fmla="*/ 2119990 h 2119990"/>
                </a:gdLst>
                <a:ahLst/>
                <a:cxnLst>
                  <a:cxn ang="0">
                    <a:pos x="connsiteX0" y="connsiteY0"/>
                  </a:cxn>
                  <a:cxn ang="0">
                    <a:pos x="connsiteX1" y="connsiteY1"/>
                  </a:cxn>
                  <a:cxn ang="0">
                    <a:pos x="connsiteX2" y="connsiteY2"/>
                  </a:cxn>
                  <a:cxn ang="0">
                    <a:pos x="connsiteX3" y="connsiteY3"/>
                  </a:cxn>
                </a:cxnLst>
                <a:rect l="l" t="t" r="r" b="b"/>
                <a:pathLst>
                  <a:path w="2119990" h="2119990">
                    <a:moveTo>
                      <a:pt x="0" y="2119990"/>
                    </a:moveTo>
                    <a:cubicBezTo>
                      <a:pt x="0" y="949152"/>
                      <a:pt x="949152" y="0"/>
                      <a:pt x="2119990" y="0"/>
                    </a:cubicBezTo>
                    <a:lnTo>
                      <a:pt x="2119990" y="2119990"/>
                    </a:lnTo>
                    <a:lnTo>
                      <a:pt x="0" y="21199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723" tIns="734723" rIns="113792" bIns="113792" numCol="1" spcCol="1270" anchor="ctr" anchorCtr="0">
                <a:noAutofit/>
              </a:bodyPr>
              <a:lstStyle/>
              <a:p>
                <a:pPr algn="ctr" defTabSz="711200">
                  <a:lnSpc>
                    <a:spcPct val="90000"/>
                  </a:lnSpc>
                  <a:spcAft>
                    <a:spcPct val="35000"/>
                  </a:spcAft>
                </a:pPr>
                <a:r>
                  <a:rPr lang="en-US" sz="1600" b="1" dirty="0">
                    <a:latin typeface="Hind Semibold" charset="0"/>
                    <a:ea typeface="Hind Semibold" charset="0"/>
                    <a:cs typeface="Hind Semibold" charset="0"/>
                  </a:rPr>
                  <a:t>Determining What Data Needs to be Protected</a:t>
                </a:r>
                <a:endParaRPr lang="en-US" sz="1600" b="1" dirty="0">
                  <a:latin typeface="Hind Semibold" charset="0"/>
                  <a:ea typeface="Hind Semibold" charset="0"/>
                  <a:cs typeface="Hind Semibold" charset="0"/>
                </a:endParaRPr>
              </a:p>
            </p:txBody>
          </p:sp>
          <p:sp>
            <p:nvSpPr>
              <p:cNvPr id="29" name="Freeform 28"/>
              <p:cNvSpPr/>
              <p:nvPr/>
            </p:nvSpPr>
            <p:spPr>
              <a:xfrm>
                <a:off x="4556433" y="1467674"/>
                <a:ext cx="2119990" cy="2119990"/>
              </a:xfrm>
              <a:custGeom>
                <a:avLst/>
                <a:gdLst>
                  <a:gd name="connsiteX0" fmla="*/ 0 w 2119990"/>
                  <a:gd name="connsiteY0" fmla="*/ 2119990 h 2119990"/>
                  <a:gd name="connsiteX1" fmla="*/ 2119990 w 2119990"/>
                  <a:gd name="connsiteY1" fmla="*/ 0 h 2119990"/>
                  <a:gd name="connsiteX2" fmla="*/ 2119990 w 2119990"/>
                  <a:gd name="connsiteY2" fmla="*/ 2119990 h 2119990"/>
                  <a:gd name="connsiteX3" fmla="*/ 0 w 2119990"/>
                  <a:gd name="connsiteY3" fmla="*/ 2119990 h 2119990"/>
                </a:gdLst>
                <a:ahLst/>
                <a:cxnLst>
                  <a:cxn ang="0">
                    <a:pos x="connsiteX0" y="connsiteY0"/>
                  </a:cxn>
                  <a:cxn ang="0">
                    <a:pos x="connsiteX1" y="connsiteY1"/>
                  </a:cxn>
                  <a:cxn ang="0">
                    <a:pos x="connsiteX2" y="connsiteY2"/>
                  </a:cxn>
                  <a:cxn ang="0">
                    <a:pos x="connsiteX3" y="connsiteY3"/>
                  </a:cxn>
                </a:cxnLst>
                <a:rect l="l" t="t" r="r" b="b"/>
                <a:pathLst>
                  <a:path w="2119990" h="2119990">
                    <a:moveTo>
                      <a:pt x="0" y="0"/>
                    </a:moveTo>
                    <a:cubicBezTo>
                      <a:pt x="1170838" y="0"/>
                      <a:pt x="2119990" y="949152"/>
                      <a:pt x="2119990" y="2119990"/>
                    </a:cubicBezTo>
                    <a:lnTo>
                      <a:pt x="0" y="21199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734723" rIns="612000" bIns="113792" numCol="1" spcCol="1270" anchor="ctr" anchorCtr="0">
                <a:noAutofit/>
              </a:bodyPr>
              <a:lstStyle/>
              <a:p>
                <a:pPr algn="ctr" defTabSz="711200">
                  <a:lnSpc>
                    <a:spcPct val="90000"/>
                  </a:lnSpc>
                  <a:spcAft>
                    <a:spcPct val="35000"/>
                  </a:spcAft>
                </a:pPr>
                <a:r>
                  <a:rPr lang="en-US" sz="1600" b="1" dirty="0">
                    <a:latin typeface="Hind Semibold" charset="0"/>
                    <a:ea typeface="Hind Semibold" charset="0"/>
                    <a:cs typeface="Hind Semibold" charset="0"/>
                  </a:rPr>
                  <a:t/>
                </a:r>
                <a:br>
                  <a:rPr lang="en-US" sz="1600" b="1" dirty="0">
                    <a:latin typeface="Hind Semibold" charset="0"/>
                    <a:ea typeface="Hind Semibold" charset="0"/>
                    <a:cs typeface="Hind Semibold" charset="0"/>
                  </a:rPr>
                </a:br>
                <a:r>
                  <a:rPr lang="en-US" sz="1600" b="1" dirty="0">
                    <a:latin typeface="Hind Semibold" charset="0"/>
                    <a:ea typeface="Hind Semibold" charset="0"/>
                    <a:cs typeface="Hind Semibold" charset="0"/>
                  </a:rPr>
                  <a:t>Cross-Border Transfers of Data</a:t>
                </a:r>
              </a:p>
            </p:txBody>
          </p:sp>
          <p:sp>
            <p:nvSpPr>
              <p:cNvPr id="33" name="Freeform 32"/>
              <p:cNvSpPr/>
              <p:nvPr/>
            </p:nvSpPr>
            <p:spPr>
              <a:xfrm rot="21600000">
                <a:off x="4556433" y="3685585"/>
                <a:ext cx="2119991" cy="2119991"/>
              </a:xfrm>
              <a:custGeom>
                <a:avLst/>
                <a:gdLst>
                  <a:gd name="connsiteX0" fmla="*/ 0 w 2119990"/>
                  <a:gd name="connsiteY0" fmla="*/ 2119990 h 2119990"/>
                  <a:gd name="connsiteX1" fmla="*/ 2119990 w 2119990"/>
                  <a:gd name="connsiteY1" fmla="*/ 0 h 2119990"/>
                  <a:gd name="connsiteX2" fmla="*/ 2119990 w 2119990"/>
                  <a:gd name="connsiteY2" fmla="*/ 2119990 h 2119990"/>
                  <a:gd name="connsiteX3" fmla="*/ 0 w 2119990"/>
                  <a:gd name="connsiteY3" fmla="*/ 2119990 h 2119990"/>
                </a:gdLst>
                <a:ahLst/>
                <a:cxnLst>
                  <a:cxn ang="0">
                    <a:pos x="connsiteX0" y="connsiteY0"/>
                  </a:cxn>
                  <a:cxn ang="0">
                    <a:pos x="connsiteX1" y="connsiteY1"/>
                  </a:cxn>
                  <a:cxn ang="0">
                    <a:pos x="connsiteX2" y="connsiteY2"/>
                  </a:cxn>
                  <a:cxn ang="0">
                    <a:pos x="connsiteX3" y="connsiteY3"/>
                  </a:cxn>
                </a:cxnLst>
                <a:rect l="l" t="t" r="r" b="b"/>
                <a:pathLst>
                  <a:path w="2119990" h="2119990">
                    <a:moveTo>
                      <a:pt x="2119990" y="0"/>
                    </a:moveTo>
                    <a:cubicBezTo>
                      <a:pt x="2119990" y="1170838"/>
                      <a:pt x="1170838" y="2119990"/>
                      <a:pt x="0" y="2119990"/>
                    </a:cubicBezTo>
                    <a:lnTo>
                      <a:pt x="0" y="0"/>
                    </a:lnTo>
                    <a:lnTo>
                      <a:pt x="211999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3" rIns="734724" bIns="734723" numCol="1" spcCol="1270" anchor="ctr" anchorCtr="0">
                <a:noAutofit/>
              </a:bodyPr>
              <a:lstStyle/>
              <a:p>
                <a:pPr algn="ctr" defTabSz="711200">
                  <a:lnSpc>
                    <a:spcPct val="90000"/>
                  </a:lnSpc>
                  <a:spcAft>
                    <a:spcPct val="35000"/>
                  </a:spcAft>
                </a:pPr>
                <a:r>
                  <a:rPr lang="en-US" sz="1600" b="1" dirty="0">
                    <a:latin typeface="Hind Semibold" charset="0"/>
                    <a:ea typeface="Hind Semibold" charset="0"/>
                    <a:cs typeface="Hind Semibold" charset="0"/>
                  </a:rPr>
                  <a:t>Real, Meaningful Consent</a:t>
                </a:r>
                <a:endParaRPr lang="en-US" sz="1600" b="1" dirty="0">
                  <a:latin typeface="Hind Semibold" charset="0"/>
                  <a:ea typeface="Hind Semibold" charset="0"/>
                  <a:cs typeface="Hind Semibold" charset="0"/>
                </a:endParaRPr>
              </a:p>
            </p:txBody>
          </p:sp>
          <p:sp>
            <p:nvSpPr>
              <p:cNvPr id="34" name="Freeform 33"/>
              <p:cNvSpPr/>
              <p:nvPr/>
            </p:nvSpPr>
            <p:spPr>
              <a:xfrm rot="21600000">
                <a:off x="2338521" y="3685586"/>
                <a:ext cx="2119990" cy="2119990"/>
              </a:xfrm>
              <a:custGeom>
                <a:avLst/>
                <a:gdLst>
                  <a:gd name="connsiteX0" fmla="*/ 0 w 2119990"/>
                  <a:gd name="connsiteY0" fmla="*/ 2119990 h 2119990"/>
                  <a:gd name="connsiteX1" fmla="*/ 2119990 w 2119990"/>
                  <a:gd name="connsiteY1" fmla="*/ 0 h 2119990"/>
                  <a:gd name="connsiteX2" fmla="*/ 2119990 w 2119990"/>
                  <a:gd name="connsiteY2" fmla="*/ 2119990 h 2119990"/>
                  <a:gd name="connsiteX3" fmla="*/ 0 w 2119990"/>
                  <a:gd name="connsiteY3" fmla="*/ 2119990 h 2119990"/>
                </a:gdLst>
                <a:ahLst/>
                <a:cxnLst>
                  <a:cxn ang="0">
                    <a:pos x="connsiteX0" y="connsiteY0"/>
                  </a:cxn>
                  <a:cxn ang="0">
                    <a:pos x="connsiteX1" y="connsiteY1"/>
                  </a:cxn>
                  <a:cxn ang="0">
                    <a:pos x="connsiteX2" y="connsiteY2"/>
                  </a:cxn>
                  <a:cxn ang="0">
                    <a:pos x="connsiteX3" y="connsiteY3"/>
                  </a:cxn>
                </a:cxnLst>
                <a:rect l="l" t="t" r="r" b="b"/>
                <a:pathLst>
                  <a:path w="2119990" h="2119990">
                    <a:moveTo>
                      <a:pt x="2119990" y="2119990"/>
                    </a:moveTo>
                    <a:cubicBezTo>
                      <a:pt x="949152" y="2119990"/>
                      <a:pt x="0" y="1170838"/>
                      <a:pt x="0" y="0"/>
                    </a:cubicBezTo>
                    <a:lnTo>
                      <a:pt x="2119990" y="0"/>
                    </a:lnTo>
                    <a:lnTo>
                      <a:pt x="2119990" y="21199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723" tIns="113792" rIns="113792" bIns="734723" numCol="1" spcCol="1270" anchor="ctr" anchorCtr="0">
                <a:noAutofit/>
              </a:bodyPr>
              <a:lstStyle/>
              <a:p>
                <a:pPr algn="ctr" defTabSz="711200">
                  <a:lnSpc>
                    <a:spcPct val="90000"/>
                  </a:lnSpc>
                  <a:spcAft>
                    <a:spcPct val="35000"/>
                  </a:spcAft>
                </a:pPr>
                <a:r>
                  <a:rPr lang="en-US" sz="1600" b="1" dirty="0">
                    <a:solidFill>
                      <a:schemeClr val="bg1"/>
                    </a:solidFill>
                    <a:latin typeface="Hind Semibold" charset="0"/>
                    <a:ea typeface="Hind Semibold" charset="0"/>
                    <a:cs typeface="Hind Semibold" charset="0"/>
                  </a:rPr>
                  <a:t>Different and sometimes </a:t>
                </a:r>
                <a:r>
                  <a:rPr lang="en-US" sz="1600" b="1" dirty="0">
                    <a:solidFill>
                      <a:schemeClr val="bg1"/>
                    </a:solidFill>
                    <a:latin typeface="Hind Semibold" charset="0"/>
                    <a:ea typeface="Hind Semibold" charset="0"/>
                    <a:cs typeface="Hind Semibold" charset="0"/>
                  </a:rPr>
                  <a:t>C</a:t>
                </a:r>
                <a:r>
                  <a:rPr lang="en-US" sz="1600" b="1" dirty="0">
                    <a:solidFill>
                      <a:schemeClr val="bg1"/>
                    </a:solidFill>
                    <a:latin typeface="Hind Semibold" charset="0"/>
                    <a:ea typeface="Hind Semibold" charset="0"/>
                    <a:cs typeface="Hind Semibold" charset="0"/>
                  </a:rPr>
                  <a:t>onflicting Laws</a:t>
                </a:r>
                <a:endParaRPr lang="en-US" sz="1600" b="1" dirty="0">
                  <a:solidFill>
                    <a:schemeClr val="bg1"/>
                  </a:solidFill>
                  <a:latin typeface="Hind Semibold" charset="0"/>
                  <a:ea typeface="Hind Semibold" charset="0"/>
                  <a:cs typeface="Hind Semibold" charset="0"/>
                </a:endParaRPr>
              </a:p>
            </p:txBody>
          </p:sp>
        </p:grpSp>
      </p:grpSp>
    </p:spTree>
    <p:extLst>
      <p:ext uri="{BB962C8B-B14F-4D97-AF65-F5344CB8AC3E}">
        <p14:creationId xmlns:p14="http://schemas.microsoft.com/office/powerpoint/2010/main" val="38945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a:xfrm>
            <a:off x="1479842" y="1383766"/>
            <a:ext cx="10712158" cy="4407434"/>
          </a:xfrm>
        </p:spPr>
        <p:txBody>
          <a:bodyPr numCol="2"/>
          <a:lstStyle/>
          <a:p>
            <a:pPr>
              <a:lnSpc>
                <a:spcPts val="5200"/>
              </a:lnSpc>
            </a:pPr>
            <a:r>
              <a:rPr lang="en-US" sz="2400" dirty="0" smtClean="0"/>
              <a:t>Global interoperability</a:t>
            </a:r>
          </a:p>
          <a:p>
            <a:pPr>
              <a:lnSpc>
                <a:spcPts val="5200"/>
              </a:lnSpc>
            </a:pPr>
            <a:r>
              <a:rPr lang="en-US" sz="2400" dirty="0" smtClean="0"/>
              <a:t>Collaboration</a:t>
            </a:r>
          </a:p>
          <a:p>
            <a:pPr>
              <a:lnSpc>
                <a:spcPts val="5200"/>
              </a:lnSpc>
            </a:pPr>
            <a:r>
              <a:rPr lang="en-US" sz="2400" dirty="0" smtClean="0"/>
              <a:t>Ethics</a:t>
            </a:r>
          </a:p>
          <a:p>
            <a:pPr>
              <a:lnSpc>
                <a:spcPts val="5200"/>
              </a:lnSpc>
            </a:pPr>
            <a:r>
              <a:rPr lang="en-US" sz="2400" dirty="0" smtClean="0"/>
              <a:t>Privacy impact</a:t>
            </a:r>
          </a:p>
          <a:p>
            <a:pPr>
              <a:lnSpc>
                <a:spcPts val="5200"/>
              </a:lnSpc>
            </a:pPr>
            <a:r>
              <a:rPr lang="en-US" sz="2400" dirty="0" smtClean="0"/>
              <a:t>Anonymity and  </a:t>
            </a:r>
            <a:r>
              <a:rPr lang="en-US" sz="2400" dirty="0" err="1" smtClean="0"/>
              <a:t>Pseudonymity</a:t>
            </a:r>
            <a:endParaRPr lang="en-US" sz="2400" dirty="0"/>
          </a:p>
          <a:p>
            <a:pPr>
              <a:lnSpc>
                <a:spcPts val="5200"/>
              </a:lnSpc>
            </a:pPr>
            <a:r>
              <a:rPr lang="en-US" sz="2400" dirty="0" smtClean="0"/>
              <a:t>Data minimization</a:t>
            </a:r>
          </a:p>
          <a:p>
            <a:pPr>
              <a:lnSpc>
                <a:spcPts val="5200"/>
              </a:lnSpc>
            </a:pPr>
            <a:r>
              <a:rPr lang="en-US" sz="2400" dirty="0" smtClean="0">
                <a:solidFill>
                  <a:srgbClr val="535353"/>
                </a:solidFill>
                <a:ea typeface="Arial" charset="0"/>
              </a:rPr>
              <a:t>Choice</a:t>
            </a:r>
          </a:p>
          <a:p>
            <a:pPr>
              <a:lnSpc>
                <a:spcPts val="5200"/>
              </a:lnSpc>
            </a:pPr>
            <a:r>
              <a:rPr lang="en-US" sz="2400" dirty="0" smtClean="0">
                <a:solidFill>
                  <a:srgbClr val="535353"/>
                </a:solidFill>
                <a:ea typeface="Arial" charset="0"/>
              </a:rPr>
              <a:t>Legal </a:t>
            </a:r>
            <a:r>
              <a:rPr lang="en-US" sz="2400" dirty="0">
                <a:solidFill>
                  <a:srgbClr val="535353"/>
                </a:solidFill>
                <a:ea typeface="Arial" charset="0"/>
              </a:rPr>
              <a:t>environment</a:t>
            </a:r>
          </a:p>
          <a:p>
            <a:pPr marL="0" lvl="2" indent="0">
              <a:lnSpc>
                <a:spcPts val="5200"/>
              </a:lnSpc>
              <a:spcAft>
                <a:spcPts val="1200"/>
              </a:spcAft>
              <a:buSzTx/>
              <a:buNone/>
            </a:pPr>
            <a:r>
              <a:rPr lang="en-US" sz="2400" dirty="0">
                <a:solidFill>
                  <a:srgbClr val="535353"/>
                </a:solidFill>
                <a:ea typeface="Arial" charset="0"/>
              </a:rPr>
              <a:t>Technical environment</a:t>
            </a:r>
          </a:p>
          <a:p>
            <a:pPr marL="0" lvl="2" indent="0">
              <a:lnSpc>
                <a:spcPts val="5200"/>
              </a:lnSpc>
              <a:spcAft>
                <a:spcPts val="1200"/>
              </a:spcAft>
              <a:buSzTx/>
              <a:buNone/>
            </a:pPr>
            <a:r>
              <a:rPr lang="en-US" sz="2400" dirty="0">
                <a:solidFill>
                  <a:srgbClr val="535353"/>
                </a:solidFill>
                <a:ea typeface="Arial" charset="0"/>
              </a:rPr>
              <a:t>Business </a:t>
            </a:r>
            <a:r>
              <a:rPr lang="en-US" sz="2400" dirty="0" smtClean="0">
                <a:solidFill>
                  <a:srgbClr val="535353"/>
                </a:solidFill>
                <a:ea typeface="Arial" charset="0"/>
              </a:rPr>
              <a:t>environment</a:t>
            </a:r>
          </a:p>
          <a:p>
            <a:pPr marL="0" lvl="2" indent="0">
              <a:lnSpc>
                <a:spcPts val="5200"/>
              </a:lnSpc>
              <a:spcAft>
                <a:spcPts val="1200"/>
              </a:spcAft>
              <a:buSzTx/>
              <a:buNone/>
            </a:pPr>
            <a:r>
              <a:rPr lang="en-US" sz="2400" dirty="0" smtClean="0">
                <a:solidFill>
                  <a:srgbClr val="535353"/>
                </a:solidFill>
                <a:ea typeface="Arial" charset="0"/>
              </a:rPr>
              <a:t>Privacy-by-design principles</a:t>
            </a:r>
            <a:endParaRPr lang="en-US" sz="2400" dirty="0">
              <a:solidFill>
                <a:srgbClr val="535353"/>
              </a:solidFill>
              <a:ea typeface="Arial" charset="0"/>
            </a:endParaRPr>
          </a:p>
          <a:p>
            <a:pPr marL="0" lvl="2" indent="0">
              <a:lnSpc>
                <a:spcPts val="5200"/>
              </a:lnSpc>
              <a:spcAft>
                <a:spcPts val="1200"/>
              </a:spcAft>
              <a:buSzTx/>
              <a:buNone/>
            </a:pPr>
            <a:r>
              <a:rPr lang="en-US" sz="2400" dirty="0" smtClean="0">
                <a:solidFill>
                  <a:srgbClr val="535353"/>
                </a:solidFill>
                <a:ea typeface="Arial" charset="0"/>
              </a:rPr>
              <a:t>Tools</a:t>
            </a:r>
            <a:endParaRPr lang="en-US" sz="2400" dirty="0">
              <a:solidFill>
                <a:srgbClr val="535353"/>
              </a:solidFill>
              <a:ea typeface="Arial" charset="0"/>
            </a:endParaRPr>
          </a:p>
        </p:txBody>
      </p:sp>
      <p:sp>
        <p:nvSpPr>
          <p:cNvPr id="14" name="Shape 141"/>
          <p:cNvSpPr>
            <a:spLocks/>
          </p:cNvSpPr>
          <p:nvPr/>
        </p:nvSpPr>
        <p:spPr bwMode="auto">
          <a:xfrm>
            <a:off x="797511" y="1376710"/>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a:solidFill>
                  <a:srgbClr val="FFFFFF"/>
                </a:solidFill>
              </a:rPr>
              <a:t>1</a:t>
            </a:r>
          </a:p>
        </p:txBody>
      </p:sp>
      <p:sp>
        <p:nvSpPr>
          <p:cNvPr id="22" name="Shape 141"/>
          <p:cNvSpPr>
            <a:spLocks/>
          </p:cNvSpPr>
          <p:nvPr/>
        </p:nvSpPr>
        <p:spPr bwMode="auto">
          <a:xfrm>
            <a:off x="797511" y="2186335"/>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2</a:t>
            </a:r>
            <a:endParaRPr lang="en-US" b="1" dirty="0">
              <a:solidFill>
                <a:srgbClr val="FFFFFF"/>
              </a:solidFill>
            </a:endParaRPr>
          </a:p>
        </p:txBody>
      </p:sp>
      <p:sp>
        <p:nvSpPr>
          <p:cNvPr id="17" name="Shape 141"/>
          <p:cNvSpPr>
            <a:spLocks/>
          </p:cNvSpPr>
          <p:nvPr/>
        </p:nvSpPr>
        <p:spPr bwMode="auto">
          <a:xfrm>
            <a:off x="797511" y="299890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3</a:t>
            </a:r>
            <a:endParaRPr lang="en-US" b="1" dirty="0">
              <a:solidFill>
                <a:srgbClr val="FFFFFF"/>
              </a:solidFill>
            </a:endParaRPr>
          </a:p>
        </p:txBody>
      </p:sp>
      <p:sp>
        <p:nvSpPr>
          <p:cNvPr id="25" name="Shape 141"/>
          <p:cNvSpPr>
            <a:spLocks/>
          </p:cNvSpPr>
          <p:nvPr/>
        </p:nvSpPr>
        <p:spPr bwMode="auto">
          <a:xfrm>
            <a:off x="797511" y="384767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4</a:t>
            </a:r>
            <a:endParaRPr lang="en-US" b="1" dirty="0">
              <a:solidFill>
                <a:srgbClr val="FFFFFF"/>
              </a:solidFill>
            </a:endParaRPr>
          </a:p>
        </p:txBody>
      </p:sp>
      <p:sp>
        <p:nvSpPr>
          <p:cNvPr id="29" name="Shape 141"/>
          <p:cNvSpPr>
            <a:spLocks/>
          </p:cNvSpPr>
          <p:nvPr/>
        </p:nvSpPr>
        <p:spPr bwMode="auto">
          <a:xfrm>
            <a:off x="797511" y="4660253"/>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5</a:t>
            </a:r>
            <a:endParaRPr lang="en-US" b="1" dirty="0">
              <a:solidFill>
                <a:srgbClr val="FFFFFF"/>
              </a:solidFill>
            </a:endParaRPr>
          </a:p>
        </p:txBody>
      </p:sp>
      <p:sp>
        <p:nvSpPr>
          <p:cNvPr id="31" name="Shape 141"/>
          <p:cNvSpPr>
            <a:spLocks/>
          </p:cNvSpPr>
          <p:nvPr/>
        </p:nvSpPr>
        <p:spPr bwMode="auto">
          <a:xfrm>
            <a:off x="797511" y="5472827"/>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6</a:t>
            </a:r>
            <a:endParaRPr lang="en-US" b="1" dirty="0">
              <a:solidFill>
                <a:srgbClr val="FFFFFF"/>
              </a:solidFill>
            </a:endParaRPr>
          </a:p>
        </p:txBody>
      </p:sp>
      <p:sp>
        <p:nvSpPr>
          <p:cNvPr id="35" name="Shape 141"/>
          <p:cNvSpPr>
            <a:spLocks/>
          </p:cNvSpPr>
          <p:nvPr/>
        </p:nvSpPr>
        <p:spPr bwMode="auto">
          <a:xfrm>
            <a:off x="6156740" y="1353256"/>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7</a:t>
            </a:r>
            <a:endParaRPr lang="en-US" b="1" dirty="0">
              <a:solidFill>
                <a:srgbClr val="FFFFFF"/>
              </a:solidFill>
            </a:endParaRPr>
          </a:p>
        </p:txBody>
      </p:sp>
      <p:sp>
        <p:nvSpPr>
          <p:cNvPr id="36" name="Shape 141"/>
          <p:cNvSpPr>
            <a:spLocks/>
          </p:cNvSpPr>
          <p:nvPr/>
        </p:nvSpPr>
        <p:spPr bwMode="auto">
          <a:xfrm>
            <a:off x="6156740" y="2162881"/>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8</a:t>
            </a:r>
            <a:endParaRPr lang="en-US" b="1" dirty="0">
              <a:solidFill>
                <a:srgbClr val="FFFFFF"/>
              </a:solidFill>
            </a:endParaRPr>
          </a:p>
        </p:txBody>
      </p:sp>
      <p:sp>
        <p:nvSpPr>
          <p:cNvPr id="38" name="Shape 141"/>
          <p:cNvSpPr>
            <a:spLocks/>
          </p:cNvSpPr>
          <p:nvPr/>
        </p:nvSpPr>
        <p:spPr bwMode="auto">
          <a:xfrm>
            <a:off x="6156740" y="2975455"/>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9</a:t>
            </a:r>
            <a:endParaRPr lang="en-US" b="1" dirty="0">
              <a:solidFill>
                <a:srgbClr val="FFFFFF"/>
              </a:solidFill>
            </a:endParaRPr>
          </a:p>
        </p:txBody>
      </p:sp>
      <p:sp>
        <p:nvSpPr>
          <p:cNvPr id="40" name="Shape 141"/>
          <p:cNvSpPr>
            <a:spLocks/>
          </p:cNvSpPr>
          <p:nvPr/>
        </p:nvSpPr>
        <p:spPr bwMode="auto">
          <a:xfrm>
            <a:off x="6156740" y="3824225"/>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10</a:t>
            </a:r>
            <a:endParaRPr lang="en-US" b="1" dirty="0">
              <a:solidFill>
                <a:srgbClr val="FFFFFF"/>
              </a:solidFill>
            </a:endParaRPr>
          </a:p>
        </p:txBody>
      </p:sp>
      <p:sp>
        <p:nvSpPr>
          <p:cNvPr id="42" name="Shape 141"/>
          <p:cNvSpPr>
            <a:spLocks/>
          </p:cNvSpPr>
          <p:nvPr/>
        </p:nvSpPr>
        <p:spPr bwMode="auto">
          <a:xfrm>
            <a:off x="6156740" y="463679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11</a:t>
            </a:r>
            <a:endParaRPr lang="en-US" b="1" dirty="0">
              <a:solidFill>
                <a:srgbClr val="FFFFFF"/>
              </a:solidFill>
            </a:endParaRPr>
          </a:p>
        </p:txBody>
      </p:sp>
      <p:sp>
        <p:nvSpPr>
          <p:cNvPr id="44" name="Shape 141"/>
          <p:cNvSpPr>
            <a:spLocks/>
          </p:cNvSpPr>
          <p:nvPr/>
        </p:nvSpPr>
        <p:spPr bwMode="auto">
          <a:xfrm>
            <a:off x="6156740" y="5449373"/>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12</a:t>
            </a:r>
            <a:endParaRPr lang="en-US" b="1" dirty="0">
              <a:solidFill>
                <a:srgbClr val="FFFFFF"/>
              </a:solidFill>
            </a:endParaRPr>
          </a:p>
        </p:txBody>
      </p:sp>
    </p:spTree>
  </p:cSld>
  <p:clrMapOvr>
    <a:masterClrMapping/>
  </p:clrMapOvr>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a:hlinkClick r:id="rId3"/>
          </p:cNvPr>
          <p:cNvSpPr txBox="1">
            <a:spLocks/>
          </p:cNvSpPr>
          <p:nvPr/>
        </p:nvSpPr>
        <p:spPr>
          <a:xfrm>
            <a:off x="1524000" y="4681540"/>
            <a:ext cx="8813800" cy="461961"/>
          </a:xfrm>
          <a:prstGeom prst="rect">
            <a:avLst/>
          </a:prstGeom>
        </p:spPr>
        <p:txBody>
          <a:bodyPr/>
          <a:lstStyle>
            <a:lvl1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1pPr>
            <a:lvl2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2pPr>
            <a:lvl3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3pPr>
            <a:lvl4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4pPr>
            <a:lvl5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5pPr>
            <a:lvl6pPr indent="457200">
              <a:lnSpc>
                <a:spcPct val="90000"/>
              </a:lnSpc>
              <a:defRPr sz="2000">
                <a:solidFill>
                  <a:srgbClr val="009FDF"/>
                </a:solidFill>
                <a:latin typeface="Arial Bold"/>
                <a:ea typeface="Arial Bold"/>
                <a:cs typeface="Arial Bold"/>
                <a:sym typeface="Arial Bold"/>
              </a:defRPr>
            </a:lvl6pPr>
            <a:lvl7pPr indent="914400">
              <a:lnSpc>
                <a:spcPct val="90000"/>
              </a:lnSpc>
              <a:defRPr sz="2000">
                <a:solidFill>
                  <a:srgbClr val="009FDF"/>
                </a:solidFill>
                <a:latin typeface="Arial Bold"/>
                <a:ea typeface="Arial Bold"/>
                <a:cs typeface="Arial Bold"/>
                <a:sym typeface="Arial Bold"/>
              </a:defRPr>
            </a:lvl7pPr>
            <a:lvl8pPr indent="1371600">
              <a:lnSpc>
                <a:spcPct val="90000"/>
              </a:lnSpc>
              <a:defRPr sz="2000">
                <a:solidFill>
                  <a:srgbClr val="009FDF"/>
                </a:solidFill>
                <a:latin typeface="Arial Bold"/>
                <a:ea typeface="Arial Bold"/>
                <a:cs typeface="Arial Bold"/>
                <a:sym typeface="Arial Bold"/>
              </a:defRPr>
            </a:lvl8pPr>
            <a:lvl9pPr indent="1828800">
              <a:lnSpc>
                <a:spcPct val="90000"/>
              </a:lnSpc>
              <a:defRPr sz="2000">
                <a:solidFill>
                  <a:srgbClr val="009FDF"/>
                </a:solidFill>
                <a:latin typeface="Arial Bold"/>
                <a:ea typeface="Arial Bold"/>
                <a:cs typeface="Arial Bold"/>
                <a:sym typeface="Arial Bold"/>
              </a:defRPr>
            </a:lvl9pPr>
          </a:lstStyle>
          <a:p>
            <a:endParaRPr lang="en-US" b="0" kern="0" dirty="0">
              <a:solidFill>
                <a:schemeClr val="bg1"/>
              </a:solidFill>
            </a:endParaRPr>
          </a:p>
        </p:txBody>
      </p:sp>
      <p:sp>
        <p:nvSpPr>
          <p:cNvPr id="2" name="Text Placeholder 1"/>
          <p:cNvSpPr>
            <a:spLocks noGrp="1"/>
          </p:cNvSpPr>
          <p:nvPr>
            <p:ph type="body" sz="quarter" idx="10"/>
          </p:nvPr>
        </p:nvSpPr>
        <p:spPr/>
        <p:txBody>
          <a:bodyPr/>
          <a:lstStyle/>
          <a:p>
            <a:r>
              <a:rPr lang="en-US" kern="0" dirty="0">
                <a:solidFill>
                  <a:schemeClr val="bg1"/>
                </a:solidFill>
              </a:rPr>
              <a:t>Download the Briefing </a:t>
            </a:r>
            <a:r>
              <a:rPr lang="en-US" kern="0" dirty="0" smtClean="0">
                <a:solidFill>
                  <a:schemeClr val="bg1"/>
                </a:solidFill>
              </a:rPr>
              <a:t>Paper.</a:t>
            </a:r>
            <a:endParaRPr lang="en-US" kern="0" dirty="0">
              <a:solidFill>
                <a:schemeClr val="bg1"/>
              </a:solidFill>
            </a:endParaRPr>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SOCPPT_Lite" id="{D8609F2E-9E11-4C47-92B7-7F4199017E14}" vid="{C74DF5D6-4A73-6144-B4EC-637C98CCF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ISOCPPT_Lite</Template>
  <TotalTime>14</TotalTime>
  <Words>1116</Words>
  <Application>Microsoft Macintosh PowerPoint</Application>
  <PresentationFormat>Widescreen</PresentationFormat>
  <Paragraphs>157</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.AppleSystemUIFont</vt:lpstr>
      <vt:lpstr>Arial Bold</vt:lpstr>
      <vt:lpstr>Avenir Roman</vt:lpstr>
      <vt:lpstr>Calibri</vt:lpstr>
      <vt:lpstr>Calibri Light</vt:lpstr>
      <vt:lpstr>Hind Light</vt:lpstr>
      <vt:lpstr>Hind Medium</vt:lpstr>
      <vt:lpstr>Hind Semibold</vt:lpstr>
      <vt:lpstr>ＭＳ Ｐゴシック</vt:lpstr>
      <vt:lpstr>Arial</vt:lpstr>
      <vt:lpstr>ISOC - Blue template</vt:lpstr>
      <vt:lpstr>Privacy on the Internet</vt:lpstr>
      <vt:lpstr>Personal Data Online</vt:lpstr>
      <vt:lpstr>Key Considerations</vt:lpstr>
      <vt:lpstr>Challenges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Gombala</dc:creator>
  <cp:lastModifiedBy>Beth Gombala</cp:lastModifiedBy>
  <cp:revision>4</cp:revision>
  <cp:lastPrinted>2016-06-14T17:50:38Z</cp:lastPrinted>
  <dcterms:created xsi:type="dcterms:W3CDTF">2016-11-02T19:07:47Z</dcterms:created>
  <dcterms:modified xsi:type="dcterms:W3CDTF">2016-11-02T19:22:28Z</dcterms:modified>
</cp:coreProperties>
</file>