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95" r:id="rId2"/>
    <p:sldId id="312" r:id="rId3"/>
    <p:sldId id="313" r:id="rId4"/>
    <p:sldId id="314" r:id="rId5"/>
    <p:sldId id="300" r:id="rId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08"/>
    <p:restoredTop sz="78372"/>
  </p:normalViewPr>
  <p:slideViewPr>
    <p:cSldViewPr snapToGrid="0" snapToObjects="1">
      <p:cViewPr>
        <p:scale>
          <a:sx n="100" d="100"/>
          <a:sy n="100" d="100"/>
        </p:scale>
        <p:origin x="512"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esProps" Target="presProps.xml"/><Relationship Id="rId1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E76C20-476E-A644-8BAA-1EBDEE8A4C37}" type="doc">
      <dgm:prSet loTypeId="urn:microsoft.com/office/officeart/2005/8/layout/list1" loCatId="" qsTypeId="urn:microsoft.com/office/officeart/2005/8/quickstyle/simple1" qsCatId="simple" csTypeId="urn:microsoft.com/office/officeart/2005/8/colors/accent0_3" csCatId="mainScheme" phldr="1"/>
      <dgm:spPr/>
      <dgm:t>
        <a:bodyPr/>
        <a:lstStyle/>
        <a:p>
          <a:endParaRPr lang="en-US"/>
        </a:p>
      </dgm:t>
    </dgm:pt>
    <dgm:pt modelId="{F85E4B39-D4E2-0446-9A45-D73D2E5D0ED8}">
      <dgm:prSet phldrT="[Text]"/>
      <dgm:spPr/>
      <dgm:t>
        <a:bodyPr/>
        <a:lstStyle/>
        <a:p>
          <a:r>
            <a:rPr lang="en-US" b="1" dirty="0" smtClean="0">
              <a:latin typeface="+mn-lt"/>
            </a:rPr>
            <a:t>An architecture supporting borderless expression </a:t>
          </a:r>
          <a:endParaRPr lang="en-US" dirty="0">
            <a:latin typeface="+mn-lt"/>
          </a:endParaRPr>
        </a:p>
      </dgm:t>
    </dgm:pt>
    <dgm:pt modelId="{47C6C415-81FE-C949-9EFB-7EC8CA7307EA}" type="parTrans" cxnId="{2771CD0A-E390-204F-AB63-611854EF2241}">
      <dgm:prSet/>
      <dgm:spPr/>
      <dgm:t>
        <a:bodyPr/>
        <a:lstStyle/>
        <a:p>
          <a:endParaRPr lang="en-US">
            <a:latin typeface="+mn-lt"/>
          </a:endParaRPr>
        </a:p>
      </dgm:t>
    </dgm:pt>
    <dgm:pt modelId="{46713C12-8DF0-BF4E-9BAC-2CD8A7E96CA7}" type="sibTrans" cxnId="{2771CD0A-E390-204F-AB63-611854EF2241}">
      <dgm:prSet/>
      <dgm:spPr/>
      <dgm:t>
        <a:bodyPr/>
        <a:lstStyle/>
        <a:p>
          <a:endParaRPr lang="en-US">
            <a:latin typeface="+mn-lt"/>
          </a:endParaRPr>
        </a:p>
      </dgm:t>
    </dgm:pt>
    <dgm:pt modelId="{45A1F630-2452-5D43-A02B-2BDAD7712471}">
      <dgm:prSet phldrT="[Text]"/>
      <dgm:spPr/>
      <dgm:t>
        <a:bodyPr/>
        <a:lstStyle/>
        <a:p>
          <a:r>
            <a:rPr lang="en-US" baseline="0" smtClean="0">
              <a:latin typeface="+mn-lt"/>
              <a:ea typeface="Arial" charset="0"/>
              <a:cs typeface="Arial" charset="0"/>
              <a:sym typeface="Avenir Roman" charset="0"/>
            </a:rPr>
            <a:t>The Internet’s architecture supports online freedoms.</a:t>
          </a:r>
          <a:endParaRPr lang="en-US" dirty="0">
            <a:latin typeface="+mn-lt"/>
            <a:ea typeface="Arial" charset="0"/>
            <a:cs typeface="Arial" charset="0"/>
          </a:endParaRPr>
        </a:p>
      </dgm:t>
    </dgm:pt>
    <dgm:pt modelId="{838A837B-63CB-784C-99B1-D4EAED9EF46A}" type="parTrans" cxnId="{8870A1B4-643C-2942-BA63-3A1722498B29}">
      <dgm:prSet/>
      <dgm:spPr/>
      <dgm:t>
        <a:bodyPr/>
        <a:lstStyle/>
        <a:p>
          <a:endParaRPr lang="en-US">
            <a:latin typeface="+mn-lt"/>
          </a:endParaRPr>
        </a:p>
      </dgm:t>
    </dgm:pt>
    <dgm:pt modelId="{3D2A82C5-9927-4145-9D46-2E899026343B}" type="sibTrans" cxnId="{8870A1B4-643C-2942-BA63-3A1722498B29}">
      <dgm:prSet/>
      <dgm:spPr/>
      <dgm:t>
        <a:bodyPr/>
        <a:lstStyle/>
        <a:p>
          <a:endParaRPr lang="en-US">
            <a:latin typeface="+mn-lt"/>
          </a:endParaRPr>
        </a:p>
      </dgm:t>
    </dgm:pt>
    <dgm:pt modelId="{B3F0A2DC-2094-D246-84F0-92FDFF4DAF0E}">
      <dgm:prSet phldrT="[Text]"/>
      <dgm:spPr/>
      <dgm:t>
        <a:bodyPr/>
        <a:lstStyle/>
        <a:p>
          <a:r>
            <a:rPr lang="en-US" b="1" dirty="0" smtClean="0">
              <a:latin typeface="+mn-lt"/>
            </a:rPr>
            <a:t>Finding a new equilibrium for online rights </a:t>
          </a:r>
          <a:endParaRPr lang="en-US" dirty="0">
            <a:latin typeface="+mn-lt"/>
          </a:endParaRPr>
        </a:p>
      </dgm:t>
    </dgm:pt>
    <dgm:pt modelId="{A3DB4F73-170A-AD40-8B0E-D66F3E7A4A0D}" type="parTrans" cxnId="{46029443-D4D0-5145-98B4-E3ADE5D44212}">
      <dgm:prSet/>
      <dgm:spPr/>
      <dgm:t>
        <a:bodyPr/>
        <a:lstStyle/>
        <a:p>
          <a:endParaRPr lang="en-US">
            <a:latin typeface="+mn-lt"/>
          </a:endParaRPr>
        </a:p>
      </dgm:t>
    </dgm:pt>
    <dgm:pt modelId="{F3F92036-F9FA-764D-8B19-8E4190CE4CEF}" type="sibTrans" cxnId="{46029443-D4D0-5145-98B4-E3ADE5D44212}">
      <dgm:prSet/>
      <dgm:spPr/>
      <dgm:t>
        <a:bodyPr/>
        <a:lstStyle/>
        <a:p>
          <a:endParaRPr lang="en-US">
            <a:latin typeface="+mn-lt"/>
          </a:endParaRPr>
        </a:p>
      </dgm:t>
    </dgm:pt>
    <dgm:pt modelId="{061905C8-3EE4-8D41-9147-929BE7DFCD15}">
      <dgm:prSet phldrT="[Text]"/>
      <dgm:spPr/>
      <dgm:t>
        <a:bodyPr/>
        <a:lstStyle/>
        <a:p>
          <a:r>
            <a:rPr lang="en-US" baseline="0" smtClean="0">
              <a:latin typeface="+mn-lt"/>
              <a:ea typeface="Arial" charset="0"/>
              <a:cs typeface="Arial" charset="0"/>
              <a:sym typeface="Avenir Roman" charset="0"/>
            </a:rPr>
            <a:t>Individuals and organizations can develop new technologies and applications that enable the exercise of basic freedoms by building upon the Internet’s open standards.</a:t>
          </a:r>
          <a:endParaRPr lang="en-US" dirty="0">
            <a:latin typeface="+mn-lt"/>
            <a:ea typeface="Arial" charset="0"/>
            <a:cs typeface="Arial" charset="0"/>
          </a:endParaRPr>
        </a:p>
      </dgm:t>
    </dgm:pt>
    <dgm:pt modelId="{01EFCCE5-0E1A-D942-B958-38066E48B9AF}" type="parTrans" cxnId="{A0ECCE9C-D8F0-F840-A7F8-D26CE2C5A3CC}">
      <dgm:prSet/>
      <dgm:spPr/>
      <dgm:t>
        <a:bodyPr/>
        <a:lstStyle/>
        <a:p>
          <a:endParaRPr lang="en-US">
            <a:latin typeface="+mn-lt"/>
          </a:endParaRPr>
        </a:p>
      </dgm:t>
    </dgm:pt>
    <dgm:pt modelId="{2F95E919-C58C-9F4B-9A9E-A599D0439AF9}" type="sibTrans" cxnId="{A0ECCE9C-D8F0-F840-A7F8-D26CE2C5A3CC}">
      <dgm:prSet/>
      <dgm:spPr/>
      <dgm:t>
        <a:bodyPr/>
        <a:lstStyle/>
        <a:p>
          <a:endParaRPr lang="en-US">
            <a:latin typeface="+mn-lt"/>
          </a:endParaRPr>
        </a:p>
      </dgm:t>
    </dgm:pt>
    <dgm:pt modelId="{62A055F6-E1E9-C647-AEAF-F1AA5FC50A1B}">
      <dgm:prSet phldrT="[Text]"/>
      <dgm:spPr/>
      <dgm:t>
        <a:bodyPr/>
        <a:lstStyle/>
        <a:p>
          <a:r>
            <a:rPr lang="en-US" baseline="0" smtClean="0">
              <a:latin typeface="+mn-lt"/>
              <a:ea typeface="Arial" charset="0"/>
              <a:cs typeface="Arial" charset="0"/>
              <a:sym typeface="Avenir Roman" charset="0"/>
            </a:rPr>
            <a:t>The necessity, legitimacy, proportionality, and fairness of a situation must be determined before a lower level of protection is justified.</a:t>
          </a:r>
          <a:endParaRPr lang="en-US" dirty="0">
            <a:latin typeface="+mn-lt"/>
            <a:ea typeface="Arial" charset="0"/>
            <a:cs typeface="Arial" charset="0"/>
          </a:endParaRPr>
        </a:p>
      </dgm:t>
    </dgm:pt>
    <dgm:pt modelId="{D4B29DE0-3E1F-A349-8487-B4495DD3FFDD}" type="parTrans" cxnId="{3AF77E5A-9BF7-7447-AF3D-DFD1BE365E7A}">
      <dgm:prSet/>
      <dgm:spPr/>
      <dgm:t>
        <a:bodyPr/>
        <a:lstStyle/>
        <a:p>
          <a:endParaRPr lang="en-US">
            <a:latin typeface="+mn-lt"/>
          </a:endParaRPr>
        </a:p>
      </dgm:t>
    </dgm:pt>
    <dgm:pt modelId="{2ED3C527-3B27-1449-879A-73405AF7CFE4}" type="sibTrans" cxnId="{3AF77E5A-9BF7-7447-AF3D-DFD1BE365E7A}">
      <dgm:prSet/>
      <dgm:spPr/>
      <dgm:t>
        <a:bodyPr/>
        <a:lstStyle/>
        <a:p>
          <a:endParaRPr lang="en-US">
            <a:latin typeface="+mn-lt"/>
          </a:endParaRPr>
        </a:p>
      </dgm:t>
    </dgm:pt>
    <dgm:pt modelId="{B381D075-43CA-5547-B5D8-3C5A237758E6}">
      <dgm:prSet phldrT="[Text]"/>
      <dgm:spPr/>
      <dgm:t>
        <a:bodyPr/>
        <a:lstStyle/>
        <a:p>
          <a:r>
            <a:rPr lang="en-US" baseline="0" smtClean="0">
              <a:latin typeface="+mn-lt"/>
              <a:ea typeface="Arial" charset="0"/>
              <a:cs typeface="Arial" charset="0"/>
              <a:sym typeface="Avenir Roman" charset="0"/>
            </a:rPr>
            <a:t>Security should not be sought at the expense of individual rights.</a:t>
          </a:r>
          <a:endParaRPr lang="en-US" dirty="0">
            <a:latin typeface="+mn-lt"/>
            <a:ea typeface="Arial" charset="0"/>
            <a:cs typeface="Arial" charset="0"/>
          </a:endParaRPr>
        </a:p>
      </dgm:t>
    </dgm:pt>
    <dgm:pt modelId="{3FA006C3-0B92-334E-9FB1-13AB36ED3087}" type="parTrans" cxnId="{3038F0C0-9853-A644-9FD3-68D89C42AB0D}">
      <dgm:prSet/>
      <dgm:spPr/>
      <dgm:t>
        <a:bodyPr/>
        <a:lstStyle/>
        <a:p>
          <a:endParaRPr lang="en-US">
            <a:latin typeface="+mn-lt"/>
          </a:endParaRPr>
        </a:p>
      </dgm:t>
    </dgm:pt>
    <dgm:pt modelId="{8785D395-4B97-5E41-81A9-B60423CCE488}" type="sibTrans" cxnId="{3038F0C0-9853-A644-9FD3-68D89C42AB0D}">
      <dgm:prSet/>
      <dgm:spPr/>
      <dgm:t>
        <a:bodyPr/>
        <a:lstStyle/>
        <a:p>
          <a:endParaRPr lang="en-US">
            <a:latin typeface="+mn-lt"/>
          </a:endParaRPr>
        </a:p>
      </dgm:t>
    </dgm:pt>
    <dgm:pt modelId="{69C1B3B5-2CCF-5D43-8A21-26AEA92570BC}">
      <dgm:prSet phldrT="[Text]"/>
      <dgm:spPr/>
      <dgm:t>
        <a:bodyPr/>
        <a:lstStyle/>
        <a:p>
          <a:r>
            <a:rPr lang="en-US" baseline="0" smtClean="0">
              <a:latin typeface="+mn-lt"/>
              <a:ea typeface="Arial" charset="0"/>
              <a:cs typeface="Arial" charset="0"/>
              <a:sym typeface="Avenir Roman" charset="0"/>
            </a:rPr>
            <a:t>We should consider ways in which security can be achieved without disproportional risks to expression or privacy online.</a:t>
          </a:r>
          <a:endParaRPr lang="en-US" dirty="0">
            <a:latin typeface="+mn-lt"/>
            <a:ea typeface="Arial" charset="0"/>
            <a:cs typeface="Arial" charset="0"/>
          </a:endParaRPr>
        </a:p>
      </dgm:t>
    </dgm:pt>
    <dgm:pt modelId="{CFB3C8A6-E0FB-5344-B528-FC9B01083D47}" type="parTrans" cxnId="{F72381F0-0EE8-C24D-99B0-1D49BA960ADF}">
      <dgm:prSet/>
      <dgm:spPr/>
      <dgm:t>
        <a:bodyPr/>
        <a:lstStyle/>
        <a:p>
          <a:endParaRPr lang="en-US">
            <a:latin typeface="+mn-lt"/>
          </a:endParaRPr>
        </a:p>
      </dgm:t>
    </dgm:pt>
    <dgm:pt modelId="{08AFA375-06BD-4B40-B781-C3FC9A20AD55}" type="sibTrans" cxnId="{F72381F0-0EE8-C24D-99B0-1D49BA960ADF}">
      <dgm:prSet/>
      <dgm:spPr/>
      <dgm:t>
        <a:bodyPr/>
        <a:lstStyle/>
        <a:p>
          <a:endParaRPr lang="en-US">
            <a:latin typeface="+mn-lt"/>
          </a:endParaRPr>
        </a:p>
      </dgm:t>
    </dgm:pt>
    <dgm:pt modelId="{D8598403-79ED-0D4B-8241-8C844F287855}" type="pres">
      <dgm:prSet presAssocID="{02E76C20-476E-A644-8BAA-1EBDEE8A4C37}" presName="linear" presStyleCnt="0">
        <dgm:presLayoutVars>
          <dgm:dir/>
          <dgm:animLvl val="lvl"/>
          <dgm:resizeHandles val="exact"/>
        </dgm:presLayoutVars>
      </dgm:prSet>
      <dgm:spPr/>
      <dgm:t>
        <a:bodyPr/>
        <a:lstStyle/>
        <a:p>
          <a:endParaRPr lang="en-US"/>
        </a:p>
      </dgm:t>
    </dgm:pt>
    <dgm:pt modelId="{3C70FCA1-097B-5F4F-9E1E-1FD2C3F815BB}" type="pres">
      <dgm:prSet presAssocID="{F85E4B39-D4E2-0446-9A45-D73D2E5D0ED8}" presName="parentLin" presStyleCnt="0"/>
      <dgm:spPr/>
      <dgm:t>
        <a:bodyPr/>
        <a:lstStyle/>
        <a:p>
          <a:endParaRPr lang="en-US"/>
        </a:p>
      </dgm:t>
    </dgm:pt>
    <dgm:pt modelId="{2D92A0FB-9892-8B43-98E1-CDACFD68BF83}" type="pres">
      <dgm:prSet presAssocID="{F85E4B39-D4E2-0446-9A45-D73D2E5D0ED8}" presName="parentLeftMargin" presStyleLbl="node1" presStyleIdx="0" presStyleCnt="2"/>
      <dgm:spPr/>
      <dgm:t>
        <a:bodyPr/>
        <a:lstStyle/>
        <a:p>
          <a:endParaRPr lang="en-US"/>
        </a:p>
      </dgm:t>
    </dgm:pt>
    <dgm:pt modelId="{B1011560-3475-C443-ABB1-813ED03BD023}" type="pres">
      <dgm:prSet presAssocID="{F85E4B39-D4E2-0446-9A45-D73D2E5D0ED8}" presName="parentText" presStyleLbl="node1" presStyleIdx="0" presStyleCnt="2">
        <dgm:presLayoutVars>
          <dgm:chMax val="0"/>
          <dgm:bulletEnabled val="1"/>
        </dgm:presLayoutVars>
      </dgm:prSet>
      <dgm:spPr/>
      <dgm:t>
        <a:bodyPr/>
        <a:lstStyle/>
        <a:p>
          <a:endParaRPr lang="en-US"/>
        </a:p>
      </dgm:t>
    </dgm:pt>
    <dgm:pt modelId="{68DC255D-3096-CE41-95BB-2B9A7B882506}" type="pres">
      <dgm:prSet presAssocID="{F85E4B39-D4E2-0446-9A45-D73D2E5D0ED8}" presName="negativeSpace" presStyleCnt="0"/>
      <dgm:spPr/>
      <dgm:t>
        <a:bodyPr/>
        <a:lstStyle/>
        <a:p>
          <a:endParaRPr lang="en-US"/>
        </a:p>
      </dgm:t>
    </dgm:pt>
    <dgm:pt modelId="{37FD496B-DBD0-3F42-BC78-815B6964F201}" type="pres">
      <dgm:prSet presAssocID="{F85E4B39-D4E2-0446-9A45-D73D2E5D0ED8}" presName="childText" presStyleLbl="conFgAcc1" presStyleIdx="0" presStyleCnt="2">
        <dgm:presLayoutVars>
          <dgm:bulletEnabled val="1"/>
        </dgm:presLayoutVars>
      </dgm:prSet>
      <dgm:spPr/>
      <dgm:t>
        <a:bodyPr/>
        <a:lstStyle/>
        <a:p>
          <a:endParaRPr lang="en-US"/>
        </a:p>
      </dgm:t>
    </dgm:pt>
    <dgm:pt modelId="{4D145A7F-6EFF-8147-9CBE-556A614836CB}" type="pres">
      <dgm:prSet presAssocID="{46713C12-8DF0-BF4E-9BAC-2CD8A7E96CA7}" presName="spaceBetweenRectangles" presStyleCnt="0"/>
      <dgm:spPr/>
      <dgm:t>
        <a:bodyPr/>
        <a:lstStyle/>
        <a:p>
          <a:endParaRPr lang="en-US"/>
        </a:p>
      </dgm:t>
    </dgm:pt>
    <dgm:pt modelId="{32517345-834D-914D-B92F-58E1B4D0B9B0}" type="pres">
      <dgm:prSet presAssocID="{B3F0A2DC-2094-D246-84F0-92FDFF4DAF0E}" presName="parentLin" presStyleCnt="0"/>
      <dgm:spPr/>
      <dgm:t>
        <a:bodyPr/>
        <a:lstStyle/>
        <a:p>
          <a:endParaRPr lang="en-US"/>
        </a:p>
      </dgm:t>
    </dgm:pt>
    <dgm:pt modelId="{2CE80586-60B0-CE49-9DB6-75DF70CEA85E}" type="pres">
      <dgm:prSet presAssocID="{B3F0A2DC-2094-D246-84F0-92FDFF4DAF0E}" presName="parentLeftMargin" presStyleLbl="node1" presStyleIdx="0" presStyleCnt="2"/>
      <dgm:spPr/>
      <dgm:t>
        <a:bodyPr/>
        <a:lstStyle/>
        <a:p>
          <a:endParaRPr lang="en-US"/>
        </a:p>
      </dgm:t>
    </dgm:pt>
    <dgm:pt modelId="{E281C754-845C-D94D-A2DE-EEA63072DE18}" type="pres">
      <dgm:prSet presAssocID="{B3F0A2DC-2094-D246-84F0-92FDFF4DAF0E}" presName="parentText" presStyleLbl="node1" presStyleIdx="1" presStyleCnt="2">
        <dgm:presLayoutVars>
          <dgm:chMax val="0"/>
          <dgm:bulletEnabled val="1"/>
        </dgm:presLayoutVars>
      </dgm:prSet>
      <dgm:spPr/>
      <dgm:t>
        <a:bodyPr/>
        <a:lstStyle/>
        <a:p>
          <a:endParaRPr lang="en-US"/>
        </a:p>
      </dgm:t>
    </dgm:pt>
    <dgm:pt modelId="{FB1CBE09-D0EE-964B-941B-72D9FFFCDE06}" type="pres">
      <dgm:prSet presAssocID="{B3F0A2DC-2094-D246-84F0-92FDFF4DAF0E}" presName="negativeSpace" presStyleCnt="0"/>
      <dgm:spPr/>
      <dgm:t>
        <a:bodyPr/>
        <a:lstStyle/>
        <a:p>
          <a:endParaRPr lang="en-US"/>
        </a:p>
      </dgm:t>
    </dgm:pt>
    <dgm:pt modelId="{D8DB7DAF-F91B-9448-A0C5-31DCBB35D97E}" type="pres">
      <dgm:prSet presAssocID="{B3F0A2DC-2094-D246-84F0-92FDFF4DAF0E}" presName="childText" presStyleLbl="conFgAcc1" presStyleIdx="1" presStyleCnt="2">
        <dgm:presLayoutVars>
          <dgm:bulletEnabled val="1"/>
        </dgm:presLayoutVars>
      </dgm:prSet>
      <dgm:spPr/>
      <dgm:t>
        <a:bodyPr/>
        <a:lstStyle/>
        <a:p>
          <a:endParaRPr lang="en-US"/>
        </a:p>
      </dgm:t>
    </dgm:pt>
  </dgm:ptLst>
  <dgm:cxnLst>
    <dgm:cxn modelId="{3AF77E5A-9BF7-7447-AF3D-DFD1BE365E7A}" srcId="{B3F0A2DC-2094-D246-84F0-92FDFF4DAF0E}" destId="{62A055F6-E1E9-C647-AEAF-F1AA5FC50A1B}" srcOrd="2" destOrd="0" parTransId="{D4B29DE0-3E1F-A349-8487-B4495DD3FFDD}" sibTransId="{2ED3C527-3B27-1449-879A-73405AF7CFE4}"/>
    <dgm:cxn modelId="{1A163D14-F39B-0643-BEB4-F3CC5000BF26}" type="presOf" srcId="{B381D075-43CA-5547-B5D8-3C5A237758E6}" destId="{D8DB7DAF-F91B-9448-A0C5-31DCBB35D97E}" srcOrd="0" destOrd="0" presId="urn:microsoft.com/office/officeart/2005/8/layout/list1"/>
    <dgm:cxn modelId="{8B7D5E67-428B-C24D-95C1-1BC1D72278C1}" type="presOf" srcId="{69C1B3B5-2CCF-5D43-8A21-26AEA92570BC}" destId="{D8DB7DAF-F91B-9448-A0C5-31DCBB35D97E}" srcOrd="0" destOrd="1" presId="urn:microsoft.com/office/officeart/2005/8/layout/list1"/>
    <dgm:cxn modelId="{3038F0C0-9853-A644-9FD3-68D89C42AB0D}" srcId="{B3F0A2DC-2094-D246-84F0-92FDFF4DAF0E}" destId="{B381D075-43CA-5547-B5D8-3C5A237758E6}" srcOrd="0" destOrd="0" parTransId="{3FA006C3-0B92-334E-9FB1-13AB36ED3087}" sibTransId="{8785D395-4B97-5E41-81A9-B60423CCE488}"/>
    <dgm:cxn modelId="{06AFD44A-00FF-F946-A734-D42D113FD1C4}" type="presOf" srcId="{B3F0A2DC-2094-D246-84F0-92FDFF4DAF0E}" destId="{2CE80586-60B0-CE49-9DB6-75DF70CEA85E}" srcOrd="0" destOrd="0" presId="urn:microsoft.com/office/officeart/2005/8/layout/list1"/>
    <dgm:cxn modelId="{46029443-D4D0-5145-98B4-E3ADE5D44212}" srcId="{02E76C20-476E-A644-8BAA-1EBDEE8A4C37}" destId="{B3F0A2DC-2094-D246-84F0-92FDFF4DAF0E}" srcOrd="1" destOrd="0" parTransId="{A3DB4F73-170A-AD40-8B0E-D66F3E7A4A0D}" sibTransId="{F3F92036-F9FA-764D-8B19-8E4190CE4CEF}"/>
    <dgm:cxn modelId="{018C39D3-4E4F-394D-9A45-9D9294E21A08}" type="presOf" srcId="{02E76C20-476E-A644-8BAA-1EBDEE8A4C37}" destId="{D8598403-79ED-0D4B-8241-8C844F287855}" srcOrd="0" destOrd="0" presId="urn:microsoft.com/office/officeart/2005/8/layout/list1"/>
    <dgm:cxn modelId="{AB0CA754-412F-714F-9161-EEB308C6396B}" type="presOf" srcId="{45A1F630-2452-5D43-A02B-2BDAD7712471}" destId="{37FD496B-DBD0-3F42-BC78-815B6964F201}" srcOrd="0" destOrd="0" presId="urn:microsoft.com/office/officeart/2005/8/layout/list1"/>
    <dgm:cxn modelId="{37DAD17F-0FDE-0641-8CF4-9E1FC07329AA}" type="presOf" srcId="{B3F0A2DC-2094-D246-84F0-92FDFF4DAF0E}" destId="{E281C754-845C-D94D-A2DE-EEA63072DE18}" srcOrd="1" destOrd="0" presId="urn:microsoft.com/office/officeart/2005/8/layout/list1"/>
    <dgm:cxn modelId="{8870A1B4-643C-2942-BA63-3A1722498B29}" srcId="{F85E4B39-D4E2-0446-9A45-D73D2E5D0ED8}" destId="{45A1F630-2452-5D43-A02B-2BDAD7712471}" srcOrd="0" destOrd="0" parTransId="{838A837B-63CB-784C-99B1-D4EAED9EF46A}" sibTransId="{3D2A82C5-9927-4145-9D46-2E899026343B}"/>
    <dgm:cxn modelId="{DDBBE796-A1BF-F347-BFB2-8509AE2A33E6}" type="presOf" srcId="{F85E4B39-D4E2-0446-9A45-D73D2E5D0ED8}" destId="{2D92A0FB-9892-8B43-98E1-CDACFD68BF83}" srcOrd="0" destOrd="0" presId="urn:microsoft.com/office/officeart/2005/8/layout/list1"/>
    <dgm:cxn modelId="{004FE8AF-5E45-8040-9535-2683EA08CA84}" type="presOf" srcId="{F85E4B39-D4E2-0446-9A45-D73D2E5D0ED8}" destId="{B1011560-3475-C443-ABB1-813ED03BD023}" srcOrd="1" destOrd="0" presId="urn:microsoft.com/office/officeart/2005/8/layout/list1"/>
    <dgm:cxn modelId="{2771CD0A-E390-204F-AB63-611854EF2241}" srcId="{02E76C20-476E-A644-8BAA-1EBDEE8A4C37}" destId="{F85E4B39-D4E2-0446-9A45-D73D2E5D0ED8}" srcOrd="0" destOrd="0" parTransId="{47C6C415-81FE-C949-9EFB-7EC8CA7307EA}" sibTransId="{46713C12-8DF0-BF4E-9BAC-2CD8A7E96CA7}"/>
    <dgm:cxn modelId="{F72381F0-0EE8-C24D-99B0-1D49BA960ADF}" srcId="{B3F0A2DC-2094-D246-84F0-92FDFF4DAF0E}" destId="{69C1B3B5-2CCF-5D43-8A21-26AEA92570BC}" srcOrd="1" destOrd="0" parTransId="{CFB3C8A6-E0FB-5344-B528-FC9B01083D47}" sibTransId="{08AFA375-06BD-4B40-B781-C3FC9A20AD55}"/>
    <dgm:cxn modelId="{ED308CA3-B278-DD49-92AD-51C342371385}" type="presOf" srcId="{62A055F6-E1E9-C647-AEAF-F1AA5FC50A1B}" destId="{D8DB7DAF-F91B-9448-A0C5-31DCBB35D97E}" srcOrd="0" destOrd="2" presId="urn:microsoft.com/office/officeart/2005/8/layout/list1"/>
    <dgm:cxn modelId="{A0ECCE9C-D8F0-F840-A7F8-D26CE2C5A3CC}" srcId="{F85E4B39-D4E2-0446-9A45-D73D2E5D0ED8}" destId="{061905C8-3EE4-8D41-9147-929BE7DFCD15}" srcOrd="1" destOrd="0" parTransId="{01EFCCE5-0E1A-D942-B958-38066E48B9AF}" sibTransId="{2F95E919-C58C-9F4B-9A9E-A599D0439AF9}"/>
    <dgm:cxn modelId="{10C57F1A-994A-0147-A3A9-A902090D9770}" type="presOf" srcId="{061905C8-3EE4-8D41-9147-929BE7DFCD15}" destId="{37FD496B-DBD0-3F42-BC78-815B6964F201}" srcOrd="0" destOrd="1" presId="urn:microsoft.com/office/officeart/2005/8/layout/list1"/>
    <dgm:cxn modelId="{F6FD73D0-F556-964C-B627-94A163735EB6}" type="presParOf" srcId="{D8598403-79ED-0D4B-8241-8C844F287855}" destId="{3C70FCA1-097B-5F4F-9E1E-1FD2C3F815BB}" srcOrd="0" destOrd="0" presId="urn:microsoft.com/office/officeart/2005/8/layout/list1"/>
    <dgm:cxn modelId="{543C939B-1F48-B74D-84BD-13555319E5A1}" type="presParOf" srcId="{3C70FCA1-097B-5F4F-9E1E-1FD2C3F815BB}" destId="{2D92A0FB-9892-8B43-98E1-CDACFD68BF83}" srcOrd="0" destOrd="0" presId="urn:microsoft.com/office/officeart/2005/8/layout/list1"/>
    <dgm:cxn modelId="{C79D1A73-5D5A-8346-BBC7-8A935AE2072A}" type="presParOf" srcId="{3C70FCA1-097B-5F4F-9E1E-1FD2C3F815BB}" destId="{B1011560-3475-C443-ABB1-813ED03BD023}" srcOrd="1" destOrd="0" presId="urn:microsoft.com/office/officeart/2005/8/layout/list1"/>
    <dgm:cxn modelId="{BAFA8AAE-859D-554B-8E41-567B9F785F7A}" type="presParOf" srcId="{D8598403-79ED-0D4B-8241-8C844F287855}" destId="{68DC255D-3096-CE41-95BB-2B9A7B882506}" srcOrd="1" destOrd="0" presId="urn:microsoft.com/office/officeart/2005/8/layout/list1"/>
    <dgm:cxn modelId="{B2695C10-9E9C-C945-81ED-04C528A72974}" type="presParOf" srcId="{D8598403-79ED-0D4B-8241-8C844F287855}" destId="{37FD496B-DBD0-3F42-BC78-815B6964F201}" srcOrd="2" destOrd="0" presId="urn:microsoft.com/office/officeart/2005/8/layout/list1"/>
    <dgm:cxn modelId="{54822DD7-DAFB-8D4F-A617-1FE236F5CB22}" type="presParOf" srcId="{D8598403-79ED-0D4B-8241-8C844F287855}" destId="{4D145A7F-6EFF-8147-9CBE-556A614836CB}" srcOrd="3" destOrd="0" presId="urn:microsoft.com/office/officeart/2005/8/layout/list1"/>
    <dgm:cxn modelId="{7DA65CF4-3043-B245-B2F4-7390E2CF8726}" type="presParOf" srcId="{D8598403-79ED-0D4B-8241-8C844F287855}" destId="{32517345-834D-914D-B92F-58E1B4D0B9B0}" srcOrd="4" destOrd="0" presId="urn:microsoft.com/office/officeart/2005/8/layout/list1"/>
    <dgm:cxn modelId="{C2370667-AB24-9548-B9C5-7291427D24EF}" type="presParOf" srcId="{32517345-834D-914D-B92F-58E1B4D0B9B0}" destId="{2CE80586-60B0-CE49-9DB6-75DF70CEA85E}" srcOrd="0" destOrd="0" presId="urn:microsoft.com/office/officeart/2005/8/layout/list1"/>
    <dgm:cxn modelId="{39A0DA80-C925-1548-A7A1-B6D649316AF2}" type="presParOf" srcId="{32517345-834D-914D-B92F-58E1B4D0B9B0}" destId="{E281C754-845C-D94D-A2DE-EEA63072DE18}" srcOrd="1" destOrd="0" presId="urn:microsoft.com/office/officeart/2005/8/layout/list1"/>
    <dgm:cxn modelId="{1BC714C3-A668-A045-91C5-B774370DDFC1}" type="presParOf" srcId="{D8598403-79ED-0D4B-8241-8C844F287855}" destId="{FB1CBE09-D0EE-964B-941B-72D9FFFCDE06}" srcOrd="5" destOrd="0" presId="urn:microsoft.com/office/officeart/2005/8/layout/list1"/>
    <dgm:cxn modelId="{8C9FA62F-00E2-3C4C-9520-C6459F223935}" type="presParOf" srcId="{D8598403-79ED-0D4B-8241-8C844F287855}" destId="{D8DB7DAF-F91B-9448-A0C5-31DCBB35D97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F9C4D4-69B4-8E41-9DD7-383F8D3BBBED}" type="doc">
      <dgm:prSet loTypeId="urn:microsoft.com/office/officeart/2005/8/layout/list1" loCatId="" qsTypeId="urn:microsoft.com/office/officeart/2005/8/quickstyle/simple1" qsCatId="simple" csTypeId="urn:microsoft.com/office/officeart/2005/8/colors/accent0_3" csCatId="mainScheme" phldr="1"/>
      <dgm:spPr/>
      <dgm:t>
        <a:bodyPr/>
        <a:lstStyle/>
        <a:p>
          <a:endParaRPr lang="en-US"/>
        </a:p>
      </dgm:t>
    </dgm:pt>
    <dgm:pt modelId="{A0845FEE-7316-AD4F-B47B-FCCD8E562137}">
      <dgm:prSet custT="1"/>
      <dgm:spPr/>
      <dgm:t>
        <a:bodyPr/>
        <a:lstStyle/>
        <a:p>
          <a:r>
            <a:rPr lang="en-US" sz="1800" b="1" dirty="0" smtClean="0">
              <a:latin typeface="+mn-lt"/>
            </a:rPr>
            <a:t>Content </a:t>
          </a:r>
          <a:r>
            <a:rPr lang="en-US" sz="1800" b="0" dirty="0" smtClean="0">
              <a:latin typeface="+mn-lt"/>
            </a:rPr>
            <a:t>filtering</a:t>
          </a:r>
          <a:r>
            <a:rPr lang="en-US" sz="1800" b="1" dirty="0" smtClean="0">
              <a:latin typeface="+mn-lt"/>
            </a:rPr>
            <a:t> and blocking</a:t>
          </a:r>
          <a:endParaRPr lang="en-US" sz="1800" b="1" dirty="0">
            <a:latin typeface="+mn-lt"/>
          </a:endParaRPr>
        </a:p>
      </dgm:t>
    </dgm:pt>
    <dgm:pt modelId="{72D6DA16-115A-9546-BE19-2B4C740979B3}" type="parTrans" cxnId="{F2FA74D7-6DF1-B14E-B14A-57F07B3BE205}">
      <dgm:prSet/>
      <dgm:spPr/>
      <dgm:t>
        <a:bodyPr/>
        <a:lstStyle/>
        <a:p>
          <a:endParaRPr lang="en-US">
            <a:latin typeface="+mn-lt"/>
          </a:endParaRPr>
        </a:p>
      </dgm:t>
    </dgm:pt>
    <dgm:pt modelId="{F0C639C2-905C-104C-AF01-7C0537AD25A2}" type="sibTrans" cxnId="{F2FA74D7-6DF1-B14E-B14A-57F07B3BE205}">
      <dgm:prSet/>
      <dgm:spPr/>
      <dgm:t>
        <a:bodyPr/>
        <a:lstStyle/>
        <a:p>
          <a:endParaRPr lang="en-US">
            <a:latin typeface="+mn-lt"/>
          </a:endParaRPr>
        </a:p>
      </dgm:t>
    </dgm:pt>
    <dgm:pt modelId="{307EAEC6-D795-E640-8EB2-371D402136FA}">
      <dgm:prSet custT="1"/>
      <dgm:spPr/>
      <dgm:t>
        <a:bodyPr/>
        <a:lstStyle/>
        <a:p>
          <a:r>
            <a:rPr lang="en-US" sz="1800" b="1" dirty="0" smtClean="0">
              <a:latin typeface="+mn-lt"/>
            </a:rPr>
            <a:t>Restricting or weakening of encryption technologies</a:t>
          </a:r>
        </a:p>
      </dgm:t>
    </dgm:pt>
    <dgm:pt modelId="{73C378BF-0171-D94B-89ED-F0DB32CF33FA}" type="parTrans" cxnId="{8B6010F9-5B7E-2141-AEA9-79ADB42A7E72}">
      <dgm:prSet/>
      <dgm:spPr/>
      <dgm:t>
        <a:bodyPr/>
        <a:lstStyle/>
        <a:p>
          <a:endParaRPr lang="en-US">
            <a:latin typeface="+mn-lt"/>
          </a:endParaRPr>
        </a:p>
      </dgm:t>
    </dgm:pt>
    <dgm:pt modelId="{C69B407C-52A5-9E45-BA34-F32B2120B724}" type="sibTrans" cxnId="{8B6010F9-5B7E-2141-AEA9-79ADB42A7E72}">
      <dgm:prSet/>
      <dgm:spPr/>
      <dgm:t>
        <a:bodyPr/>
        <a:lstStyle/>
        <a:p>
          <a:endParaRPr lang="en-US">
            <a:latin typeface="+mn-lt"/>
          </a:endParaRPr>
        </a:p>
      </dgm:t>
    </dgm:pt>
    <dgm:pt modelId="{2AA56730-F51E-3645-AD6B-FEECF0C56866}">
      <dgm:prSet custT="1"/>
      <dgm:spPr/>
      <dgm:t>
        <a:bodyPr/>
        <a:lstStyle/>
        <a:p>
          <a:r>
            <a:rPr lang="en-US" sz="1800" b="1" dirty="0" smtClean="0">
              <a:latin typeface="+mn-lt"/>
            </a:rPr>
            <a:t>Liability imposed on Internet intermediaries</a:t>
          </a:r>
          <a:endParaRPr lang="en-US" sz="1800" b="1" dirty="0">
            <a:latin typeface="+mn-lt"/>
          </a:endParaRPr>
        </a:p>
      </dgm:t>
    </dgm:pt>
    <dgm:pt modelId="{05A1B6D7-B2B4-3340-AA04-9AFE66626F80}" type="parTrans" cxnId="{5CF0E40F-0910-E247-B392-691B3C73953D}">
      <dgm:prSet/>
      <dgm:spPr/>
      <dgm:t>
        <a:bodyPr/>
        <a:lstStyle/>
        <a:p>
          <a:endParaRPr lang="en-US">
            <a:latin typeface="+mn-lt"/>
          </a:endParaRPr>
        </a:p>
      </dgm:t>
    </dgm:pt>
    <dgm:pt modelId="{C2214A92-7279-8F45-8400-AC86744BEB49}" type="sibTrans" cxnId="{5CF0E40F-0910-E247-B392-691B3C73953D}">
      <dgm:prSet/>
      <dgm:spPr/>
      <dgm:t>
        <a:bodyPr/>
        <a:lstStyle/>
        <a:p>
          <a:endParaRPr lang="en-US">
            <a:latin typeface="+mn-lt"/>
          </a:endParaRPr>
        </a:p>
      </dgm:t>
    </dgm:pt>
    <dgm:pt modelId="{7089A01F-F047-744D-A02A-3A0876AC8AA4}">
      <dgm:prSet custT="1"/>
      <dgm:spPr/>
      <dgm:t>
        <a:bodyPr/>
        <a:lstStyle/>
        <a:p>
          <a:r>
            <a:rPr lang="en-US" sz="1500" b="0" baseline="0" smtClean="0">
              <a:latin typeface="+mn-lt"/>
              <a:ea typeface="Arial" charset="0"/>
              <a:cs typeface="Arial" charset="0"/>
              <a:sym typeface="Avenir Roman" charset="0"/>
            </a:rPr>
            <a:t>Doesn't solve the problem. </a:t>
          </a:r>
          <a:endParaRPr lang="en-US" sz="1500" dirty="0">
            <a:latin typeface="+mn-lt"/>
            <a:ea typeface="Arial" charset="0"/>
            <a:cs typeface="Arial" charset="0"/>
          </a:endParaRPr>
        </a:p>
      </dgm:t>
    </dgm:pt>
    <dgm:pt modelId="{AC27EDFA-1EFE-D147-A1FA-6ECA35E2115E}" type="parTrans" cxnId="{84E14F88-3DF6-234F-99C3-587678AA3B90}">
      <dgm:prSet/>
      <dgm:spPr/>
      <dgm:t>
        <a:bodyPr/>
        <a:lstStyle/>
        <a:p>
          <a:endParaRPr lang="en-US">
            <a:latin typeface="+mn-lt"/>
          </a:endParaRPr>
        </a:p>
      </dgm:t>
    </dgm:pt>
    <dgm:pt modelId="{B6CC077A-3068-6742-9B0B-E619C45968C5}" type="sibTrans" cxnId="{84E14F88-3DF6-234F-99C3-587678AA3B90}">
      <dgm:prSet/>
      <dgm:spPr/>
      <dgm:t>
        <a:bodyPr/>
        <a:lstStyle/>
        <a:p>
          <a:endParaRPr lang="en-US">
            <a:latin typeface="+mn-lt"/>
          </a:endParaRPr>
        </a:p>
      </dgm:t>
    </dgm:pt>
    <dgm:pt modelId="{2C092F36-2024-394A-9C2B-56C550361409}">
      <dgm:prSet custT="1"/>
      <dgm:spPr/>
      <dgm:t>
        <a:bodyPr/>
        <a:lstStyle/>
        <a:p>
          <a:r>
            <a:rPr lang="en-US" sz="1500" b="0" baseline="0" smtClean="0">
              <a:latin typeface="+mn-lt"/>
              <a:ea typeface="Arial" charset="0"/>
              <a:cs typeface="Arial" charset="0"/>
              <a:sym typeface="Avenir Roman" charset="0"/>
            </a:rPr>
            <a:t>Interferes with cross-border data flows and services. </a:t>
          </a:r>
          <a:endParaRPr lang="en-US" sz="1500" dirty="0">
            <a:latin typeface="+mn-lt"/>
            <a:ea typeface="Arial" charset="0"/>
            <a:cs typeface="Arial" charset="0"/>
          </a:endParaRPr>
        </a:p>
      </dgm:t>
    </dgm:pt>
    <dgm:pt modelId="{602C08A9-6EBF-7E42-ACFD-09F912A3E224}" type="parTrans" cxnId="{753E90A8-D708-E644-9447-B336CA67D692}">
      <dgm:prSet/>
      <dgm:spPr/>
      <dgm:t>
        <a:bodyPr/>
        <a:lstStyle/>
        <a:p>
          <a:endParaRPr lang="en-US">
            <a:latin typeface="+mn-lt"/>
          </a:endParaRPr>
        </a:p>
      </dgm:t>
    </dgm:pt>
    <dgm:pt modelId="{0B470C63-5F06-ED46-ADD0-6BF3F181F912}" type="sibTrans" cxnId="{753E90A8-D708-E644-9447-B336CA67D692}">
      <dgm:prSet/>
      <dgm:spPr/>
      <dgm:t>
        <a:bodyPr/>
        <a:lstStyle/>
        <a:p>
          <a:endParaRPr lang="en-US">
            <a:latin typeface="+mn-lt"/>
          </a:endParaRPr>
        </a:p>
      </dgm:t>
    </dgm:pt>
    <dgm:pt modelId="{0C104D57-9191-6746-9029-C77AEC7CB154}">
      <dgm:prSet custT="1"/>
      <dgm:spPr/>
      <dgm:t>
        <a:bodyPr/>
        <a:lstStyle/>
        <a:p>
          <a:r>
            <a:rPr lang="en-US" sz="1500" b="0" baseline="0" smtClean="0">
              <a:latin typeface="+mn-lt"/>
              <a:ea typeface="Arial" charset="0"/>
              <a:cs typeface="Arial" charset="0"/>
              <a:sym typeface="Avenir Roman" charset="0"/>
            </a:rPr>
            <a:t>Undermines the Internet as a single, unified, global communications network. </a:t>
          </a:r>
          <a:endParaRPr lang="en-US" sz="1500" dirty="0">
            <a:latin typeface="+mn-lt"/>
            <a:ea typeface="Arial" charset="0"/>
            <a:cs typeface="Arial" charset="0"/>
          </a:endParaRPr>
        </a:p>
      </dgm:t>
    </dgm:pt>
    <dgm:pt modelId="{B557D3A6-B175-094E-AED4-1F0C7793D5C5}" type="parTrans" cxnId="{A77BBB51-72BC-9945-802C-7784DA64622E}">
      <dgm:prSet/>
      <dgm:spPr/>
      <dgm:t>
        <a:bodyPr/>
        <a:lstStyle/>
        <a:p>
          <a:endParaRPr lang="en-US">
            <a:latin typeface="+mn-lt"/>
          </a:endParaRPr>
        </a:p>
      </dgm:t>
    </dgm:pt>
    <dgm:pt modelId="{A7C63678-D097-9341-81B7-787F4EC6FAE3}" type="sibTrans" cxnId="{A77BBB51-72BC-9945-802C-7784DA64622E}">
      <dgm:prSet/>
      <dgm:spPr/>
      <dgm:t>
        <a:bodyPr/>
        <a:lstStyle/>
        <a:p>
          <a:endParaRPr lang="en-US">
            <a:latin typeface="+mn-lt"/>
          </a:endParaRPr>
        </a:p>
      </dgm:t>
    </dgm:pt>
    <dgm:pt modelId="{63A80CA4-DCA7-114E-9C2E-5FA2A7F6C348}">
      <dgm:prSet custT="1"/>
      <dgm:spPr/>
      <dgm:t>
        <a:bodyPr/>
        <a:lstStyle/>
        <a:p>
          <a:r>
            <a:rPr lang="en-US" sz="1500" dirty="0" smtClean="0">
              <a:latin typeface="+mn-lt"/>
              <a:ea typeface="Arial" charset="0"/>
              <a:cs typeface="Arial" charset="0"/>
            </a:rPr>
            <a:t>Ineffective,</a:t>
          </a:r>
          <a:r>
            <a:rPr lang="en-US" sz="1500" baseline="0" dirty="0" smtClean="0">
              <a:latin typeface="+mn-lt"/>
              <a:ea typeface="Arial" charset="0"/>
              <a:cs typeface="Arial" charset="0"/>
            </a:rPr>
            <a:t> </a:t>
          </a:r>
          <a:r>
            <a:rPr lang="en-US" sz="1500" dirty="0" smtClean="0">
              <a:latin typeface="+mn-lt"/>
              <a:ea typeface="Arial" charset="0"/>
              <a:cs typeface="Arial" charset="0"/>
            </a:rPr>
            <a:t>likely to decrease trust in the Internet, and no due process.</a:t>
          </a:r>
        </a:p>
      </dgm:t>
    </dgm:pt>
    <dgm:pt modelId="{95A4C848-7E78-1B46-BFD0-CB38C94E43C7}" type="parTrans" cxnId="{6F3758D1-60F8-8F42-881D-5EF8ECAB9FFE}">
      <dgm:prSet/>
      <dgm:spPr/>
      <dgm:t>
        <a:bodyPr/>
        <a:lstStyle/>
        <a:p>
          <a:endParaRPr lang="en-US">
            <a:latin typeface="+mn-lt"/>
          </a:endParaRPr>
        </a:p>
      </dgm:t>
    </dgm:pt>
    <dgm:pt modelId="{FC51E25D-6B5D-AA4A-B3F6-E96BB7132F3E}" type="sibTrans" cxnId="{6F3758D1-60F8-8F42-881D-5EF8ECAB9FFE}">
      <dgm:prSet/>
      <dgm:spPr/>
      <dgm:t>
        <a:bodyPr/>
        <a:lstStyle/>
        <a:p>
          <a:endParaRPr lang="en-US">
            <a:latin typeface="+mn-lt"/>
          </a:endParaRPr>
        </a:p>
      </dgm:t>
    </dgm:pt>
    <dgm:pt modelId="{B4EAABA4-8962-E346-B314-626D896827FD}">
      <dgm:prSet custT="1"/>
      <dgm:spPr/>
      <dgm:t>
        <a:bodyPr/>
        <a:lstStyle/>
        <a:p>
          <a:r>
            <a:rPr lang="en-US" sz="1500" baseline="0" smtClean="0">
              <a:latin typeface="+mn-lt"/>
              <a:ea typeface="Arial" charset="0"/>
              <a:cs typeface="Arial" charset="0"/>
              <a:sym typeface="Avenir Roman" charset="0"/>
            </a:rPr>
            <a:t>Eavesdropping on private conversations doesn’t increase security.</a:t>
          </a:r>
          <a:endParaRPr lang="en-US" sz="1500" dirty="0" smtClean="0">
            <a:latin typeface="+mn-lt"/>
            <a:ea typeface="Arial" charset="0"/>
            <a:cs typeface="Arial" charset="0"/>
          </a:endParaRPr>
        </a:p>
      </dgm:t>
    </dgm:pt>
    <dgm:pt modelId="{339DCF1D-BD1D-3E46-9923-AB017969DD26}" type="parTrans" cxnId="{9ECC3A95-5528-1B41-B9E7-0A8302549796}">
      <dgm:prSet/>
      <dgm:spPr/>
      <dgm:t>
        <a:bodyPr/>
        <a:lstStyle/>
        <a:p>
          <a:endParaRPr lang="en-US">
            <a:latin typeface="+mn-lt"/>
          </a:endParaRPr>
        </a:p>
      </dgm:t>
    </dgm:pt>
    <dgm:pt modelId="{B5E8FBA2-89D1-A740-A9C7-CB6C992B5A52}" type="sibTrans" cxnId="{9ECC3A95-5528-1B41-B9E7-0A8302549796}">
      <dgm:prSet/>
      <dgm:spPr/>
      <dgm:t>
        <a:bodyPr/>
        <a:lstStyle/>
        <a:p>
          <a:endParaRPr lang="en-US">
            <a:latin typeface="+mn-lt"/>
          </a:endParaRPr>
        </a:p>
      </dgm:t>
    </dgm:pt>
    <dgm:pt modelId="{ECA4C43E-A115-CB4C-A460-C91FE7D295E3}">
      <dgm:prSet custT="1"/>
      <dgm:spPr/>
      <dgm:t>
        <a:bodyPr/>
        <a:lstStyle/>
        <a:p>
          <a:r>
            <a:rPr lang="en-US" sz="1500" dirty="0" smtClean="0">
              <a:latin typeface="+mn-lt"/>
              <a:ea typeface="Arial" charset="0"/>
              <a:cs typeface="Arial" charset="0"/>
            </a:rPr>
            <a:t>Lack of legal interoperability across jurisdictions.</a:t>
          </a:r>
          <a:endParaRPr lang="en-US" sz="1500" dirty="0">
            <a:latin typeface="+mn-lt"/>
            <a:ea typeface="Arial" charset="0"/>
            <a:cs typeface="Arial" charset="0"/>
          </a:endParaRPr>
        </a:p>
      </dgm:t>
    </dgm:pt>
    <dgm:pt modelId="{6A504238-38BF-424A-8311-07BF145028A5}" type="parTrans" cxnId="{F4351887-2360-3A43-A7A2-3861E2E30760}">
      <dgm:prSet/>
      <dgm:spPr/>
      <dgm:t>
        <a:bodyPr/>
        <a:lstStyle/>
        <a:p>
          <a:endParaRPr lang="en-US">
            <a:latin typeface="+mn-lt"/>
          </a:endParaRPr>
        </a:p>
      </dgm:t>
    </dgm:pt>
    <dgm:pt modelId="{8E05E617-98FC-AD43-BD85-59EB97F8E9D1}" type="sibTrans" cxnId="{F4351887-2360-3A43-A7A2-3861E2E30760}">
      <dgm:prSet/>
      <dgm:spPr/>
      <dgm:t>
        <a:bodyPr/>
        <a:lstStyle/>
        <a:p>
          <a:endParaRPr lang="en-US">
            <a:latin typeface="+mn-lt"/>
          </a:endParaRPr>
        </a:p>
      </dgm:t>
    </dgm:pt>
    <dgm:pt modelId="{8BD1546C-9788-8642-8702-2F17E124298B}">
      <dgm:prSet custT="1"/>
      <dgm:spPr/>
      <dgm:t>
        <a:bodyPr/>
        <a:lstStyle/>
        <a:p>
          <a:r>
            <a:rPr lang="en-US" sz="1500" dirty="0" smtClean="0">
              <a:latin typeface="+mn-lt"/>
              <a:ea typeface="Arial" charset="0"/>
              <a:cs typeface="Arial" charset="0"/>
            </a:rPr>
            <a:t>Holding intermediaries liable for the content they host might encourage companies to err on the side of caution and to too easily remove content.</a:t>
          </a:r>
          <a:r>
            <a:rPr lang="en-US" sz="1500" baseline="0" dirty="0" smtClean="0">
              <a:latin typeface="+mn-lt"/>
              <a:ea typeface="Arial" charset="0"/>
              <a:cs typeface="Arial" charset="0"/>
            </a:rPr>
            <a:t> </a:t>
          </a:r>
          <a:endParaRPr lang="en-US" sz="1500" dirty="0">
            <a:latin typeface="+mn-lt"/>
            <a:ea typeface="Arial" charset="0"/>
            <a:cs typeface="Arial" charset="0"/>
          </a:endParaRPr>
        </a:p>
      </dgm:t>
    </dgm:pt>
    <dgm:pt modelId="{0C42A3B9-42CA-A847-9FE1-39826EE824A5}" type="parTrans" cxnId="{D7612466-DFC7-714F-9822-5D45D4D50D49}">
      <dgm:prSet/>
      <dgm:spPr/>
      <dgm:t>
        <a:bodyPr/>
        <a:lstStyle/>
        <a:p>
          <a:endParaRPr lang="en-US">
            <a:latin typeface="+mn-lt"/>
          </a:endParaRPr>
        </a:p>
      </dgm:t>
    </dgm:pt>
    <dgm:pt modelId="{ABCAE797-67E4-844A-A29F-BFA5D4D7350B}" type="sibTrans" cxnId="{D7612466-DFC7-714F-9822-5D45D4D50D49}">
      <dgm:prSet/>
      <dgm:spPr/>
      <dgm:t>
        <a:bodyPr/>
        <a:lstStyle/>
        <a:p>
          <a:endParaRPr lang="en-US">
            <a:latin typeface="+mn-lt"/>
          </a:endParaRPr>
        </a:p>
      </dgm:t>
    </dgm:pt>
    <dgm:pt modelId="{495602BA-DED5-6849-8546-5299C7A9A5F8}">
      <dgm:prSet custT="1"/>
      <dgm:spPr/>
      <dgm:t>
        <a:bodyPr/>
        <a:lstStyle/>
        <a:p>
          <a:r>
            <a:rPr lang="en-US" sz="1500" dirty="0" smtClean="0">
              <a:latin typeface="+mn-lt"/>
              <a:ea typeface="Arial" charset="0"/>
              <a:cs typeface="Arial" charset="0"/>
            </a:rPr>
            <a:t>Does not promote freedom of expression or association.</a:t>
          </a:r>
          <a:endParaRPr lang="en-US" sz="1500" dirty="0">
            <a:latin typeface="+mn-lt"/>
            <a:ea typeface="Arial" charset="0"/>
            <a:cs typeface="Arial" charset="0"/>
          </a:endParaRPr>
        </a:p>
      </dgm:t>
    </dgm:pt>
    <dgm:pt modelId="{B5D280E4-7213-E741-9DAB-733806F0AED9}" type="parTrans" cxnId="{E6783569-72D1-8A49-ABD5-A8989B0DFD23}">
      <dgm:prSet/>
      <dgm:spPr/>
      <dgm:t>
        <a:bodyPr/>
        <a:lstStyle/>
        <a:p>
          <a:endParaRPr lang="en-US">
            <a:latin typeface="+mn-lt"/>
          </a:endParaRPr>
        </a:p>
      </dgm:t>
    </dgm:pt>
    <dgm:pt modelId="{51E69F4E-FAAB-5540-BCB6-A963DA22EDA3}" type="sibTrans" cxnId="{E6783569-72D1-8A49-ABD5-A8989B0DFD23}">
      <dgm:prSet/>
      <dgm:spPr/>
      <dgm:t>
        <a:bodyPr/>
        <a:lstStyle/>
        <a:p>
          <a:endParaRPr lang="en-US">
            <a:latin typeface="+mn-lt"/>
          </a:endParaRPr>
        </a:p>
      </dgm:t>
    </dgm:pt>
    <dgm:pt modelId="{EA864AC3-EF6D-774A-8D11-537AD8149F81}" type="pres">
      <dgm:prSet presAssocID="{46F9C4D4-69B4-8E41-9DD7-383F8D3BBBED}" presName="linear" presStyleCnt="0">
        <dgm:presLayoutVars>
          <dgm:dir/>
          <dgm:animLvl val="lvl"/>
          <dgm:resizeHandles val="exact"/>
        </dgm:presLayoutVars>
      </dgm:prSet>
      <dgm:spPr/>
      <dgm:t>
        <a:bodyPr/>
        <a:lstStyle/>
        <a:p>
          <a:endParaRPr lang="en-US"/>
        </a:p>
      </dgm:t>
    </dgm:pt>
    <dgm:pt modelId="{F5561FCD-D6A1-7C4D-BC37-7E8010E0A92F}" type="pres">
      <dgm:prSet presAssocID="{A0845FEE-7316-AD4F-B47B-FCCD8E562137}" presName="parentLin" presStyleCnt="0"/>
      <dgm:spPr/>
      <dgm:t>
        <a:bodyPr/>
        <a:lstStyle/>
        <a:p>
          <a:endParaRPr lang="en-US"/>
        </a:p>
      </dgm:t>
    </dgm:pt>
    <dgm:pt modelId="{E87F4857-F001-FB49-A11D-D55623729776}" type="pres">
      <dgm:prSet presAssocID="{A0845FEE-7316-AD4F-B47B-FCCD8E562137}" presName="parentLeftMargin" presStyleLbl="node1" presStyleIdx="0" presStyleCnt="3"/>
      <dgm:spPr/>
      <dgm:t>
        <a:bodyPr/>
        <a:lstStyle/>
        <a:p>
          <a:endParaRPr lang="en-US"/>
        </a:p>
      </dgm:t>
    </dgm:pt>
    <dgm:pt modelId="{67EBF0C4-4768-AF41-AE7E-B248847942A0}" type="pres">
      <dgm:prSet presAssocID="{A0845FEE-7316-AD4F-B47B-FCCD8E562137}" presName="parentText" presStyleLbl="node1" presStyleIdx="0" presStyleCnt="3">
        <dgm:presLayoutVars>
          <dgm:chMax val="0"/>
          <dgm:bulletEnabled val="1"/>
        </dgm:presLayoutVars>
      </dgm:prSet>
      <dgm:spPr/>
      <dgm:t>
        <a:bodyPr/>
        <a:lstStyle/>
        <a:p>
          <a:endParaRPr lang="en-US"/>
        </a:p>
      </dgm:t>
    </dgm:pt>
    <dgm:pt modelId="{5772B8B9-7053-504B-9BD7-7B15A7A5B93A}" type="pres">
      <dgm:prSet presAssocID="{A0845FEE-7316-AD4F-B47B-FCCD8E562137}" presName="negativeSpace" presStyleCnt="0"/>
      <dgm:spPr/>
      <dgm:t>
        <a:bodyPr/>
        <a:lstStyle/>
        <a:p>
          <a:endParaRPr lang="en-US"/>
        </a:p>
      </dgm:t>
    </dgm:pt>
    <dgm:pt modelId="{63FF8A54-2F09-5A4F-BE42-A5720B30EB5B}" type="pres">
      <dgm:prSet presAssocID="{A0845FEE-7316-AD4F-B47B-FCCD8E562137}" presName="childText" presStyleLbl="conFgAcc1" presStyleIdx="0" presStyleCnt="3">
        <dgm:presLayoutVars>
          <dgm:bulletEnabled val="1"/>
        </dgm:presLayoutVars>
      </dgm:prSet>
      <dgm:spPr/>
      <dgm:t>
        <a:bodyPr/>
        <a:lstStyle/>
        <a:p>
          <a:endParaRPr lang="en-US"/>
        </a:p>
      </dgm:t>
    </dgm:pt>
    <dgm:pt modelId="{4BEFD74E-426A-504B-8D90-C9FD51D039BA}" type="pres">
      <dgm:prSet presAssocID="{F0C639C2-905C-104C-AF01-7C0537AD25A2}" presName="spaceBetweenRectangles" presStyleCnt="0"/>
      <dgm:spPr/>
      <dgm:t>
        <a:bodyPr/>
        <a:lstStyle/>
        <a:p>
          <a:endParaRPr lang="en-US"/>
        </a:p>
      </dgm:t>
    </dgm:pt>
    <dgm:pt modelId="{B4791447-5896-2348-A602-97F712B486DC}" type="pres">
      <dgm:prSet presAssocID="{307EAEC6-D795-E640-8EB2-371D402136FA}" presName="parentLin" presStyleCnt="0"/>
      <dgm:spPr/>
      <dgm:t>
        <a:bodyPr/>
        <a:lstStyle/>
        <a:p>
          <a:endParaRPr lang="en-US"/>
        </a:p>
      </dgm:t>
    </dgm:pt>
    <dgm:pt modelId="{DE526ECB-BE8B-DA4C-99D3-BAFD726FE64D}" type="pres">
      <dgm:prSet presAssocID="{307EAEC6-D795-E640-8EB2-371D402136FA}" presName="parentLeftMargin" presStyleLbl="node1" presStyleIdx="0" presStyleCnt="3"/>
      <dgm:spPr/>
      <dgm:t>
        <a:bodyPr/>
        <a:lstStyle/>
        <a:p>
          <a:endParaRPr lang="en-US"/>
        </a:p>
      </dgm:t>
    </dgm:pt>
    <dgm:pt modelId="{AB205675-E7BD-6840-917B-CECDEBE5E6D0}" type="pres">
      <dgm:prSet presAssocID="{307EAEC6-D795-E640-8EB2-371D402136FA}" presName="parentText" presStyleLbl="node1" presStyleIdx="1" presStyleCnt="3">
        <dgm:presLayoutVars>
          <dgm:chMax val="0"/>
          <dgm:bulletEnabled val="1"/>
        </dgm:presLayoutVars>
      </dgm:prSet>
      <dgm:spPr/>
      <dgm:t>
        <a:bodyPr/>
        <a:lstStyle/>
        <a:p>
          <a:endParaRPr lang="en-US"/>
        </a:p>
      </dgm:t>
    </dgm:pt>
    <dgm:pt modelId="{E89F6F11-D7D1-8D4D-8FDD-1D0E4D9CFB2C}" type="pres">
      <dgm:prSet presAssocID="{307EAEC6-D795-E640-8EB2-371D402136FA}" presName="negativeSpace" presStyleCnt="0"/>
      <dgm:spPr/>
      <dgm:t>
        <a:bodyPr/>
        <a:lstStyle/>
        <a:p>
          <a:endParaRPr lang="en-US"/>
        </a:p>
      </dgm:t>
    </dgm:pt>
    <dgm:pt modelId="{B5BDF69F-05A4-E743-A880-F0F2D180561E}" type="pres">
      <dgm:prSet presAssocID="{307EAEC6-D795-E640-8EB2-371D402136FA}" presName="childText" presStyleLbl="conFgAcc1" presStyleIdx="1" presStyleCnt="3">
        <dgm:presLayoutVars>
          <dgm:bulletEnabled val="1"/>
        </dgm:presLayoutVars>
      </dgm:prSet>
      <dgm:spPr/>
      <dgm:t>
        <a:bodyPr/>
        <a:lstStyle/>
        <a:p>
          <a:endParaRPr lang="en-US"/>
        </a:p>
      </dgm:t>
    </dgm:pt>
    <dgm:pt modelId="{E934680B-98FB-EF48-92D4-B883E8B089B5}" type="pres">
      <dgm:prSet presAssocID="{C69B407C-52A5-9E45-BA34-F32B2120B724}" presName="spaceBetweenRectangles" presStyleCnt="0"/>
      <dgm:spPr/>
      <dgm:t>
        <a:bodyPr/>
        <a:lstStyle/>
        <a:p>
          <a:endParaRPr lang="en-US"/>
        </a:p>
      </dgm:t>
    </dgm:pt>
    <dgm:pt modelId="{6055859F-05DE-F846-932F-700E01A6A7EB}" type="pres">
      <dgm:prSet presAssocID="{2AA56730-F51E-3645-AD6B-FEECF0C56866}" presName="parentLin" presStyleCnt="0"/>
      <dgm:spPr/>
      <dgm:t>
        <a:bodyPr/>
        <a:lstStyle/>
        <a:p>
          <a:endParaRPr lang="en-US"/>
        </a:p>
      </dgm:t>
    </dgm:pt>
    <dgm:pt modelId="{B5F31836-CE21-8346-845A-1C8281C8A74D}" type="pres">
      <dgm:prSet presAssocID="{2AA56730-F51E-3645-AD6B-FEECF0C56866}" presName="parentLeftMargin" presStyleLbl="node1" presStyleIdx="1" presStyleCnt="3"/>
      <dgm:spPr/>
      <dgm:t>
        <a:bodyPr/>
        <a:lstStyle/>
        <a:p>
          <a:endParaRPr lang="en-US"/>
        </a:p>
      </dgm:t>
    </dgm:pt>
    <dgm:pt modelId="{A57C8CCD-027E-6145-88F5-3B5402932D92}" type="pres">
      <dgm:prSet presAssocID="{2AA56730-F51E-3645-AD6B-FEECF0C56866}" presName="parentText" presStyleLbl="node1" presStyleIdx="2" presStyleCnt="3">
        <dgm:presLayoutVars>
          <dgm:chMax val="0"/>
          <dgm:bulletEnabled val="1"/>
        </dgm:presLayoutVars>
      </dgm:prSet>
      <dgm:spPr/>
      <dgm:t>
        <a:bodyPr/>
        <a:lstStyle/>
        <a:p>
          <a:endParaRPr lang="en-US"/>
        </a:p>
      </dgm:t>
    </dgm:pt>
    <dgm:pt modelId="{67200B0F-FC5D-8C4D-89AB-07D4CA75DD25}" type="pres">
      <dgm:prSet presAssocID="{2AA56730-F51E-3645-AD6B-FEECF0C56866}" presName="negativeSpace" presStyleCnt="0"/>
      <dgm:spPr/>
      <dgm:t>
        <a:bodyPr/>
        <a:lstStyle/>
        <a:p>
          <a:endParaRPr lang="en-US"/>
        </a:p>
      </dgm:t>
    </dgm:pt>
    <dgm:pt modelId="{08A69501-3514-D14F-9CFC-DA7BE7EBE1E2}" type="pres">
      <dgm:prSet presAssocID="{2AA56730-F51E-3645-AD6B-FEECF0C56866}" presName="childText" presStyleLbl="conFgAcc1" presStyleIdx="2" presStyleCnt="3">
        <dgm:presLayoutVars>
          <dgm:bulletEnabled val="1"/>
        </dgm:presLayoutVars>
      </dgm:prSet>
      <dgm:spPr/>
      <dgm:t>
        <a:bodyPr/>
        <a:lstStyle/>
        <a:p>
          <a:endParaRPr lang="en-US"/>
        </a:p>
      </dgm:t>
    </dgm:pt>
  </dgm:ptLst>
  <dgm:cxnLst>
    <dgm:cxn modelId="{C1F3DC42-168D-EE43-8C62-66E9A4E0836B}" type="presOf" srcId="{0C104D57-9191-6746-9029-C77AEC7CB154}" destId="{63FF8A54-2F09-5A4F-BE42-A5720B30EB5B}" srcOrd="0" destOrd="2" presId="urn:microsoft.com/office/officeart/2005/8/layout/list1"/>
    <dgm:cxn modelId="{5988B030-DD7A-8942-9BE6-C947DC3A1C9B}" type="presOf" srcId="{ECA4C43E-A115-CB4C-A460-C91FE7D295E3}" destId="{08A69501-3514-D14F-9CFC-DA7BE7EBE1E2}" srcOrd="0" destOrd="0" presId="urn:microsoft.com/office/officeart/2005/8/layout/list1"/>
    <dgm:cxn modelId="{01C3063C-B7B2-EE4E-9D9B-D9CBF3C35065}" type="presOf" srcId="{307EAEC6-D795-E640-8EB2-371D402136FA}" destId="{AB205675-E7BD-6840-917B-CECDEBE5E6D0}" srcOrd="1" destOrd="0" presId="urn:microsoft.com/office/officeart/2005/8/layout/list1"/>
    <dgm:cxn modelId="{0C863DCA-C9F7-5943-8E5A-5BA7A7BDFE09}" type="presOf" srcId="{63A80CA4-DCA7-114E-9C2E-5FA2A7F6C348}" destId="{B5BDF69F-05A4-E743-A880-F0F2D180561E}" srcOrd="0" destOrd="0" presId="urn:microsoft.com/office/officeart/2005/8/layout/list1"/>
    <dgm:cxn modelId="{8B6010F9-5B7E-2141-AEA9-79ADB42A7E72}" srcId="{46F9C4D4-69B4-8E41-9DD7-383F8D3BBBED}" destId="{307EAEC6-D795-E640-8EB2-371D402136FA}" srcOrd="1" destOrd="0" parTransId="{73C378BF-0171-D94B-89ED-F0DB32CF33FA}" sibTransId="{C69B407C-52A5-9E45-BA34-F32B2120B724}"/>
    <dgm:cxn modelId="{753E90A8-D708-E644-9447-B336CA67D692}" srcId="{A0845FEE-7316-AD4F-B47B-FCCD8E562137}" destId="{2C092F36-2024-394A-9C2B-56C550361409}" srcOrd="1" destOrd="0" parTransId="{602C08A9-6EBF-7E42-ACFD-09F912A3E224}" sibTransId="{0B470C63-5F06-ED46-ADD0-6BF3F181F912}"/>
    <dgm:cxn modelId="{6F3758D1-60F8-8F42-881D-5EF8ECAB9FFE}" srcId="{307EAEC6-D795-E640-8EB2-371D402136FA}" destId="{63A80CA4-DCA7-114E-9C2E-5FA2A7F6C348}" srcOrd="0" destOrd="0" parTransId="{95A4C848-7E78-1B46-BFD0-CB38C94E43C7}" sibTransId="{FC51E25D-6B5D-AA4A-B3F6-E96BB7132F3E}"/>
    <dgm:cxn modelId="{791889A9-2D7D-524E-BB9F-544D173B2C68}" type="presOf" srcId="{A0845FEE-7316-AD4F-B47B-FCCD8E562137}" destId="{E87F4857-F001-FB49-A11D-D55623729776}" srcOrd="0" destOrd="0" presId="urn:microsoft.com/office/officeart/2005/8/layout/list1"/>
    <dgm:cxn modelId="{1732F768-CBF2-9E48-83AC-EA8E54D32D08}" type="presOf" srcId="{307EAEC6-D795-E640-8EB2-371D402136FA}" destId="{DE526ECB-BE8B-DA4C-99D3-BAFD726FE64D}" srcOrd="0" destOrd="0" presId="urn:microsoft.com/office/officeart/2005/8/layout/list1"/>
    <dgm:cxn modelId="{90AF768E-AC66-774B-9342-9DDCD2FC338D}" type="presOf" srcId="{2AA56730-F51E-3645-AD6B-FEECF0C56866}" destId="{A57C8CCD-027E-6145-88F5-3B5402932D92}" srcOrd="1" destOrd="0" presId="urn:microsoft.com/office/officeart/2005/8/layout/list1"/>
    <dgm:cxn modelId="{BADF9AE6-E907-2341-851C-DC66CAA1DB14}" type="presOf" srcId="{46F9C4D4-69B4-8E41-9DD7-383F8D3BBBED}" destId="{EA864AC3-EF6D-774A-8D11-537AD8149F81}" srcOrd="0" destOrd="0" presId="urn:microsoft.com/office/officeart/2005/8/layout/list1"/>
    <dgm:cxn modelId="{E6783569-72D1-8A49-ABD5-A8989B0DFD23}" srcId="{2AA56730-F51E-3645-AD6B-FEECF0C56866}" destId="{495602BA-DED5-6849-8546-5299C7A9A5F8}" srcOrd="2" destOrd="0" parTransId="{B5D280E4-7213-E741-9DAB-733806F0AED9}" sibTransId="{51E69F4E-FAAB-5540-BCB6-A963DA22EDA3}"/>
    <dgm:cxn modelId="{9ECC3A95-5528-1B41-B9E7-0A8302549796}" srcId="{307EAEC6-D795-E640-8EB2-371D402136FA}" destId="{B4EAABA4-8962-E346-B314-626D896827FD}" srcOrd="1" destOrd="0" parTransId="{339DCF1D-BD1D-3E46-9923-AB017969DD26}" sibTransId="{B5E8FBA2-89D1-A740-A9C7-CB6C992B5A52}"/>
    <dgm:cxn modelId="{C1EE8E22-53E5-8F43-8EA2-15391CBCA3DD}" type="presOf" srcId="{8BD1546C-9788-8642-8702-2F17E124298B}" destId="{08A69501-3514-D14F-9CFC-DA7BE7EBE1E2}" srcOrd="0" destOrd="1" presId="urn:microsoft.com/office/officeart/2005/8/layout/list1"/>
    <dgm:cxn modelId="{996912AF-FF13-3A4C-8881-797B3B2BF49F}" type="presOf" srcId="{2AA56730-F51E-3645-AD6B-FEECF0C56866}" destId="{B5F31836-CE21-8346-845A-1C8281C8A74D}" srcOrd="0" destOrd="0" presId="urn:microsoft.com/office/officeart/2005/8/layout/list1"/>
    <dgm:cxn modelId="{F4351887-2360-3A43-A7A2-3861E2E30760}" srcId="{2AA56730-F51E-3645-AD6B-FEECF0C56866}" destId="{ECA4C43E-A115-CB4C-A460-C91FE7D295E3}" srcOrd="0" destOrd="0" parTransId="{6A504238-38BF-424A-8311-07BF145028A5}" sibTransId="{8E05E617-98FC-AD43-BD85-59EB97F8E9D1}"/>
    <dgm:cxn modelId="{A77BBB51-72BC-9945-802C-7784DA64622E}" srcId="{A0845FEE-7316-AD4F-B47B-FCCD8E562137}" destId="{0C104D57-9191-6746-9029-C77AEC7CB154}" srcOrd="2" destOrd="0" parTransId="{B557D3A6-B175-094E-AED4-1F0C7793D5C5}" sibTransId="{A7C63678-D097-9341-81B7-787F4EC6FAE3}"/>
    <dgm:cxn modelId="{D7612466-DFC7-714F-9822-5D45D4D50D49}" srcId="{2AA56730-F51E-3645-AD6B-FEECF0C56866}" destId="{8BD1546C-9788-8642-8702-2F17E124298B}" srcOrd="1" destOrd="0" parTransId="{0C42A3B9-42CA-A847-9FE1-39826EE824A5}" sibTransId="{ABCAE797-67E4-844A-A29F-BFA5D4D7350B}"/>
    <dgm:cxn modelId="{F2FA74D7-6DF1-B14E-B14A-57F07B3BE205}" srcId="{46F9C4D4-69B4-8E41-9DD7-383F8D3BBBED}" destId="{A0845FEE-7316-AD4F-B47B-FCCD8E562137}" srcOrd="0" destOrd="0" parTransId="{72D6DA16-115A-9546-BE19-2B4C740979B3}" sibTransId="{F0C639C2-905C-104C-AF01-7C0537AD25A2}"/>
    <dgm:cxn modelId="{BD2A0EF7-1808-C347-AA21-C3CB907349CE}" type="presOf" srcId="{B4EAABA4-8962-E346-B314-626D896827FD}" destId="{B5BDF69F-05A4-E743-A880-F0F2D180561E}" srcOrd="0" destOrd="1" presId="urn:microsoft.com/office/officeart/2005/8/layout/list1"/>
    <dgm:cxn modelId="{8117AD20-EDAA-704C-9458-5F9EA648A35E}" type="presOf" srcId="{2C092F36-2024-394A-9C2B-56C550361409}" destId="{63FF8A54-2F09-5A4F-BE42-A5720B30EB5B}" srcOrd="0" destOrd="1" presId="urn:microsoft.com/office/officeart/2005/8/layout/list1"/>
    <dgm:cxn modelId="{84E14F88-3DF6-234F-99C3-587678AA3B90}" srcId="{A0845FEE-7316-AD4F-B47B-FCCD8E562137}" destId="{7089A01F-F047-744D-A02A-3A0876AC8AA4}" srcOrd="0" destOrd="0" parTransId="{AC27EDFA-1EFE-D147-A1FA-6ECA35E2115E}" sibTransId="{B6CC077A-3068-6742-9B0B-E619C45968C5}"/>
    <dgm:cxn modelId="{8073ABFF-AC13-4545-A78F-150F7505BDCF}" type="presOf" srcId="{A0845FEE-7316-AD4F-B47B-FCCD8E562137}" destId="{67EBF0C4-4768-AF41-AE7E-B248847942A0}" srcOrd="1" destOrd="0" presId="urn:microsoft.com/office/officeart/2005/8/layout/list1"/>
    <dgm:cxn modelId="{5CF0E40F-0910-E247-B392-691B3C73953D}" srcId="{46F9C4D4-69B4-8E41-9DD7-383F8D3BBBED}" destId="{2AA56730-F51E-3645-AD6B-FEECF0C56866}" srcOrd="2" destOrd="0" parTransId="{05A1B6D7-B2B4-3340-AA04-9AFE66626F80}" sibTransId="{C2214A92-7279-8F45-8400-AC86744BEB49}"/>
    <dgm:cxn modelId="{C2E8E65D-EF85-0E43-BF0B-48A95F901580}" type="presOf" srcId="{495602BA-DED5-6849-8546-5299C7A9A5F8}" destId="{08A69501-3514-D14F-9CFC-DA7BE7EBE1E2}" srcOrd="0" destOrd="2" presId="urn:microsoft.com/office/officeart/2005/8/layout/list1"/>
    <dgm:cxn modelId="{773DA65D-E3BC-6745-AF34-95D2CC0229D6}" type="presOf" srcId="{7089A01F-F047-744D-A02A-3A0876AC8AA4}" destId="{63FF8A54-2F09-5A4F-BE42-A5720B30EB5B}" srcOrd="0" destOrd="0" presId="urn:microsoft.com/office/officeart/2005/8/layout/list1"/>
    <dgm:cxn modelId="{ED7CA9F0-75FD-CB46-A57E-1FF1394FFBAB}" type="presParOf" srcId="{EA864AC3-EF6D-774A-8D11-537AD8149F81}" destId="{F5561FCD-D6A1-7C4D-BC37-7E8010E0A92F}" srcOrd="0" destOrd="0" presId="urn:microsoft.com/office/officeart/2005/8/layout/list1"/>
    <dgm:cxn modelId="{5D2BD345-BD26-1643-9DB3-99B37D37B52F}" type="presParOf" srcId="{F5561FCD-D6A1-7C4D-BC37-7E8010E0A92F}" destId="{E87F4857-F001-FB49-A11D-D55623729776}" srcOrd="0" destOrd="0" presId="urn:microsoft.com/office/officeart/2005/8/layout/list1"/>
    <dgm:cxn modelId="{55A8FF28-52F0-B44C-AD2D-3802F9F84673}" type="presParOf" srcId="{F5561FCD-D6A1-7C4D-BC37-7E8010E0A92F}" destId="{67EBF0C4-4768-AF41-AE7E-B248847942A0}" srcOrd="1" destOrd="0" presId="urn:microsoft.com/office/officeart/2005/8/layout/list1"/>
    <dgm:cxn modelId="{A9BC101C-3F15-214B-9C72-75312CCECE74}" type="presParOf" srcId="{EA864AC3-EF6D-774A-8D11-537AD8149F81}" destId="{5772B8B9-7053-504B-9BD7-7B15A7A5B93A}" srcOrd="1" destOrd="0" presId="urn:microsoft.com/office/officeart/2005/8/layout/list1"/>
    <dgm:cxn modelId="{B2507856-4973-B348-9E9C-33640D5A26B7}" type="presParOf" srcId="{EA864AC3-EF6D-774A-8D11-537AD8149F81}" destId="{63FF8A54-2F09-5A4F-BE42-A5720B30EB5B}" srcOrd="2" destOrd="0" presId="urn:microsoft.com/office/officeart/2005/8/layout/list1"/>
    <dgm:cxn modelId="{889967E5-6458-F447-B52D-F32AB809CFB5}" type="presParOf" srcId="{EA864AC3-EF6D-774A-8D11-537AD8149F81}" destId="{4BEFD74E-426A-504B-8D90-C9FD51D039BA}" srcOrd="3" destOrd="0" presId="urn:microsoft.com/office/officeart/2005/8/layout/list1"/>
    <dgm:cxn modelId="{75EBBB3C-A12B-184A-BC90-ED1C3D82ED11}" type="presParOf" srcId="{EA864AC3-EF6D-774A-8D11-537AD8149F81}" destId="{B4791447-5896-2348-A602-97F712B486DC}" srcOrd="4" destOrd="0" presId="urn:microsoft.com/office/officeart/2005/8/layout/list1"/>
    <dgm:cxn modelId="{0BA20D48-CCB2-7E48-9883-225FFAF6453C}" type="presParOf" srcId="{B4791447-5896-2348-A602-97F712B486DC}" destId="{DE526ECB-BE8B-DA4C-99D3-BAFD726FE64D}" srcOrd="0" destOrd="0" presId="urn:microsoft.com/office/officeart/2005/8/layout/list1"/>
    <dgm:cxn modelId="{3167D7A9-1E37-1B4A-8129-E3FD63ADA80C}" type="presParOf" srcId="{B4791447-5896-2348-A602-97F712B486DC}" destId="{AB205675-E7BD-6840-917B-CECDEBE5E6D0}" srcOrd="1" destOrd="0" presId="urn:microsoft.com/office/officeart/2005/8/layout/list1"/>
    <dgm:cxn modelId="{C9ADBC37-9DC3-EF44-B377-A7D728E633FD}" type="presParOf" srcId="{EA864AC3-EF6D-774A-8D11-537AD8149F81}" destId="{E89F6F11-D7D1-8D4D-8FDD-1D0E4D9CFB2C}" srcOrd="5" destOrd="0" presId="urn:microsoft.com/office/officeart/2005/8/layout/list1"/>
    <dgm:cxn modelId="{DEBEA445-8B53-E648-BE4B-7B6B4FEE73DC}" type="presParOf" srcId="{EA864AC3-EF6D-774A-8D11-537AD8149F81}" destId="{B5BDF69F-05A4-E743-A880-F0F2D180561E}" srcOrd="6" destOrd="0" presId="urn:microsoft.com/office/officeart/2005/8/layout/list1"/>
    <dgm:cxn modelId="{2B8B25E0-A56C-DE48-ABEF-2065E40C2FC6}" type="presParOf" srcId="{EA864AC3-EF6D-774A-8D11-537AD8149F81}" destId="{E934680B-98FB-EF48-92D4-B883E8B089B5}" srcOrd="7" destOrd="0" presId="urn:microsoft.com/office/officeart/2005/8/layout/list1"/>
    <dgm:cxn modelId="{F662FA39-D0A7-EE41-8D1A-1EB5B01BD847}" type="presParOf" srcId="{EA864AC3-EF6D-774A-8D11-537AD8149F81}" destId="{6055859F-05DE-F846-932F-700E01A6A7EB}" srcOrd="8" destOrd="0" presId="urn:microsoft.com/office/officeart/2005/8/layout/list1"/>
    <dgm:cxn modelId="{08EE0A21-7B82-7F49-A1A2-1474C4947296}" type="presParOf" srcId="{6055859F-05DE-F846-932F-700E01A6A7EB}" destId="{B5F31836-CE21-8346-845A-1C8281C8A74D}" srcOrd="0" destOrd="0" presId="urn:microsoft.com/office/officeart/2005/8/layout/list1"/>
    <dgm:cxn modelId="{6C02CDE1-D99F-0645-97C7-0C81ECCA48EF}" type="presParOf" srcId="{6055859F-05DE-F846-932F-700E01A6A7EB}" destId="{A57C8CCD-027E-6145-88F5-3B5402932D92}" srcOrd="1" destOrd="0" presId="urn:microsoft.com/office/officeart/2005/8/layout/list1"/>
    <dgm:cxn modelId="{F3E1E673-F4A6-E04B-B980-A5D49A183CA2}" type="presParOf" srcId="{EA864AC3-EF6D-774A-8D11-537AD8149F81}" destId="{67200B0F-FC5D-8C4D-89AB-07D4CA75DD25}" srcOrd="9" destOrd="0" presId="urn:microsoft.com/office/officeart/2005/8/layout/list1"/>
    <dgm:cxn modelId="{3F77283A-7E8A-B643-AB1B-3F7E727DAD8A}" type="presParOf" srcId="{EA864AC3-EF6D-774A-8D11-537AD8149F81}" destId="{08A69501-3514-D14F-9CFC-DA7BE7EBE1E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D496B-DBD0-3F42-BC78-815B6964F201}">
      <dsp:nvSpPr>
        <dsp:cNvPr id="0" name=""/>
        <dsp:cNvSpPr/>
      </dsp:nvSpPr>
      <dsp:spPr>
        <a:xfrm>
          <a:off x="0" y="352131"/>
          <a:ext cx="8023412" cy="19278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2706" tIns="374904" rIns="62270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baseline="0" smtClean="0">
              <a:latin typeface="+mn-lt"/>
              <a:ea typeface="Arial" charset="0"/>
              <a:cs typeface="Arial" charset="0"/>
              <a:sym typeface="Avenir Roman" charset="0"/>
            </a:rPr>
            <a:t>The Internet’s architecture supports online freedoms.</a:t>
          </a:r>
          <a:endParaRPr lang="en-US" sz="1800" kern="1200" dirty="0">
            <a:latin typeface="+mn-lt"/>
            <a:ea typeface="Arial" charset="0"/>
            <a:cs typeface="Arial" charset="0"/>
          </a:endParaRPr>
        </a:p>
        <a:p>
          <a:pPr marL="171450" lvl="1" indent="-171450" algn="l" defTabSz="800100">
            <a:lnSpc>
              <a:spcPct val="90000"/>
            </a:lnSpc>
            <a:spcBef>
              <a:spcPct val="0"/>
            </a:spcBef>
            <a:spcAft>
              <a:spcPct val="15000"/>
            </a:spcAft>
            <a:buChar char="••"/>
          </a:pPr>
          <a:r>
            <a:rPr lang="en-US" sz="1800" kern="1200" baseline="0" smtClean="0">
              <a:latin typeface="+mn-lt"/>
              <a:ea typeface="Arial" charset="0"/>
              <a:cs typeface="Arial" charset="0"/>
              <a:sym typeface="Avenir Roman" charset="0"/>
            </a:rPr>
            <a:t>Individuals and organizations can develop new technologies and applications that enable the exercise of basic freedoms by building upon the Internet’s open standards.</a:t>
          </a:r>
          <a:endParaRPr lang="en-US" sz="1800" kern="1200" dirty="0">
            <a:latin typeface="+mn-lt"/>
            <a:ea typeface="Arial" charset="0"/>
            <a:cs typeface="Arial" charset="0"/>
          </a:endParaRPr>
        </a:p>
      </dsp:txBody>
      <dsp:txXfrm>
        <a:off x="0" y="352131"/>
        <a:ext cx="8023412" cy="1927800"/>
      </dsp:txXfrm>
    </dsp:sp>
    <dsp:sp modelId="{B1011560-3475-C443-ABB1-813ED03BD023}">
      <dsp:nvSpPr>
        <dsp:cNvPr id="0" name=""/>
        <dsp:cNvSpPr/>
      </dsp:nvSpPr>
      <dsp:spPr>
        <a:xfrm>
          <a:off x="401170" y="86451"/>
          <a:ext cx="5616388" cy="5313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86" tIns="0" rIns="212286" bIns="0" numCol="1" spcCol="1270" anchor="ctr" anchorCtr="0">
          <a:noAutofit/>
        </a:bodyPr>
        <a:lstStyle/>
        <a:p>
          <a:pPr lvl="0" algn="l" defTabSz="800100">
            <a:lnSpc>
              <a:spcPct val="90000"/>
            </a:lnSpc>
            <a:spcBef>
              <a:spcPct val="0"/>
            </a:spcBef>
            <a:spcAft>
              <a:spcPct val="35000"/>
            </a:spcAft>
          </a:pPr>
          <a:r>
            <a:rPr lang="en-US" sz="1800" b="1" kern="1200" dirty="0" smtClean="0">
              <a:latin typeface="+mn-lt"/>
            </a:rPr>
            <a:t>An architecture supporting borderless expression </a:t>
          </a:r>
          <a:endParaRPr lang="en-US" sz="1800" kern="1200" dirty="0">
            <a:latin typeface="+mn-lt"/>
          </a:endParaRPr>
        </a:p>
      </dsp:txBody>
      <dsp:txXfrm>
        <a:off x="427109" y="112390"/>
        <a:ext cx="5564510" cy="479482"/>
      </dsp:txXfrm>
    </dsp:sp>
    <dsp:sp modelId="{D8DB7DAF-F91B-9448-A0C5-31DCBB35D97E}">
      <dsp:nvSpPr>
        <dsp:cNvPr id="0" name=""/>
        <dsp:cNvSpPr/>
      </dsp:nvSpPr>
      <dsp:spPr>
        <a:xfrm>
          <a:off x="0" y="2642811"/>
          <a:ext cx="8023412" cy="2268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2706" tIns="374904" rIns="62270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baseline="0" smtClean="0">
              <a:latin typeface="+mn-lt"/>
              <a:ea typeface="Arial" charset="0"/>
              <a:cs typeface="Arial" charset="0"/>
              <a:sym typeface="Avenir Roman" charset="0"/>
            </a:rPr>
            <a:t>Security should not be sought at the expense of individual rights.</a:t>
          </a:r>
          <a:endParaRPr lang="en-US" sz="1800" kern="1200" dirty="0">
            <a:latin typeface="+mn-lt"/>
            <a:ea typeface="Arial" charset="0"/>
            <a:cs typeface="Arial" charset="0"/>
          </a:endParaRPr>
        </a:p>
        <a:p>
          <a:pPr marL="171450" lvl="1" indent="-171450" algn="l" defTabSz="800100">
            <a:lnSpc>
              <a:spcPct val="90000"/>
            </a:lnSpc>
            <a:spcBef>
              <a:spcPct val="0"/>
            </a:spcBef>
            <a:spcAft>
              <a:spcPct val="15000"/>
            </a:spcAft>
            <a:buChar char="••"/>
          </a:pPr>
          <a:r>
            <a:rPr lang="en-US" sz="1800" kern="1200" baseline="0" smtClean="0">
              <a:latin typeface="+mn-lt"/>
              <a:ea typeface="Arial" charset="0"/>
              <a:cs typeface="Arial" charset="0"/>
              <a:sym typeface="Avenir Roman" charset="0"/>
            </a:rPr>
            <a:t>We should consider ways in which security can be achieved without disproportional risks to expression or privacy online.</a:t>
          </a:r>
          <a:endParaRPr lang="en-US" sz="1800" kern="1200" dirty="0">
            <a:latin typeface="+mn-lt"/>
            <a:ea typeface="Arial" charset="0"/>
            <a:cs typeface="Arial" charset="0"/>
          </a:endParaRPr>
        </a:p>
        <a:p>
          <a:pPr marL="171450" lvl="1" indent="-171450" algn="l" defTabSz="800100">
            <a:lnSpc>
              <a:spcPct val="90000"/>
            </a:lnSpc>
            <a:spcBef>
              <a:spcPct val="0"/>
            </a:spcBef>
            <a:spcAft>
              <a:spcPct val="15000"/>
            </a:spcAft>
            <a:buChar char="••"/>
          </a:pPr>
          <a:r>
            <a:rPr lang="en-US" sz="1800" kern="1200" baseline="0" smtClean="0">
              <a:latin typeface="+mn-lt"/>
              <a:ea typeface="Arial" charset="0"/>
              <a:cs typeface="Arial" charset="0"/>
              <a:sym typeface="Avenir Roman" charset="0"/>
            </a:rPr>
            <a:t>The necessity, legitimacy, proportionality, and fairness of a situation must be determined before a lower level of protection is justified.</a:t>
          </a:r>
          <a:endParaRPr lang="en-US" sz="1800" kern="1200" dirty="0">
            <a:latin typeface="+mn-lt"/>
            <a:ea typeface="Arial" charset="0"/>
            <a:cs typeface="Arial" charset="0"/>
          </a:endParaRPr>
        </a:p>
      </dsp:txBody>
      <dsp:txXfrm>
        <a:off x="0" y="2642811"/>
        <a:ext cx="8023412" cy="2268000"/>
      </dsp:txXfrm>
    </dsp:sp>
    <dsp:sp modelId="{E281C754-845C-D94D-A2DE-EEA63072DE18}">
      <dsp:nvSpPr>
        <dsp:cNvPr id="0" name=""/>
        <dsp:cNvSpPr/>
      </dsp:nvSpPr>
      <dsp:spPr>
        <a:xfrm>
          <a:off x="401170" y="2377131"/>
          <a:ext cx="5616388" cy="53136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286" tIns="0" rIns="212286" bIns="0" numCol="1" spcCol="1270" anchor="ctr" anchorCtr="0">
          <a:noAutofit/>
        </a:bodyPr>
        <a:lstStyle/>
        <a:p>
          <a:pPr lvl="0" algn="l" defTabSz="800100">
            <a:lnSpc>
              <a:spcPct val="90000"/>
            </a:lnSpc>
            <a:spcBef>
              <a:spcPct val="0"/>
            </a:spcBef>
            <a:spcAft>
              <a:spcPct val="35000"/>
            </a:spcAft>
          </a:pPr>
          <a:r>
            <a:rPr lang="en-US" sz="1800" b="1" kern="1200" dirty="0" smtClean="0">
              <a:latin typeface="+mn-lt"/>
            </a:rPr>
            <a:t>Finding a new equilibrium for online rights </a:t>
          </a:r>
          <a:endParaRPr lang="en-US" sz="1800" kern="1200" dirty="0">
            <a:latin typeface="+mn-lt"/>
          </a:endParaRPr>
        </a:p>
      </dsp:txBody>
      <dsp:txXfrm>
        <a:off x="427109" y="2403070"/>
        <a:ext cx="5564510"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F8A54-2F09-5A4F-BE42-A5720B30EB5B}">
      <dsp:nvSpPr>
        <dsp:cNvPr id="0" name=""/>
        <dsp:cNvSpPr/>
      </dsp:nvSpPr>
      <dsp:spPr>
        <a:xfrm>
          <a:off x="0" y="172143"/>
          <a:ext cx="9514171" cy="1282049"/>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405" tIns="229108" rIns="738405"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baseline="0" smtClean="0">
              <a:latin typeface="+mn-lt"/>
              <a:ea typeface="Arial" charset="0"/>
              <a:cs typeface="Arial" charset="0"/>
              <a:sym typeface="Avenir Roman" charset="0"/>
            </a:rPr>
            <a:t>Doesn't solve the problem. </a:t>
          </a:r>
          <a:endParaRPr lang="en-US" sz="150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b="0" kern="1200" baseline="0" smtClean="0">
              <a:latin typeface="+mn-lt"/>
              <a:ea typeface="Arial" charset="0"/>
              <a:cs typeface="Arial" charset="0"/>
              <a:sym typeface="Avenir Roman" charset="0"/>
            </a:rPr>
            <a:t>Interferes with cross-border data flows and services. </a:t>
          </a:r>
          <a:endParaRPr lang="en-US" sz="150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b="0" kern="1200" baseline="0" smtClean="0">
              <a:latin typeface="+mn-lt"/>
              <a:ea typeface="Arial" charset="0"/>
              <a:cs typeface="Arial" charset="0"/>
              <a:sym typeface="Avenir Roman" charset="0"/>
            </a:rPr>
            <a:t>Undermines the Internet as a single, unified, global communications network. </a:t>
          </a:r>
          <a:endParaRPr lang="en-US" sz="1500" kern="1200" dirty="0">
            <a:latin typeface="+mn-lt"/>
            <a:ea typeface="Arial" charset="0"/>
            <a:cs typeface="Arial" charset="0"/>
          </a:endParaRPr>
        </a:p>
      </dsp:txBody>
      <dsp:txXfrm>
        <a:off x="0" y="172143"/>
        <a:ext cx="9514171" cy="1282049"/>
      </dsp:txXfrm>
    </dsp:sp>
    <dsp:sp modelId="{67EBF0C4-4768-AF41-AE7E-B248847942A0}">
      <dsp:nvSpPr>
        <dsp:cNvPr id="0" name=""/>
        <dsp:cNvSpPr/>
      </dsp:nvSpPr>
      <dsp:spPr>
        <a:xfrm>
          <a:off x="475708" y="9783"/>
          <a:ext cx="6659919" cy="3247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729" tIns="0" rIns="251729" bIns="0" numCol="1" spcCol="1270" anchor="ctr" anchorCtr="0">
          <a:noAutofit/>
        </a:bodyPr>
        <a:lstStyle/>
        <a:p>
          <a:pPr lvl="0" algn="l" defTabSz="800100">
            <a:lnSpc>
              <a:spcPct val="90000"/>
            </a:lnSpc>
            <a:spcBef>
              <a:spcPct val="0"/>
            </a:spcBef>
            <a:spcAft>
              <a:spcPct val="35000"/>
            </a:spcAft>
          </a:pPr>
          <a:r>
            <a:rPr lang="en-US" sz="1800" b="1" kern="1200" dirty="0" smtClean="0">
              <a:latin typeface="+mn-lt"/>
            </a:rPr>
            <a:t>Content </a:t>
          </a:r>
          <a:r>
            <a:rPr lang="en-US" sz="1800" b="0" kern="1200" dirty="0" smtClean="0">
              <a:latin typeface="+mn-lt"/>
            </a:rPr>
            <a:t>filtering</a:t>
          </a:r>
          <a:r>
            <a:rPr lang="en-US" sz="1800" b="1" kern="1200" dirty="0" smtClean="0">
              <a:latin typeface="+mn-lt"/>
            </a:rPr>
            <a:t> and blocking</a:t>
          </a:r>
          <a:endParaRPr lang="en-US" sz="1800" b="1" kern="1200" dirty="0">
            <a:latin typeface="+mn-lt"/>
          </a:endParaRPr>
        </a:p>
      </dsp:txBody>
      <dsp:txXfrm>
        <a:off x="491560" y="25635"/>
        <a:ext cx="6628215" cy="293016"/>
      </dsp:txXfrm>
    </dsp:sp>
    <dsp:sp modelId="{B5BDF69F-05A4-E743-A880-F0F2D180561E}">
      <dsp:nvSpPr>
        <dsp:cNvPr id="0" name=""/>
        <dsp:cNvSpPr/>
      </dsp:nvSpPr>
      <dsp:spPr>
        <a:xfrm>
          <a:off x="0" y="1675953"/>
          <a:ext cx="9514171" cy="9355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405" tIns="229108" rIns="73840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Ineffective,</a:t>
          </a:r>
          <a:r>
            <a:rPr lang="en-US" sz="1500" kern="1200" baseline="0" dirty="0" smtClean="0">
              <a:latin typeface="+mn-lt"/>
              <a:ea typeface="Arial" charset="0"/>
              <a:cs typeface="Arial" charset="0"/>
            </a:rPr>
            <a:t> </a:t>
          </a:r>
          <a:r>
            <a:rPr lang="en-US" sz="1500" kern="1200" dirty="0" smtClean="0">
              <a:latin typeface="+mn-lt"/>
              <a:ea typeface="Arial" charset="0"/>
              <a:cs typeface="Arial" charset="0"/>
            </a:rPr>
            <a:t>likely to decrease trust in the Internet, and no due process.</a:t>
          </a:r>
        </a:p>
        <a:p>
          <a:pPr marL="114300" lvl="1" indent="-114300" algn="l" defTabSz="666750">
            <a:lnSpc>
              <a:spcPct val="90000"/>
            </a:lnSpc>
            <a:spcBef>
              <a:spcPct val="0"/>
            </a:spcBef>
            <a:spcAft>
              <a:spcPct val="15000"/>
            </a:spcAft>
            <a:buChar char="••"/>
          </a:pPr>
          <a:r>
            <a:rPr lang="en-US" sz="1500" kern="1200" baseline="0" smtClean="0">
              <a:latin typeface="+mn-lt"/>
              <a:ea typeface="Arial" charset="0"/>
              <a:cs typeface="Arial" charset="0"/>
              <a:sym typeface="Avenir Roman" charset="0"/>
            </a:rPr>
            <a:t>Eavesdropping on private conversations doesn’t increase security.</a:t>
          </a:r>
          <a:endParaRPr lang="en-US" sz="1500" kern="1200" dirty="0" smtClean="0">
            <a:latin typeface="+mn-lt"/>
            <a:ea typeface="Arial" charset="0"/>
            <a:cs typeface="Arial" charset="0"/>
          </a:endParaRPr>
        </a:p>
      </dsp:txBody>
      <dsp:txXfrm>
        <a:off x="0" y="1675953"/>
        <a:ext cx="9514171" cy="935550"/>
      </dsp:txXfrm>
    </dsp:sp>
    <dsp:sp modelId="{AB205675-E7BD-6840-917B-CECDEBE5E6D0}">
      <dsp:nvSpPr>
        <dsp:cNvPr id="0" name=""/>
        <dsp:cNvSpPr/>
      </dsp:nvSpPr>
      <dsp:spPr>
        <a:xfrm>
          <a:off x="475708" y="1513593"/>
          <a:ext cx="6659919" cy="3247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729" tIns="0" rIns="251729" bIns="0" numCol="1" spcCol="1270" anchor="ctr" anchorCtr="0">
          <a:noAutofit/>
        </a:bodyPr>
        <a:lstStyle/>
        <a:p>
          <a:pPr lvl="0" algn="l" defTabSz="800100">
            <a:lnSpc>
              <a:spcPct val="90000"/>
            </a:lnSpc>
            <a:spcBef>
              <a:spcPct val="0"/>
            </a:spcBef>
            <a:spcAft>
              <a:spcPct val="35000"/>
            </a:spcAft>
          </a:pPr>
          <a:r>
            <a:rPr lang="en-US" sz="1800" b="1" kern="1200" dirty="0" smtClean="0">
              <a:latin typeface="+mn-lt"/>
            </a:rPr>
            <a:t>Restricting or weakening of encryption technologies</a:t>
          </a:r>
        </a:p>
      </dsp:txBody>
      <dsp:txXfrm>
        <a:off x="491560" y="1529445"/>
        <a:ext cx="6628215" cy="293016"/>
      </dsp:txXfrm>
    </dsp:sp>
    <dsp:sp modelId="{08A69501-3514-D14F-9CFC-DA7BE7EBE1E2}">
      <dsp:nvSpPr>
        <dsp:cNvPr id="0" name=""/>
        <dsp:cNvSpPr/>
      </dsp:nvSpPr>
      <dsp:spPr>
        <a:xfrm>
          <a:off x="0" y="2833263"/>
          <a:ext cx="9514171" cy="155925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38405" tIns="229108" rIns="73840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Lack of legal interoperability across jurisdictions.</a:t>
          </a:r>
          <a:endParaRPr lang="en-US" sz="150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Holding intermediaries liable for the content they host might encourage companies to err on the side of caution and to too easily remove content.</a:t>
          </a:r>
          <a:r>
            <a:rPr lang="en-US" sz="1500" kern="1200" baseline="0" dirty="0" smtClean="0">
              <a:latin typeface="+mn-lt"/>
              <a:ea typeface="Arial" charset="0"/>
              <a:cs typeface="Arial" charset="0"/>
            </a:rPr>
            <a:t> </a:t>
          </a:r>
          <a:endParaRPr lang="en-US" sz="150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Does not promote freedom of expression or association.</a:t>
          </a:r>
          <a:endParaRPr lang="en-US" sz="1500" kern="1200" dirty="0">
            <a:latin typeface="+mn-lt"/>
            <a:ea typeface="Arial" charset="0"/>
            <a:cs typeface="Arial" charset="0"/>
          </a:endParaRPr>
        </a:p>
      </dsp:txBody>
      <dsp:txXfrm>
        <a:off x="0" y="2833263"/>
        <a:ext cx="9514171" cy="1559250"/>
      </dsp:txXfrm>
    </dsp:sp>
    <dsp:sp modelId="{A57C8CCD-027E-6145-88F5-3B5402932D92}">
      <dsp:nvSpPr>
        <dsp:cNvPr id="0" name=""/>
        <dsp:cNvSpPr/>
      </dsp:nvSpPr>
      <dsp:spPr>
        <a:xfrm>
          <a:off x="475708" y="2670903"/>
          <a:ext cx="6659919" cy="3247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1729" tIns="0" rIns="251729" bIns="0" numCol="1" spcCol="1270" anchor="ctr" anchorCtr="0">
          <a:noAutofit/>
        </a:bodyPr>
        <a:lstStyle/>
        <a:p>
          <a:pPr lvl="0" algn="l" defTabSz="800100">
            <a:lnSpc>
              <a:spcPct val="90000"/>
            </a:lnSpc>
            <a:spcBef>
              <a:spcPct val="0"/>
            </a:spcBef>
            <a:spcAft>
              <a:spcPct val="35000"/>
            </a:spcAft>
          </a:pPr>
          <a:r>
            <a:rPr lang="en-US" sz="1800" b="1" kern="1200" dirty="0" smtClean="0">
              <a:latin typeface="+mn-lt"/>
            </a:rPr>
            <a:t>Liability imposed on Internet intermediaries</a:t>
          </a:r>
          <a:endParaRPr lang="en-US" sz="1800" b="1" kern="1200" dirty="0">
            <a:latin typeface="+mn-lt"/>
          </a:endParaRPr>
        </a:p>
      </dsp:txBody>
      <dsp:txXfrm>
        <a:off x="491560" y="2686755"/>
        <a:ext cx="6628215"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11/2/16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02/11/2016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800" u="sng" kern="1200" baseline="0" dirty="0" smtClean="0">
                <a:solidFill>
                  <a:schemeClr val="tx1"/>
                </a:solidFill>
                <a:latin typeface="+mn-lt"/>
                <a:ea typeface="ＭＳ Ｐゴシック" charset="0"/>
                <a:cs typeface="+mn-cs"/>
                <a:sym typeface="Avenir Roman" charset="0"/>
              </a:rPr>
              <a:t>Introduction</a:t>
            </a:r>
          </a:p>
          <a:p>
            <a:endParaRPr lang="en-US" sz="800" u="sng" kern="1200" baseline="0" dirty="0" smtClean="0">
              <a:solidFill>
                <a:schemeClr val="tx1"/>
              </a:solidFill>
              <a:latin typeface="+mn-lt"/>
              <a:ea typeface="ＭＳ Ｐゴシック" charset="0"/>
              <a:cs typeface="+mn-cs"/>
              <a:sym typeface="Avenir Roman" charset="0"/>
            </a:endParaRPr>
          </a:p>
          <a:p>
            <a:r>
              <a:rPr lang="en-US" sz="800" b="1" kern="1200" baseline="0" dirty="0" smtClean="0">
                <a:solidFill>
                  <a:schemeClr val="tx1"/>
                </a:solidFill>
                <a:latin typeface="+mn-lt"/>
                <a:ea typeface="ＭＳ Ｐゴシック" charset="0"/>
                <a:cs typeface="+mn-cs"/>
                <a:sym typeface="Avenir Roman" charset="0"/>
              </a:rPr>
              <a:t>The Internet is a powerful enabler of human rights.</a:t>
            </a:r>
            <a:r>
              <a:rPr lang="en-US" sz="800" kern="1200" baseline="0" dirty="0" smtClean="0">
                <a:solidFill>
                  <a:schemeClr val="tx1"/>
                </a:solidFill>
                <a:latin typeface="+mn-lt"/>
                <a:ea typeface="ＭＳ Ｐゴシック" charset="0"/>
                <a:cs typeface="+mn-cs"/>
                <a:sym typeface="Avenir Roman" charset="0"/>
              </a:rPr>
              <a:t> The freedoms fostered by the Internet to express ideas, connect and associate with others, and exercise our human creativity and innovation are unprecedented. These freedoms are essential elements of personal autonomy, dignity, and basic human rights.</a:t>
            </a:r>
          </a:p>
          <a:p>
            <a:endParaRPr lang="en-US" sz="800" kern="1200" baseline="0" dirty="0" smtClean="0">
              <a:solidFill>
                <a:schemeClr val="tx1"/>
              </a:solidFill>
              <a:latin typeface="+mn-lt"/>
              <a:ea typeface="ＭＳ Ｐゴシック" charset="0"/>
              <a:cs typeface="+mn-cs"/>
              <a:sym typeface="Avenir Roman" charset="0"/>
            </a:endParaRPr>
          </a:p>
          <a:p>
            <a:r>
              <a:rPr lang="en-US" sz="800" kern="1200" baseline="0" dirty="0" smtClean="0">
                <a:solidFill>
                  <a:schemeClr val="tx1"/>
                </a:solidFill>
                <a:latin typeface="+mn-lt"/>
                <a:ea typeface="ＭＳ Ｐゴシック" charset="0"/>
                <a:cs typeface="+mn-cs"/>
                <a:sym typeface="Avenir Roman" charset="0"/>
              </a:rPr>
              <a:t>Internet access is growing steadily across the world. This will further entrench the Internet in every aspect of our lives. For the more than three billion people who have online access, the Internet directly impacts their ability to access news and information, political speech, religion and culture, markets and trade, and libraries of knowledge. It is important to sustain and grow access as even more people connect online every day, and to do so in a way that supports human rights.</a:t>
            </a:r>
          </a:p>
          <a:p>
            <a:endParaRPr lang="en-US" sz="800" kern="1200" baseline="0" dirty="0" smtClean="0">
              <a:solidFill>
                <a:schemeClr val="tx1"/>
              </a:solidFill>
              <a:latin typeface="+mn-lt"/>
              <a:ea typeface="ＭＳ Ｐゴシック" charset="0"/>
              <a:cs typeface="+mn-cs"/>
              <a:sym typeface="Avenir Roman" charset="0"/>
            </a:endParaRPr>
          </a:p>
          <a:p>
            <a:r>
              <a:rPr lang="en-US" sz="800" b="1" kern="1200" baseline="0" dirty="0" smtClean="0">
                <a:solidFill>
                  <a:schemeClr val="tx1"/>
                </a:solidFill>
                <a:latin typeface="+mn-lt"/>
                <a:ea typeface="ＭＳ Ｐゴシック" charset="0"/>
                <a:cs typeface="+mn-cs"/>
                <a:sym typeface="Avenir Roman" charset="0"/>
              </a:rPr>
              <a:t>The best way to </a:t>
            </a:r>
            <a:r>
              <a:rPr lang="en-US" sz="800" b="1" kern="1200" dirty="0" smtClean="0">
                <a:solidFill>
                  <a:schemeClr val="tx1"/>
                </a:solidFill>
                <a:effectLst/>
                <a:latin typeface="+mn-lt"/>
                <a:ea typeface="ＭＳ Ｐゴシック" charset="0"/>
                <a:cs typeface="+mn-cs"/>
                <a:sym typeface="Avenir Roman" charset="0"/>
              </a:rPr>
              <a:t>promote the Internet’s role in supporting human rights</a:t>
            </a:r>
            <a:r>
              <a:rPr lang="en-US" sz="800" b="1" kern="1200" baseline="0" dirty="0" smtClean="0">
                <a:solidFill>
                  <a:schemeClr val="tx1"/>
                </a:solidFill>
                <a:effectLst/>
                <a:latin typeface="+mn-lt"/>
                <a:ea typeface="ＭＳ Ｐゴシック" charset="0"/>
                <a:cs typeface="+mn-cs"/>
                <a:sym typeface="Avenir Roman" charset="0"/>
              </a:rPr>
              <a:t> is by </a:t>
            </a:r>
            <a:r>
              <a:rPr lang="en-US" sz="800" b="1" kern="1200" dirty="0" smtClean="0">
                <a:solidFill>
                  <a:schemeClr val="tx1"/>
                </a:solidFill>
                <a:effectLst/>
                <a:latin typeface="+mn-lt"/>
                <a:ea typeface="ＭＳ Ｐゴシック" charset="0"/>
                <a:cs typeface="+mn-cs"/>
                <a:sym typeface="Avenir Roman" charset="0"/>
              </a:rPr>
              <a:t>championing trust, open Internet principles, and dialog among stakeholders.</a:t>
            </a:r>
            <a:endParaRPr lang="en-US" sz="800" b="1" kern="1200" baseline="0" dirty="0" smtClean="0">
              <a:solidFill>
                <a:schemeClr val="tx1"/>
              </a:solidFill>
              <a:latin typeface="+mn-lt"/>
              <a:ea typeface="ＭＳ Ｐゴシック" charset="0"/>
              <a:cs typeface="+mn-cs"/>
              <a:sym typeface="Avenir Roman" charset="0"/>
            </a:endParaRP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b="0" u="sng" kern="1200" baseline="0" dirty="0" smtClean="0">
                <a:solidFill>
                  <a:schemeClr val="tx1"/>
                </a:solidFill>
                <a:latin typeface="+mj-lt"/>
                <a:ea typeface="ＭＳ Ｐゴシック" charset="0"/>
                <a:cs typeface="+mj-cs"/>
                <a:sym typeface="Avenir Roman" charset="0"/>
              </a:rPr>
              <a:t>Key Considerations:</a:t>
            </a:r>
          </a:p>
          <a:p>
            <a:endParaRPr lang="en-US" sz="1200" b="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dirty="0" smtClean="0">
                <a:solidFill>
                  <a:schemeClr val="tx1"/>
                </a:solidFill>
                <a:effectLst/>
                <a:latin typeface="+mj-lt"/>
                <a:ea typeface="ＭＳ Ｐゴシック" charset="0"/>
                <a:cs typeface="+mj-cs"/>
                <a:sym typeface="Avenir Roman" charset="0"/>
              </a:rPr>
              <a:t>As nations embrace the benefits that free and open online access and communications can bring to the lives of their citizens, they still need to protect their citizens from threats and illegal activities that occur online. This is a legitimate public policy objective that is hard to achieve.</a:t>
            </a:r>
            <a:r>
              <a:rPr lang="en-US" sz="2400" baseline="0" dirty="0" smtClean="0">
                <a:solidFill>
                  <a:schemeClr val="tx1"/>
                </a:solidFill>
                <a:effectLst/>
                <a:latin typeface="+mj-lt"/>
                <a:ea typeface="ＭＳ Ｐゴシック" charset="0"/>
                <a:cs typeface="+mj-cs"/>
                <a:sym typeface="Avenir Roman" charset="0"/>
              </a:rPr>
              <a:t>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2400"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dirty="0" smtClean="0">
                <a:solidFill>
                  <a:schemeClr val="tx1"/>
                </a:solidFill>
                <a:effectLst/>
                <a:latin typeface="+mj-lt"/>
                <a:ea typeface="ＭＳ Ｐゴシック" charset="0"/>
                <a:cs typeface="+mj-cs"/>
                <a:sym typeface="Avenir Roman" charset="0"/>
              </a:rPr>
              <a:t>The very nature of the Internet</a:t>
            </a:r>
            <a:r>
              <a:rPr lang="en-US" sz="2400" baseline="0" dirty="0" smtClean="0">
                <a:solidFill>
                  <a:schemeClr val="tx1"/>
                </a:solidFill>
                <a:effectLst/>
                <a:latin typeface="+mj-lt"/>
                <a:ea typeface="ＭＳ Ｐゴシック" charset="0"/>
                <a:cs typeface="+mj-cs"/>
                <a:sym typeface="Avenir Roman" charset="0"/>
              </a:rPr>
              <a:t> means that</a:t>
            </a:r>
            <a:r>
              <a:rPr lang="en-US" sz="2400" dirty="0" smtClean="0">
                <a:solidFill>
                  <a:schemeClr val="tx1"/>
                </a:solidFill>
                <a:effectLst/>
                <a:latin typeface="+mj-lt"/>
                <a:ea typeface="ＭＳ Ｐゴシック" charset="0"/>
                <a:cs typeface="+mj-cs"/>
                <a:sym typeface="Avenir Roman" charset="0"/>
              </a:rPr>
              <a:t> there are complex interdependencies which must be evaluated in order to successfully preserve basic human rights while also addressing legitimate public interest concerns. Two</a:t>
            </a:r>
            <a:r>
              <a:rPr lang="en-US" sz="2400" baseline="0" dirty="0" smtClean="0">
                <a:solidFill>
                  <a:schemeClr val="tx1"/>
                </a:solidFill>
                <a:effectLst/>
                <a:latin typeface="+mj-lt"/>
                <a:ea typeface="ＭＳ Ｐゴシック" charset="0"/>
                <a:cs typeface="+mj-cs"/>
                <a:sym typeface="Avenir Roman" charset="0"/>
              </a:rPr>
              <a:t> key considerations are:</a:t>
            </a:r>
            <a:endParaRPr lang="en-US" sz="1200" b="0" u="sng" kern="1200" baseline="0" dirty="0" smtClean="0">
              <a:solidFill>
                <a:schemeClr val="tx1"/>
              </a:solidFill>
              <a:latin typeface="+mj-lt"/>
              <a:ea typeface="ＭＳ Ｐゴシック" charset="0"/>
              <a:cs typeface="+mj-cs"/>
              <a:sym typeface="Avenir Roman" charset="0"/>
            </a:endParaRPr>
          </a:p>
          <a:p>
            <a:endParaRPr lang="en-US" sz="1200" b="1"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1) An architecture supporting borderless expression</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The key principles underpinning the Internet’s architecture (the </a:t>
            </a:r>
            <a:r>
              <a:rPr lang="en-US" sz="1200" i="1" kern="1200" baseline="0" dirty="0" smtClean="0">
                <a:solidFill>
                  <a:schemeClr val="tx1"/>
                </a:solidFill>
                <a:latin typeface="+mj-lt"/>
                <a:ea typeface="ＭＳ Ｐゴシック" charset="0"/>
                <a:cs typeface="+mj-cs"/>
                <a:sym typeface="Avenir Roman" charset="0"/>
              </a:rPr>
              <a:t>Internet invariants</a:t>
            </a:r>
            <a:r>
              <a:rPr lang="en-US" sz="1200" kern="1200" baseline="0" dirty="0" smtClean="0">
                <a:solidFill>
                  <a:schemeClr val="tx1"/>
                </a:solidFill>
                <a:latin typeface="+mj-lt"/>
                <a:ea typeface="ＭＳ Ｐゴシック" charset="0"/>
                <a:cs typeface="+mj-cs"/>
                <a:sym typeface="Avenir Roman" charset="0"/>
              </a:rPr>
              <a:t>) must be preserved for the Internet to further support online freedoms. For example, the end-to-end, decentralized nature of the network means that end users—those at the edges of the networks—can share information and ideas across frontiers. </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Technology also plays a role in facilitating the advancement of human rights. Individuals and organizations can build upon open Internet standards to develop new technologies and applications that enable the exercise of basic freedoms. These basic freedoms include access to and sharing of information (i.e. email, instant chat, video, blogs), freedom of association (i.e. social networks, forums), and access to knowledge and cultural content (i.e. Wikipedia).</a:t>
            </a:r>
          </a:p>
          <a:p>
            <a:endParaRPr lang="en-US" sz="1200" b="1"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2) Finding a new equilibrium for online rights</a:t>
            </a:r>
          </a:p>
          <a:p>
            <a:endParaRPr lang="en-US" sz="120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baseline="0" dirty="0" smtClean="0">
                <a:solidFill>
                  <a:schemeClr val="tx1"/>
                </a:solidFill>
                <a:latin typeface="+mj-lt"/>
                <a:ea typeface="ＭＳ Ｐゴシック" charset="0"/>
                <a:cs typeface="+mj-cs"/>
                <a:sym typeface="Avenir Roman" charset="0"/>
              </a:rPr>
              <a:t>The Internet has extended to more people than ever before the ability to speak, create, innovate and associate. This has resulted in new conflicts between freedom of expression, privacy, and security. </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Individual rights can, in appropriate circumstances, give way to matters of public interest (i.e. law enforcement, public safety, security). But this is not absolute. The necessity, legitimacy, proportionality, and fairness of a situation must be determined before a lower level of protection is justified. Security should not be sought at the expense of individual rights, and rights cannot be denied because of vague and unspecified claims of national security or unsubstantiated use of police power for the purported safety of the people.</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For example, some entities would like to weaken encryption technologies on the grounds that they may be used to conduct harmful activities. Weakening secure communications for all Internet users could lead to negative effects for financial transactions, e-commerce, and anonymous speech in challenging environments. Ultimately, these would harm the trust that Internet users put in the network.</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pPr marL="0" lvl="2" indent="0">
              <a:lnSpc>
                <a:spcPct val="120000"/>
              </a:lnSpc>
              <a:buFont typeface="Arial" charset="0"/>
              <a:buNone/>
            </a:pPr>
            <a:r>
              <a:rPr lang="en-US" sz="2200" b="0" u="sng" dirty="0" smtClean="0">
                <a:solidFill>
                  <a:srgbClr val="535353"/>
                </a:solidFill>
                <a:ea typeface="Arial" charset="0"/>
              </a:rPr>
              <a:t>Challenges:</a:t>
            </a:r>
          </a:p>
          <a:p>
            <a:pPr marL="0" lvl="2" indent="0">
              <a:lnSpc>
                <a:spcPct val="120000"/>
              </a:lnSpc>
              <a:buFont typeface="Arial" charset="0"/>
              <a:buNone/>
            </a:pPr>
            <a:endParaRPr lang="en-US" sz="2200" b="0" u="sng" dirty="0" smtClean="0">
              <a:solidFill>
                <a:srgbClr val="535353"/>
              </a:solidFill>
              <a:ea typeface="Arial" charset="0"/>
            </a:endParaRPr>
          </a:p>
          <a:p>
            <a:r>
              <a:rPr lang="en-US" sz="1200" kern="1200" baseline="0" dirty="0" smtClean="0">
                <a:solidFill>
                  <a:schemeClr val="tx1"/>
                </a:solidFill>
                <a:latin typeface="+mj-lt"/>
                <a:ea typeface="ＭＳ Ｐゴシック" charset="0"/>
                <a:cs typeface="+mj-cs"/>
                <a:sym typeface="Avenir Roman" charset="0"/>
              </a:rPr>
              <a:t>Policymakers, legislators, and regulators around the globe want to combat illegal online activities, such as child pornography, terrorism, and intellectual property infringement. These are critical issues to address, but proposed solutions sometimes undermine the global architecture of the Internet and could potentially curtail internationally-recognized human rights. Some of the key challenges at the intersection of the Internet and human rights include:</a:t>
            </a:r>
          </a:p>
          <a:p>
            <a:endParaRPr lang="en-US" sz="1200" b="1"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1) Content filtering and blocking</a:t>
            </a:r>
          </a:p>
          <a:p>
            <a:endParaRPr lang="en-US" sz="1200" b="1"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Countries </a:t>
            </a:r>
            <a:r>
              <a:rPr lang="en-US" sz="1200" b="0" kern="1200" baseline="0" smtClean="0">
                <a:solidFill>
                  <a:schemeClr val="tx1"/>
                </a:solidFill>
                <a:latin typeface="+mj-lt"/>
                <a:ea typeface="ＭＳ Ｐゴシック" charset="0"/>
                <a:cs typeface="+mj-cs"/>
                <a:sym typeface="Avenir Roman" charset="0"/>
              </a:rPr>
              <a:t>have begun </a:t>
            </a:r>
            <a:r>
              <a:rPr lang="en-US" sz="1200" b="0" kern="1200" baseline="0" dirty="0" smtClean="0">
                <a:solidFill>
                  <a:schemeClr val="tx1"/>
                </a:solidFill>
                <a:latin typeface="+mj-lt"/>
                <a:ea typeface="ＭＳ Ｐゴシック" charset="0"/>
                <a:cs typeface="+mj-cs"/>
                <a:sym typeface="Avenir Roman" charset="0"/>
              </a:rPr>
              <a:t>enacted laws that allow government agencies to block access to online content or services, sometimes by interrupting Domain Name System (DNS) infrastructure. This is often performed under the claim of national security. </a:t>
            </a:r>
          </a:p>
          <a:p>
            <a:endParaRPr lang="en-US" sz="1200" b="0"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Such policies have serious problems. Firstly, these techniques usually do not solve the problem. Secondly, they interfere with cross-border data flows and services. And thirdly, they undermine the Internet as a single, unified, global communications network. </a:t>
            </a:r>
          </a:p>
          <a:p>
            <a:endParaRPr lang="en-US" sz="1200" b="0"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DNS filtering and seizure raise human rights and freedom of expression concerns and often curtail the international principles of rule of law and due process. These negative impacts far outweigh any short-term legal and business benefits.</a:t>
            </a:r>
            <a:endParaRPr lang="en-US" sz="1200" kern="1200" baseline="0" dirty="0" smtClean="0">
              <a:solidFill>
                <a:schemeClr val="tx1"/>
              </a:solidFill>
              <a:latin typeface="+mj-lt"/>
              <a:ea typeface="ＭＳ Ｐゴシック" charset="0"/>
              <a:cs typeface="+mj-cs"/>
              <a:sym typeface="Avenir Roman" charset="0"/>
            </a:endParaRPr>
          </a:p>
          <a:p>
            <a:endParaRPr lang="en-US" sz="1200" b="1"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2) Restricting or weakening of encryption technologies</a:t>
            </a:r>
          </a:p>
          <a:p>
            <a:endParaRPr lang="en-US" sz="1200" b="1"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Encryption is the process of encoding messages so only those authorized to view it are able to do so. It is a way of keeping data secure and it protects our privacy and our ability to freely express ourselves. </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Some governments have sought to restrict the use of encryption so that people undertaking illegal activities cannot hide from law enforcement. Other governments have requested special access (i.e. backdoors) to encrypted material in order to monitor whomever and whenever they choose in the context of security goals. </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Governments do have interests in crime prevention, but these proposed approaches would likely be ineffective, deny citizens the right to due process, and would also likely decrease trust in the Internet. Individuals should have the ability to communicate confidentially and anonymously online. This aspiration comes with a set of difficult technical, economic, and policy questions to be answered, and so more dialogue is needed among stakeholders to find appropriate solutions to these issues.</a:t>
            </a:r>
          </a:p>
          <a:p>
            <a:endParaRPr lang="en-US" sz="120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3) Liability imposed on Internet intermediaries</a:t>
            </a:r>
          </a:p>
          <a:p>
            <a:endParaRPr lang="en-US" sz="1200" b="1"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Internet intermediaries are services that mediate online communication and enable various forms of online expression. They include search engines, social networks, and Internet service providers. These entities have been subject to an increasing number of state requests and injunctions to remove content from their platforms. </a:t>
            </a:r>
          </a:p>
          <a:p>
            <a:endParaRPr lang="en-US" sz="1200" b="0" kern="1200" baseline="0" dirty="0" smtClean="0">
              <a:solidFill>
                <a:schemeClr val="tx1"/>
              </a:solidFill>
              <a:latin typeface="+mj-lt"/>
              <a:ea typeface="ＭＳ Ｐゴシック" charset="0"/>
              <a:cs typeface="+mj-cs"/>
              <a:sym typeface="Avenir Roman" charset="0"/>
            </a:endParaRPr>
          </a:p>
          <a:p>
            <a:r>
              <a:rPr lang="en-US" sz="1200" b="0" kern="1200" baseline="0" dirty="0" smtClean="0">
                <a:solidFill>
                  <a:schemeClr val="tx1"/>
                </a:solidFill>
                <a:latin typeface="+mj-lt"/>
                <a:ea typeface="ＭＳ Ｐゴシック" charset="0"/>
                <a:cs typeface="+mj-cs"/>
                <a:sym typeface="Avenir Roman" charset="0"/>
              </a:rPr>
              <a:t>Internet intermediaries often operate across a variety of jurisdictions, and governments expect them to comply with national laws that, in turn, align in varying degrees with international human rights norms. There are many cases where speech can be considered acceptable under one country’s national laws, yet forbidden under another country’s laws. Dealing with these differences at the global level is a difficult task and requires cooperation and dialogue.</a:t>
            </a:r>
          </a:p>
          <a:p>
            <a:endParaRPr lang="en-US" sz="1200"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Policies which govern the legal liability of intermediaries for the content they host have an impact on users’ rights, including freedom of expression, freedom of association, and the right to privacy. Governments should make sure that liability regimes enable companies to respect their users’ rights. Principles such as transparency, proportionality, due process, and accountability should underpin all policies related to such content requests.</a:t>
            </a:r>
            <a:endParaRPr lang="en-US" dirty="0" smtClean="0"/>
          </a:p>
        </p:txBody>
      </p:sp>
    </p:spTree>
    <p:extLst>
      <p:ext uri="{BB962C8B-B14F-4D97-AF65-F5344CB8AC3E}">
        <p14:creationId xmlns:p14="http://schemas.microsoft.com/office/powerpoint/2010/main" val="136336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0" kern="1200" baseline="0" dirty="0" smtClean="0">
                <a:solidFill>
                  <a:schemeClr val="tx1"/>
                </a:solidFill>
                <a:latin typeface="+mj-lt"/>
                <a:ea typeface="ＭＳ Ｐゴシック" charset="0"/>
                <a:cs typeface="+mj-cs"/>
                <a:sym typeface="Avenir Roman" charset="0"/>
              </a:rPr>
              <a:t>The following are </a:t>
            </a:r>
            <a:r>
              <a:rPr lang="en-US" sz="2400" b="0" u="sng" kern="1200" baseline="0" dirty="0" smtClean="0">
                <a:solidFill>
                  <a:schemeClr val="tx1"/>
                </a:solidFill>
                <a:latin typeface="+mj-lt"/>
                <a:ea typeface="ＭＳ Ｐゴシック" charset="0"/>
                <a:cs typeface="+mj-cs"/>
                <a:sym typeface="Avenir Roman" charset="0"/>
              </a:rPr>
              <a:t>guiding principles</a:t>
            </a:r>
            <a:r>
              <a:rPr lang="en-US" sz="2400" b="0" kern="1200" baseline="0" dirty="0" smtClean="0">
                <a:solidFill>
                  <a:schemeClr val="tx1"/>
                </a:solidFill>
                <a:latin typeface="+mj-lt"/>
                <a:ea typeface="ＭＳ Ｐゴシック" charset="0"/>
                <a:cs typeface="+mj-cs"/>
                <a:sym typeface="Avenir Roman" charset="0"/>
              </a:rPr>
              <a:t> to consider:</a:t>
            </a:r>
          </a:p>
          <a:p>
            <a:endParaRPr lang="en-US" sz="2400" b="0" kern="1200" baseline="0" dirty="0" smtClean="0">
              <a:solidFill>
                <a:schemeClr val="tx1"/>
              </a:solidFill>
              <a:latin typeface="+mj-lt"/>
              <a:ea typeface="ＭＳ Ｐゴシック" charset="0"/>
              <a:cs typeface="+mj-cs"/>
              <a:sym typeface="Avenir Roman" charset="0"/>
            </a:endParaRPr>
          </a:p>
          <a:p>
            <a:pPr marL="0" indent="0">
              <a:buFont typeface="Wingdings" charset="2"/>
              <a:buNone/>
            </a:pPr>
            <a:r>
              <a:rPr lang="en-US" sz="2400" b="1" kern="1200" baseline="0" dirty="0" smtClean="0">
                <a:solidFill>
                  <a:schemeClr val="tx1"/>
                </a:solidFill>
                <a:latin typeface="+mj-lt"/>
                <a:ea typeface="ＭＳ Ｐゴシック" charset="0"/>
                <a:cs typeface="+mj-cs"/>
                <a:sym typeface="Avenir Roman" charset="0"/>
              </a:rPr>
              <a:t>1) Fundamental rights</a:t>
            </a:r>
          </a:p>
          <a:p>
            <a:pPr marL="342900" indent="-342900">
              <a:buFont typeface="Wingdings" charset="2"/>
              <a:buChar char="Ø"/>
            </a:pPr>
            <a:endParaRPr lang="en-US" sz="2400" b="0" kern="1200" baseline="0" dirty="0" smtClean="0">
              <a:solidFill>
                <a:schemeClr val="tx1"/>
              </a:solidFill>
              <a:latin typeface="+mj-lt"/>
              <a:ea typeface="ＭＳ Ｐゴシック" charset="0"/>
              <a:cs typeface="+mj-cs"/>
              <a:sym typeface="Avenir Roman" charset="0"/>
            </a:endParaRPr>
          </a:p>
          <a:p>
            <a:pPr marL="0" indent="0">
              <a:buFont typeface="Wingdings" charset="2"/>
              <a:buNone/>
            </a:pPr>
            <a:r>
              <a:rPr lang="en-US" sz="2400" b="0" kern="1200" baseline="0" dirty="0" smtClean="0">
                <a:solidFill>
                  <a:schemeClr val="tx1"/>
                </a:solidFill>
                <a:latin typeface="+mj-lt"/>
                <a:ea typeface="ＭＳ Ｐゴシック" charset="0"/>
                <a:cs typeface="+mj-cs"/>
                <a:sym typeface="Avenir Roman" charset="0"/>
              </a:rPr>
              <a:t>The Internet is about opportunity, creativity, empowerment, knowledge, and freedom. It has been built on these principles and its future success is dependent upon them. Basic and fundamental rights underpin these principles and the vision that the Internet is for everyone. After all, rights that people have offline are applicable online.</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2) Open connectivity</a:t>
            </a: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Being connected does not guarantee that one will be able to innovate or to freely share information and ideas. These abilities require a supportive Internet environment. Such an environment is one that is based on openness and which does not have excessive restrictions on online activities.</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3) Trusted Internet</a:t>
            </a:r>
            <a:endParaRPr lang="en-US" sz="2400" b="0" kern="1200" baseline="0" dirty="0" smtClean="0">
              <a:solidFill>
                <a:schemeClr val="tx1"/>
              </a:solidFill>
              <a:latin typeface="+mj-lt"/>
              <a:ea typeface="ＭＳ Ｐゴシック" charset="0"/>
              <a:cs typeface="+mj-cs"/>
              <a:sym typeface="Avenir Roman" charset="0"/>
            </a:endParaRP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It is difficult to participate fully in today’s world without an open, available, and trusted Internet. This is likely to become even more pronounced as the Internet becomes increasingly central to how we work, play, learn, manage our money, and even select our healthcare.</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4) Technical restrictions</a:t>
            </a:r>
            <a:endParaRPr lang="en-US" sz="2400" b="0" kern="1200" baseline="0" dirty="0" smtClean="0">
              <a:solidFill>
                <a:schemeClr val="tx1"/>
              </a:solidFill>
              <a:latin typeface="+mj-lt"/>
              <a:ea typeface="ＭＳ Ｐゴシック" charset="0"/>
              <a:cs typeface="+mj-cs"/>
              <a:sym typeface="Avenir Roman" charset="0"/>
            </a:endParaRP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The use of technical measures to limit Internet access risks undermining users’ ability to exercise their fundamental rights and to leverage the Internet as a space that enables equal opportunities for all. The Internet should be used to promote human rights, not to threaten them.</a:t>
            </a:r>
          </a:p>
          <a:p>
            <a:endParaRPr lang="en-US" sz="2400" b="0" kern="1200" baseline="0" dirty="0" smtClean="0">
              <a:solidFill>
                <a:schemeClr val="tx1"/>
              </a:solidFill>
              <a:latin typeface="+mj-lt"/>
              <a:ea typeface="ＭＳ Ｐゴシック" charset="0"/>
              <a:cs typeface="+mj-cs"/>
              <a:sym typeface="Avenir Roman" charset="0"/>
            </a:endParaRPr>
          </a:p>
          <a:p>
            <a:r>
              <a:rPr lang="en-US" sz="2400" b="1" kern="1200" baseline="0" dirty="0" smtClean="0">
                <a:solidFill>
                  <a:schemeClr val="tx1"/>
                </a:solidFill>
                <a:latin typeface="+mj-lt"/>
                <a:ea typeface="ＭＳ Ｐゴシック" charset="0"/>
                <a:cs typeface="+mj-cs"/>
                <a:sym typeface="Avenir Roman" charset="0"/>
              </a:rPr>
              <a:t>5) Open dialogue</a:t>
            </a:r>
            <a:endParaRPr lang="en-US" sz="2400" b="0" kern="1200" baseline="0" dirty="0" smtClean="0">
              <a:solidFill>
                <a:schemeClr val="tx1"/>
              </a:solidFill>
              <a:latin typeface="+mj-lt"/>
              <a:ea typeface="ＭＳ Ｐゴシック" charset="0"/>
              <a:cs typeface="+mj-cs"/>
              <a:sym typeface="Avenir Roman" charset="0"/>
            </a:endParaRPr>
          </a:p>
          <a:p>
            <a:endParaRPr lang="en-US" sz="2400" b="0" kern="1200" baseline="0" dirty="0" smtClean="0">
              <a:solidFill>
                <a:schemeClr val="tx1"/>
              </a:solidFill>
              <a:latin typeface="+mj-lt"/>
              <a:ea typeface="ＭＳ Ｐゴシック" charset="0"/>
              <a:cs typeface="+mj-cs"/>
              <a:sym typeface="Avenir Roman" charset="0"/>
            </a:endParaRPr>
          </a:p>
          <a:p>
            <a:r>
              <a:rPr lang="en-US" sz="2400" b="0" kern="1200" baseline="0" dirty="0" smtClean="0">
                <a:solidFill>
                  <a:schemeClr val="tx1"/>
                </a:solidFill>
                <a:latin typeface="+mj-lt"/>
                <a:ea typeface="ＭＳ Ｐゴシック" charset="0"/>
                <a:cs typeface="+mj-cs"/>
                <a:sym typeface="Avenir Roman" charset="0"/>
              </a:rPr>
              <a:t>There should be an open and inclusive dialogue among everyone on issues to do with open Internet access, freedom, privacy, and national security. Internet freedom issues are neither solely rights issues nor solely Internet issues; they need to be addressed by all stakeholders, including governments, the private sector, civil society, and engineers in the technical community. </a:t>
            </a:r>
          </a:p>
        </p:txBody>
      </p:sp>
    </p:spTree>
    <p:extLst>
      <p:ext uri="{BB962C8B-B14F-4D97-AF65-F5344CB8AC3E}">
        <p14:creationId xmlns:p14="http://schemas.microsoft.com/office/powerpoint/2010/main" val="1344783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i="0" u="sng" kern="1200" baseline="0" dirty="0" smtClean="0">
                <a:solidFill>
                  <a:schemeClr val="tx1"/>
                </a:solidFill>
                <a:latin typeface="+mn-lt"/>
                <a:ea typeface="ＭＳ Ｐゴシック" charset="0"/>
                <a:cs typeface="+mn-cs"/>
                <a:sym typeface="Avenir Roman" charset="0"/>
              </a:rPr>
              <a:t>Thank You:</a:t>
            </a:r>
          </a:p>
          <a:p>
            <a:endParaRPr lang="en-US" sz="800" b="0" i="0" u="sng" kern="1200" baseline="0" dirty="0" smtClean="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dirty="0" smtClean="0">
                <a:solidFill>
                  <a:schemeClr val="tx1"/>
                </a:solidFill>
                <a:effectLst/>
                <a:latin typeface="+mn-lt"/>
                <a:ea typeface="ＭＳ Ｐゴシック" charset="0"/>
                <a:cs typeface="+mn-cs"/>
                <a:sym typeface="Avenir Roman" charset="0"/>
              </a:rPr>
              <a:t>As the next billion people come online, more people are going to experience the benefits that free and open Internet access brings. It is likely that new threats to safety and illegal activities</a:t>
            </a:r>
            <a:r>
              <a:rPr lang="en-US" sz="800" kern="1200" baseline="0" dirty="0" smtClean="0">
                <a:solidFill>
                  <a:schemeClr val="tx1"/>
                </a:solidFill>
                <a:effectLst/>
                <a:latin typeface="+mn-lt"/>
                <a:ea typeface="ＭＳ Ｐゴシック" charset="0"/>
                <a:cs typeface="+mn-cs"/>
                <a:sym typeface="Avenir Roman" charset="0"/>
              </a:rPr>
              <a:t> will occur online too. We need to ensure that the Internet is a safe space for everyone, because it is such a </a:t>
            </a:r>
            <a:r>
              <a:rPr lang="en-US" sz="800" kern="1200" dirty="0" smtClean="0">
                <a:solidFill>
                  <a:schemeClr val="tx1"/>
                </a:solidFill>
                <a:effectLst/>
                <a:latin typeface="+mn-lt"/>
                <a:ea typeface="ＭＳ Ｐゴシック" charset="0"/>
                <a:cs typeface="+mn-cs"/>
                <a:sym typeface="Avenir Roman" charset="0"/>
              </a:rPr>
              <a:t>powerful enabler of human rights.</a:t>
            </a:r>
            <a:endParaRPr lang="en-US" sz="800" b="0" i="0" u="sng" kern="1200" baseline="0" dirty="0" smtClean="0">
              <a:solidFill>
                <a:schemeClr val="tx1"/>
              </a:solidFill>
              <a:latin typeface="+mn-lt"/>
              <a:ea typeface="ＭＳ Ｐゴシック" charset="0"/>
              <a:cs typeface="+mn-cs"/>
              <a:sym typeface="Avenir Roman" charset="0"/>
            </a:endParaRPr>
          </a:p>
          <a:p>
            <a:endParaRPr lang="en-US" sz="800" b="0" i="0" u="sng" kern="1200" baseline="0" dirty="0" smtClean="0">
              <a:solidFill>
                <a:schemeClr val="tx1"/>
              </a:solidFill>
              <a:latin typeface="+mn-lt"/>
              <a:ea typeface="ＭＳ Ｐゴシック" charset="0"/>
              <a:cs typeface="+mn-cs"/>
              <a:sym typeface="Avenir Roman" charset="0"/>
            </a:endParaRPr>
          </a:p>
          <a:p>
            <a:r>
              <a:rPr lang="en-US" sz="800" kern="1200" dirty="0" smtClean="0">
                <a:solidFill>
                  <a:schemeClr val="tx1"/>
                </a:solidFill>
                <a:effectLst/>
                <a:latin typeface="+mn-lt"/>
                <a:ea typeface="ＭＳ Ｐゴシック" charset="0"/>
                <a:cs typeface="+mn-cs"/>
                <a:sym typeface="Avenir Roman" charset="0"/>
              </a:rPr>
              <a:t>I</a:t>
            </a:r>
            <a:r>
              <a:rPr lang="en-US" sz="800" kern="1200" baseline="0" dirty="0" smtClean="0">
                <a:solidFill>
                  <a:schemeClr val="tx1"/>
                </a:solidFill>
                <a:effectLst/>
                <a:latin typeface="+mn-lt"/>
                <a:ea typeface="ＭＳ Ｐゴシック" charset="0"/>
                <a:cs typeface="+mn-cs"/>
                <a:sym typeface="Avenir Roman" charset="0"/>
              </a:rPr>
              <a:t>n order for this to continue to be the case, there needs to be more</a:t>
            </a:r>
            <a:r>
              <a:rPr lang="en-US" sz="800" kern="1200" dirty="0" smtClean="0">
                <a:solidFill>
                  <a:schemeClr val="tx1"/>
                </a:solidFill>
                <a:effectLst/>
                <a:latin typeface="+mn-lt"/>
                <a:ea typeface="ＭＳ Ｐゴシック" charset="0"/>
                <a:cs typeface="+mn-cs"/>
                <a:sym typeface="Avenir Roman" charset="0"/>
              </a:rPr>
              <a:t> </a:t>
            </a:r>
            <a:r>
              <a:rPr lang="en-US" sz="800" kern="1200" baseline="0" dirty="0" smtClean="0">
                <a:solidFill>
                  <a:schemeClr val="tx1"/>
                </a:solidFill>
                <a:latin typeface="+mn-lt"/>
                <a:ea typeface="ＭＳ Ｐゴシック" charset="0"/>
                <a:cs typeface="+mn-cs"/>
                <a:sym typeface="Avenir Roman" charset="0"/>
              </a:rPr>
              <a:t>technical and policy collaboration. </a:t>
            </a:r>
          </a:p>
          <a:p>
            <a:endParaRPr lang="en-US" sz="800" kern="1200" baseline="0" dirty="0" smtClean="0">
              <a:solidFill>
                <a:schemeClr val="tx1"/>
              </a:solidFill>
              <a:effectLst/>
              <a:latin typeface="+mn-lt"/>
              <a:ea typeface="ＭＳ Ｐゴシック" charset="0"/>
              <a:cs typeface="+mn-cs"/>
              <a:sym typeface="Avenir Roman" charset="0"/>
            </a:endParaRPr>
          </a:p>
          <a:p>
            <a:r>
              <a:rPr lang="en-US" sz="800" kern="1200" baseline="0" dirty="0" smtClean="0">
                <a:solidFill>
                  <a:schemeClr val="tx1"/>
                </a:solidFill>
                <a:effectLst/>
                <a:latin typeface="+mn-lt"/>
                <a:ea typeface="ＭＳ Ｐゴシック" charset="0"/>
                <a:cs typeface="+mn-cs"/>
                <a:sym typeface="Avenir Roman" charset="0"/>
              </a:rPr>
              <a:t>If we work together, we can </a:t>
            </a:r>
            <a:r>
              <a:rPr lang="en-US" sz="800" kern="1200" baseline="0" dirty="0" smtClean="0">
                <a:solidFill>
                  <a:schemeClr val="tx1"/>
                </a:solidFill>
                <a:latin typeface="+mn-lt"/>
                <a:ea typeface="ＭＳ Ｐゴシック" charset="0"/>
                <a:cs typeface="+mn-cs"/>
                <a:sym typeface="Avenir Roman" charset="0"/>
              </a:rPr>
              <a:t>identify solutions based on international cooperation that will not harm the overall stability and interoperability of the Internet but which also respect all human rights. In particular, </a:t>
            </a:r>
            <a:r>
              <a:rPr lang="en-US" sz="800" b="1" kern="1200" baseline="0" dirty="0" smtClean="0">
                <a:solidFill>
                  <a:schemeClr val="tx1"/>
                </a:solidFill>
                <a:latin typeface="+mn-lt"/>
                <a:ea typeface="ＭＳ Ｐゴシック" charset="0"/>
                <a:cs typeface="+mn-cs"/>
                <a:sym typeface="Avenir Roman" charset="0"/>
              </a:rPr>
              <a:t>we must consider ways in which security can be achieved without disproportional risks to expression or privacy online</a:t>
            </a:r>
            <a:r>
              <a:rPr lang="en-US" sz="800" kern="1200" baseline="0" dirty="0" smtClean="0">
                <a:solidFill>
                  <a:schemeClr val="tx1"/>
                </a:solidFill>
                <a:latin typeface="+mn-lt"/>
                <a:ea typeface="ＭＳ Ｐゴシック" charset="0"/>
                <a:cs typeface="+mn-cs"/>
                <a:sym typeface="Avenir Roman" charset="0"/>
              </a:rPr>
              <a:t>. After all, </a:t>
            </a:r>
            <a:r>
              <a:rPr lang="en-US" sz="800" kern="1200" dirty="0" smtClean="0">
                <a:solidFill>
                  <a:schemeClr val="tx1"/>
                </a:solidFill>
                <a:effectLst/>
                <a:latin typeface="+mn-lt"/>
                <a:ea typeface="ＭＳ Ｐゴシック" charset="0"/>
                <a:cs typeface="+mn-cs"/>
                <a:sym typeface="Avenir Roman" charset="0"/>
              </a:rPr>
              <a:t>it is through the respect of individual freedoms that we can best achieve human, economic, and social development.</a:t>
            </a:r>
            <a:endParaRPr lang="en-US" sz="800" kern="1200" baseline="0" dirty="0" smtClean="0">
              <a:solidFill>
                <a:schemeClr val="tx1"/>
              </a:solidFill>
              <a:latin typeface="+mn-lt"/>
              <a:ea typeface="ＭＳ Ｐゴシック" charset="0"/>
              <a:cs typeface="+mn-cs"/>
              <a:sym typeface="Avenir Roman" charset="0"/>
            </a:endParaRPr>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alpha val="14819"/>
                  </a:srgbClr>
                </a:solidFill>
              </a14:hiddenFill>
            </a:ext>
            <a:ext uri="{91240B29-F687-4f45-9708-019B960494DF}">
              <a14:hiddenLine xmlns:a14="http://schemas.microsoft.com/office/drawing/2010/main" xmlns=""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97605027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423542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37" r:id="rId11"/>
    <p:sldLayoutId id="214748373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539999" y="3355200"/>
            <a:ext cx="11109600" cy="1826910"/>
          </a:xfrm>
        </p:spPr>
        <p:txBody>
          <a:bodyPr/>
          <a:lstStyle/>
          <a:p>
            <a:r>
              <a:rPr lang="en-US" dirty="0" smtClean="0"/>
              <a:t>Internet-related government policy,</a:t>
            </a:r>
            <a:br>
              <a:rPr lang="en-US" dirty="0" smtClean="0"/>
            </a:br>
            <a:r>
              <a:rPr lang="en-US" dirty="0" smtClean="0"/>
              <a:t>corporate decisions, and technical-development</a:t>
            </a:r>
            <a:br>
              <a:rPr lang="en-US" dirty="0" smtClean="0"/>
            </a:br>
            <a:r>
              <a:rPr lang="en-US" dirty="0" smtClean="0"/>
              <a:t>choices influence the extent to which the Internet supports or challenges fundamental human rights.</a:t>
            </a:r>
            <a:endParaRPr lang="en-US" dirty="0"/>
          </a:p>
        </p:txBody>
      </p:sp>
      <p:sp>
        <p:nvSpPr>
          <p:cNvPr id="2" name="Title 1"/>
          <p:cNvSpPr>
            <a:spLocks noGrp="1"/>
          </p:cNvSpPr>
          <p:nvPr>
            <p:ph type="ctrTitle"/>
          </p:nvPr>
        </p:nvSpPr>
        <p:spPr/>
        <p:txBody>
          <a:bodyPr/>
          <a:lstStyle/>
          <a:p>
            <a:r>
              <a:rPr lang="en-US" smtClean="0">
                <a:sym typeface="Arial Bold" charset="0"/>
              </a:rPr>
              <a:t>The Internet and Human Rights</a:t>
            </a:r>
            <a:endParaRPr lang="en-US" dirty="0">
              <a:sym typeface="Arial Bold"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smtClean="0"/>
              <a:t>Key Considerations</a:t>
            </a:r>
            <a:endParaRPr lang="en-US" dirty="0"/>
          </a:p>
        </p:txBody>
      </p:sp>
      <p:graphicFrame>
        <p:nvGraphicFramePr>
          <p:cNvPr id="2" name="Diagram 1"/>
          <p:cNvGraphicFramePr/>
          <p:nvPr>
            <p:extLst>
              <p:ext uri="{D42A27DB-BD31-4B8C-83A1-F6EECF244321}">
                <p14:modId xmlns:p14="http://schemas.microsoft.com/office/powerpoint/2010/main" val="1431524422"/>
              </p:ext>
            </p:extLst>
          </p:nvPr>
        </p:nvGraphicFramePr>
        <p:xfrm>
          <a:off x="1955800" y="1203326"/>
          <a:ext cx="8023412" cy="499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9431014"/>
              </p:ext>
            </p:extLst>
          </p:nvPr>
        </p:nvGraphicFramePr>
        <p:xfrm>
          <a:off x="1661828" y="2039471"/>
          <a:ext cx="9514171" cy="4402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601" name="Shape 402"/>
          <p:cNvSpPr>
            <a:spLocks noGrp="1"/>
          </p:cNvSpPr>
          <p:nvPr>
            <p:ph type="title"/>
          </p:nvPr>
        </p:nvSpPr>
        <p:spPr/>
        <p:txBody>
          <a:bodyPr/>
          <a:lstStyle/>
          <a:p>
            <a:r>
              <a:rPr lang="en-US" smtClean="0"/>
              <a:t>Challenges</a:t>
            </a:r>
            <a:endParaRPr lang="en-US" dirty="0"/>
          </a:p>
        </p:txBody>
      </p:sp>
      <p:sp>
        <p:nvSpPr>
          <p:cNvPr id="3" name="Content Placeholder 2"/>
          <p:cNvSpPr>
            <a:spLocks noGrp="1"/>
          </p:cNvSpPr>
          <p:nvPr>
            <p:ph idx="1"/>
          </p:nvPr>
        </p:nvSpPr>
        <p:spPr>
          <a:xfrm>
            <a:off x="540000" y="1277163"/>
            <a:ext cx="11122272" cy="945337"/>
          </a:xfrm>
        </p:spPr>
        <p:txBody>
          <a:bodyPr/>
          <a:lstStyle/>
          <a:p>
            <a:r>
              <a:rPr lang="en-US" smtClean="0"/>
              <a:t>We need solutions that do not harm the overall stability and interoperability of the Internet and which respect all human rights.</a:t>
            </a:r>
            <a:endParaRPr lang="en-US" dirty="0"/>
          </a:p>
        </p:txBody>
      </p:sp>
    </p:spTree>
    <p:extLst>
      <p:ext uri="{BB962C8B-B14F-4D97-AF65-F5344CB8AC3E}">
        <p14:creationId xmlns:p14="http://schemas.microsoft.com/office/powerpoint/2010/main" val="1424423397"/>
      </p:ext>
    </p:extLst>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smtClean="0"/>
              <a:t>Guiding Principles</a:t>
            </a:r>
            <a:endParaRPr lang="en-US" dirty="0"/>
          </a:p>
        </p:txBody>
      </p:sp>
      <p:sp>
        <p:nvSpPr>
          <p:cNvPr id="2" name="Content Placeholder 1"/>
          <p:cNvSpPr>
            <a:spLocks noGrp="1"/>
          </p:cNvSpPr>
          <p:nvPr>
            <p:ph idx="1"/>
          </p:nvPr>
        </p:nvSpPr>
        <p:spPr>
          <a:xfrm>
            <a:off x="3266188" y="1548400"/>
            <a:ext cx="8319884" cy="4674600"/>
          </a:xfrm>
        </p:spPr>
        <p:txBody>
          <a:bodyPr/>
          <a:lstStyle/>
          <a:p>
            <a:pPr marL="0" lvl="2" indent="0">
              <a:buNone/>
            </a:pPr>
            <a:r>
              <a:rPr lang="en-US" sz="2600" dirty="0" smtClean="0"/>
              <a:t>Fundamental rights</a:t>
            </a:r>
          </a:p>
          <a:p>
            <a:pPr marL="0" lvl="2" indent="0">
              <a:buNone/>
            </a:pPr>
            <a:endParaRPr lang="en-US" sz="2600" dirty="0" smtClean="0"/>
          </a:p>
          <a:p>
            <a:pPr marL="0" lvl="2" indent="0">
              <a:buNone/>
            </a:pPr>
            <a:r>
              <a:rPr lang="en-US" sz="2600" dirty="0" smtClean="0"/>
              <a:t>Open connectivity</a:t>
            </a:r>
          </a:p>
          <a:p>
            <a:pPr marL="0" lvl="2" indent="0">
              <a:buNone/>
            </a:pPr>
            <a:endParaRPr lang="en-US" sz="2600" dirty="0" smtClean="0"/>
          </a:p>
          <a:p>
            <a:pPr marL="0" lvl="2" indent="0">
              <a:buNone/>
            </a:pPr>
            <a:r>
              <a:rPr lang="en-US" sz="2600" dirty="0" smtClean="0"/>
              <a:t>Trusted Internet</a:t>
            </a:r>
          </a:p>
          <a:p>
            <a:pPr marL="0" lvl="2" indent="0">
              <a:buNone/>
            </a:pPr>
            <a:endParaRPr lang="en-US" sz="2600" dirty="0" smtClean="0"/>
          </a:p>
          <a:p>
            <a:pPr marL="0" lvl="2" indent="0">
              <a:buNone/>
            </a:pPr>
            <a:r>
              <a:rPr lang="en-US" sz="2600" dirty="0" smtClean="0"/>
              <a:t>Technical restrictions</a:t>
            </a:r>
          </a:p>
          <a:p>
            <a:pPr marL="0" lvl="2" indent="0">
              <a:buNone/>
            </a:pPr>
            <a:endParaRPr lang="en-US" sz="2600" dirty="0" smtClean="0"/>
          </a:p>
          <a:p>
            <a:pPr marL="0" lvl="2" indent="0">
              <a:buNone/>
            </a:pPr>
            <a:r>
              <a:rPr lang="en-US" sz="2600" dirty="0" smtClean="0"/>
              <a:t>Open dialogue</a:t>
            </a:r>
            <a:endParaRPr lang="en-US" sz="2600" dirty="0"/>
          </a:p>
        </p:txBody>
      </p:sp>
      <p:sp>
        <p:nvSpPr>
          <p:cNvPr id="14" name="Shape 141"/>
          <p:cNvSpPr>
            <a:spLocks/>
          </p:cNvSpPr>
          <p:nvPr/>
        </p:nvSpPr>
        <p:spPr bwMode="auto">
          <a:xfrm>
            <a:off x="2424766" y="1517903"/>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17" name="Shape 141"/>
          <p:cNvSpPr>
            <a:spLocks/>
          </p:cNvSpPr>
          <p:nvPr/>
        </p:nvSpPr>
        <p:spPr bwMode="auto">
          <a:xfrm>
            <a:off x="2424766" y="2363216"/>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a:solidFill>
                  <a:srgbClr val="FFFFFF"/>
                </a:solidFill>
              </a:rPr>
              <a:t>2</a:t>
            </a:r>
          </a:p>
        </p:txBody>
      </p:sp>
      <p:sp>
        <p:nvSpPr>
          <p:cNvPr id="22" name="Shape 141"/>
          <p:cNvSpPr>
            <a:spLocks/>
          </p:cNvSpPr>
          <p:nvPr/>
        </p:nvSpPr>
        <p:spPr bwMode="auto">
          <a:xfrm>
            <a:off x="2426307" y="3258764"/>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3</a:t>
            </a:r>
            <a:endParaRPr lang="en-US" b="1" dirty="0">
              <a:solidFill>
                <a:srgbClr val="FFFFFF"/>
              </a:solidFill>
            </a:endParaRPr>
          </a:p>
        </p:txBody>
      </p:sp>
      <p:sp>
        <p:nvSpPr>
          <p:cNvPr id="24" name="Shape 141"/>
          <p:cNvSpPr>
            <a:spLocks/>
          </p:cNvSpPr>
          <p:nvPr/>
        </p:nvSpPr>
        <p:spPr bwMode="auto">
          <a:xfrm>
            <a:off x="2424766" y="4154312"/>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4</a:t>
            </a:r>
            <a:endParaRPr lang="en-US" b="1" dirty="0">
              <a:solidFill>
                <a:srgbClr val="FFFFFF"/>
              </a:solidFill>
            </a:endParaRPr>
          </a:p>
        </p:txBody>
      </p:sp>
      <p:sp>
        <p:nvSpPr>
          <p:cNvPr id="26" name="Shape 141"/>
          <p:cNvSpPr>
            <a:spLocks/>
          </p:cNvSpPr>
          <p:nvPr/>
        </p:nvSpPr>
        <p:spPr bwMode="auto">
          <a:xfrm>
            <a:off x="2424766" y="5072837"/>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5</a:t>
            </a:r>
            <a:endParaRPr lang="en-US" b="1" dirty="0">
              <a:solidFill>
                <a:srgbClr val="FFFFFF"/>
              </a:solidFill>
            </a:endParaRPr>
          </a:p>
        </p:txBody>
      </p:sp>
    </p:spTree>
  </p:cSld>
  <p:clrMapOvr>
    <a:masterClrMapping/>
  </p:clrMapOvr>
  <p:transition/>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93</TotalTime>
  <Words>1928</Words>
  <Application>Microsoft Macintosh PowerPoint</Application>
  <PresentationFormat>Widescreen</PresentationFormat>
  <Paragraphs>120</Paragraphs>
  <Slides>5</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vt:i4>
      </vt:variant>
    </vt:vector>
  </HeadingPairs>
  <TitlesOfParts>
    <vt:vector size="16" baseType="lpstr">
      <vt:lpstr>.AppleSystemUIFont</vt:lpstr>
      <vt:lpstr>Arial Bold</vt:lpstr>
      <vt:lpstr>Avenir Roman</vt:lpstr>
      <vt:lpstr>Calibri</vt:lpstr>
      <vt:lpstr>Calibri Light</vt:lpstr>
      <vt:lpstr>Hind Light</vt:lpstr>
      <vt:lpstr>Hind Medium</vt:lpstr>
      <vt:lpstr>ＭＳ Ｐゴシック</vt:lpstr>
      <vt:lpstr>Wingdings</vt:lpstr>
      <vt:lpstr>Arial</vt:lpstr>
      <vt:lpstr>ISOC - Blue template</vt:lpstr>
      <vt:lpstr>The Internet and Human Rights</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15</cp:revision>
  <cp:lastPrinted>2016-06-14T17:50:38Z</cp:lastPrinted>
  <dcterms:created xsi:type="dcterms:W3CDTF">2016-10-17T20:33:33Z</dcterms:created>
  <dcterms:modified xsi:type="dcterms:W3CDTF">2016-11-02T16:54:00Z</dcterms:modified>
</cp:coreProperties>
</file>