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95" r:id="rId2"/>
    <p:sldId id="312" r:id="rId3"/>
    <p:sldId id="313" r:id="rId4"/>
    <p:sldId id="314" r:id="rId5"/>
    <p:sldId id="300" r:id="rId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Hind Light" charset="0"/>
        <a:ea typeface="ＭＳ Ｐゴシック" charset="-128"/>
        <a:cs typeface="+mn-cs"/>
      </a:defRPr>
    </a:lvl1pPr>
    <a:lvl2pPr marL="457200" algn="l" rtl="0" fontAlgn="base">
      <a:spcBef>
        <a:spcPct val="0"/>
      </a:spcBef>
      <a:spcAft>
        <a:spcPct val="0"/>
      </a:spcAft>
      <a:defRPr kern="1200">
        <a:solidFill>
          <a:schemeClr val="tx1"/>
        </a:solidFill>
        <a:latin typeface="Hind Light" charset="0"/>
        <a:ea typeface="ＭＳ Ｐゴシック" charset="-128"/>
        <a:cs typeface="+mn-cs"/>
      </a:defRPr>
    </a:lvl2pPr>
    <a:lvl3pPr marL="914400" algn="l" rtl="0" fontAlgn="base">
      <a:spcBef>
        <a:spcPct val="0"/>
      </a:spcBef>
      <a:spcAft>
        <a:spcPct val="0"/>
      </a:spcAft>
      <a:defRPr kern="1200">
        <a:solidFill>
          <a:schemeClr val="tx1"/>
        </a:solidFill>
        <a:latin typeface="Hind Light" charset="0"/>
        <a:ea typeface="ＭＳ Ｐゴシック" charset="-128"/>
        <a:cs typeface="+mn-cs"/>
      </a:defRPr>
    </a:lvl3pPr>
    <a:lvl4pPr marL="1371600" algn="l" rtl="0" fontAlgn="base">
      <a:spcBef>
        <a:spcPct val="0"/>
      </a:spcBef>
      <a:spcAft>
        <a:spcPct val="0"/>
      </a:spcAft>
      <a:defRPr kern="1200">
        <a:solidFill>
          <a:schemeClr val="tx1"/>
        </a:solidFill>
        <a:latin typeface="Hind Light" charset="0"/>
        <a:ea typeface="ＭＳ Ｐゴシック" charset="-128"/>
        <a:cs typeface="+mn-cs"/>
      </a:defRPr>
    </a:lvl4pPr>
    <a:lvl5pPr marL="1828800" algn="l" rtl="0" fontAlgn="base">
      <a:spcBef>
        <a:spcPct val="0"/>
      </a:spcBef>
      <a:spcAft>
        <a:spcPct val="0"/>
      </a:spcAft>
      <a:defRPr kern="1200">
        <a:solidFill>
          <a:schemeClr val="tx1"/>
        </a:solidFill>
        <a:latin typeface="Hind Light" charset="0"/>
        <a:ea typeface="ＭＳ Ｐゴシック" charset="-128"/>
        <a:cs typeface="+mn-cs"/>
      </a:defRPr>
    </a:lvl5pPr>
    <a:lvl6pPr marL="2286000" algn="l" defTabSz="914400" rtl="0" eaLnBrk="1" latinLnBrk="0" hangingPunct="1">
      <a:defRPr kern="1200">
        <a:solidFill>
          <a:schemeClr val="tx1"/>
        </a:solidFill>
        <a:latin typeface="Hind Light" charset="0"/>
        <a:ea typeface="ＭＳ Ｐゴシック" charset="-128"/>
        <a:cs typeface="+mn-cs"/>
      </a:defRPr>
    </a:lvl6pPr>
    <a:lvl7pPr marL="2743200" algn="l" defTabSz="914400" rtl="0" eaLnBrk="1" latinLnBrk="0" hangingPunct="1">
      <a:defRPr kern="1200">
        <a:solidFill>
          <a:schemeClr val="tx1"/>
        </a:solidFill>
        <a:latin typeface="Hind Light" charset="0"/>
        <a:ea typeface="ＭＳ Ｐゴシック" charset="-128"/>
        <a:cs typeface="+mn-cs"/>
      </a:defRPr>
    </a:lvl7pPr>
    <a:lvl8pPr marL="3200400" algn="l" defTabSz="914400" rtl="0" eaLnBrk="1" latinLnBrk="0" hangingPunct="1">
      <a:defRPr kern="1200">
        <a:solidFill>
          <a:schemeClr val="tx1"/>
        </a:solidFill>
        <a:latin typeface="Hind Light" charset="0"/>
        <a:ea typeface="ＭＳ Ｐゴシック" charset="-128"/>
        <a:cs typeface="+mn-cs"/>
      </a:defRPr>
    </a:lvl8pPr>
    <a:lvl9pPr marL="3657600" algn="l" defTabSz="914400" rtl="0" eaLnBrk="1" latinLnBrk="0" hangingPunct="1">
      <a:defRPr kern="1200">
        <a:solidFill>
          <a:schemeClr val="tx1"/>
        </a:solidFill>
        <a:latin typeface="Hind Light"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E50"/>
    <a:srgbClr val="EEF2E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08"/>
    <p:restoredTop sz="78372"/>
  </p:normalViewPr>
  <p:slideViewPr>
    <p:cSldViewPr snapToGrid="0" snapToObjects="1">
      <p:cViewPr>
        <p:scale>
          <a:sx n="100" d="100"/>
          <a:sy n="100" d="100"/>
        </p:scale>
        <p:origin x="512" y="536"/>
      </p:cViewPr>
      <p:guideLst>
        <p:guide orient="horz" pos="2160"/>
        <p:guide pos="3840"/>
      </p:guideLst>
    </p:cSldViewPr>
  </p:slideViewPr>
  <p:notesTextViewPr>
    <p:cViewPr>
      <p:scale>
        <a:sx n="1" d="1"/>
        <a:sy n="1" d="1"/>
      </p:scale>
      <p:origin x="0" y="0"/>
    </p:cViewPr>
  </p:notesTextViewPr>
  <p:sorterViewPr>
    <p:cViewPr>
      <p:scale>
        <a:sx n="88" d="100"/>
        <a:sy n="88" d="100"/>
      </p:scale>
      <p:origin x="0" y="0"/>
    </p:cViewPr>
  </p:sorterViewPr>
  <p:notesViewPr>
    <p:cSldViewPr snapToGrid="0" snapToObjects="1">
      <p:cViewPr varScale="1">
        <p:scale>
          <a:sx n="160" d="100"/>
          <a:sy n="160" d="100"/>
        </p:scale>
        <p:origin x="4704" y="192"/>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presProps" Target="presProps.xml"/><Relationship Id="rId1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76C20-476E-A644-8BAA-1EBDEE8A4C37}" type="doc">
      <dgm:prSet loTypeId="urn:microsoft.com/office/officeart/2005/8/layout/list1" loCatId="" qsTypeId="urn:microsoft.com/office/officeart/2005/8/quickstyle/simple1" qsCatId="simple" csTypeId="urn:microsoft.com/office/officeart/2005/8/colors/accent0_3" csCatId="mainScheme" phldr="1"/>
      <dgm:spPr/>
      <dgm:t>
        <a:bodyPr/>
        <a:lstStyle/>
        <a:p>
          <a:endParaRPr lang="en-US"/>
        </a:p>
      </dgm:t>
    </dgm:pt>
    <dgm:pt modelId="{F85E4B39-D4E2-0446-9A45-D73D2E5D0ED8}">
      <dgm:prSet phldrT="[Text]"/>
      <dgm:spPr/>
      <dgm:t>
        <a:bodyPr/>
        <a:lstStyle/>
        <a:p>
          <a:r>
            <a:rPr lang="en-US" b="1" dirty="0" smtClean="0">
              <a:latin typeface="+mn-lt"/>
            </a:rPr>
            <a:t>An architecture supporting borderless expression </a:t>
          </a:r>
          <a:endParaRPr lang="en-US" dirty="0">
            <a:latin typeface="+mn-lt"/>
          </a:endParaRPr>
        </a:p>
      </dgm:t>
    </dgm:pt>
    <dgm:pt modelId="{47C6C415-81FE-C949-9EFB-7EC8CA7307EA}" type="parTrans" cxnId="{2771CD0A-E390-204F-AB63-611854EF2241}">
      <dgm:prSet/>
      <dgm:spPr/>
      <dgm:t>
        <a:bodyPr/>
        <a:lstStyle/>
        <a:p>
          <a:endParaRPr lang="en-US">
            <a:latin typeface="+mn-lt"/>
          </a:endParaRPr>
        </a:p>
      </dgm:t>
    </dgm:pt>
    <dgm:pt modelId="{46713C12-8DF0-BF4E-9BAC-2CD8A7E96CA7}" type="sibTrans" cxnId="{2771CD0A-E390-204F-AB63-611854EF2241}">
      <dgm:prSet/>
      <dgm:spPr/>
      <dgm:t>
        <a:bodyPr/>
        <a:lstStyle/>
        <a:p>
          <a:endParaRPr lang="en-US">
            <a:latin typeface="+mn-lt"/>
          </a:endParaRPr>
        </a:p>
      </dgm:t>
    </dgm:pt>
    <dgm:pt modelId="{45A1F630-2452-5D43-A02B-2BDAD7712471}">
      <dgm:prSet phldrT="[Text]"/>
      <dgm:spPr/>
      <dgm:t>
        <a:bodyPr/>
        <a:lstStyle/>
        <a:p>
          <a:r>
            <a:rPr lang="en-US" baseline="0" smtClean="0">
              <a:latin typeface="+mn-lt"/>
              <a:ea typeface="Arial" charset="0"/>
              <a:cs typeface="Arial" charset="0"/>
              <a:sym typeface="Avenir Roman" charset="0"/>
            </a:rPr>
            <a:t>The Internet’s architecture supports online freedoms.</a:t>
          </a:r>
          <a:endParaRPr lang="en-US" dirty="0">
            <a:latin typeface="+mn-lt"/>
            <a:ea typeface="Arial" charset="0"/>
            <a:cs typeface="Arial" charset="0"/>
          </a:endParaRPr>
        </a:p>
      </dgm:t>
    </dgm:pt>
    <dgm:pt modelId="{838A837B-63CB-784C-99B1-D4EAED9EF46A}" type="parTrans" cxnId="{8870A1B4-643C-2942-BA63-3A1722498B29}">
      <dgm:prSet/>
      <dgm:spPr/>
      <dgm:t>
        <a:bodyPr/>
        <a:lstStyle/>
        <a:p>
          <a:endParaRPr lang="en-US">
            <a:latin typeface="+mn-lt"/>
          </a:endParaRPr>
        </a:p>
      </dgm:t>
    </dgm:pt>
    <dgm:pt modelId="{3D2A82C5-9927-4145-9D46-2E899026343B}" type="sibTrans" cxnId="{8870A1B4-643C-2942-BA63-3A1722498B29}">
      <dgm:prSet/>
      <dgm:spPr/>
      <dgm:t>
        <a:bodyPr/>
        <a:lstStyle/>
        <a:p>
          <a:endParaRPr lang="en-US">
            <a:latin typeface="+mn-lt"/>
          </a:endParaRPr>
        </a:p>
      </dgm:t>
    </dgm:pt>
    <dgm:pt modelId="{B3F0A2DC-2094-D246-84F0-92FDFF4DAF0E}">
      <dgm:prSet phldrT="[Text]"/>
      <dgm:spPr/>
      <dgm:t>
        <a:bodyPr/>
        <a:lstStyle/>
        <a:p>
          <a:r>
            <a:rPr lang="en-US" b="1" dirty="0" smtClean="0">
              <a:latin typeface="+mn-lt"/>
            </a:rPr>
            <a:t>Finding a new equilibrium for online rights </a:t>
          </a:r>
          <a:endParaRPr lang="en-US" dirty="0">
            <a:latin typeface="+mn-lt"/>
          </a:endParaRPr>
        </a:p>
      </dgm:t>
    </dgm:pt>
    <dgm:pt modelId="{A3DB4F73-170A-AD40-8B0E-D66F3E7A4A0D}" type="parTrans" cxnId="{46029443-D4D0-5145-98B4-E3ADE5D44212}">
      <dgm:prSet/>
      <dgm:spPr/>
      <dgm:t>
        <a:bodyPr/>
        <a:lstStyle/>
        <a:p>
          <a:endParaRPr lang="en-US">
            <a:latin typeface="+mn-lt"/>
          </a:endParaRPr>
        </a:p>
      </dgm:t>
    </dgm:pt>
    <dgm:pt modelId="{F3F92036-F9FA-764D-8B19-8E4190CE4CEF}" type="sibTrans" cxnId="{46029443-D4D0-5145-98B4-E3ADE5D44212}">
      <dgm:prSet/>
      <dgm:spPr/>
      <dgm:t>
        <a:bodyPr/>
        <a:lstStyle/>
        <a:p>
          <a:endParaRPr lang="en-US">
            <a:latin typeface="+mn-lt"/>
          </a:endParaRPr>
        </a:p>
      </dgm:t>
    </dgm:pt>
    <dgm:pt modelId="{061905C8-3EE4-8D41-9147-929BE7DFCD15}">
      <dgm:prSet phldrT="[Text]"/>
      <dgm:spPr/>
      <dgm:t>
        <a:bodyPr/>
        <a:lstStyle/>
        <a:p>
          <a:r>
            <a:rPr lang="en-US" baseline="0" smtClean="0">
              <a:latin typeface="+mn-lt"/>
              <a:ea typeface="Arial" charset="0"/>
              <a:cs typeface="Arial" charset="0"/>
              <a:sym typeface="Avenir Roman" charset="0"/>
            </a:rPr>
            <a:t>Individuals and organizations can develop new technologies and applications that enable the exercise of basic freedoms by building upon the Internet’s open standards.</a:t>
          </a:r>
          <a:endParaRPr lang="en-US" dirty="0">
            <a:latin typeface="+mn-lt"/>
            <a:ea typeface="Arial" charset="0"/>
            <a:cs typeface="Arial" charset="0"/>
          </a:endParaRPr>
        </a:p>
      </dgm:t>
    </dgm:pt>
    <dgm:pt modelId="{01EFCCE5-0E1A-D942-B958-38066E48B9AF}" type="parTrans" cxnId="{A0ECCE9C-D8F0-F840-A7F8-D26CE2C5A3CC}">
      <dgm:prSet/>
      <dgm:spPr/>
      <dgm:t>
        <a:bodyPr/>
        <a:lstStyle/>
        <a:p>
          <a:endParaRPr lang="en-US">
            <a:latin typeface="+mn-lt"/>
          </a:endParaRPr>
        </a:p>
      </dgm:t>
    </dgm:pt>
    <dgm:pt modelId="{2F95E919-C58C-9F4B-9A9E-A599D0439AF9}" type="sibTrans" cxnId="{A0ECCE9C-D8F0-F840-A7F8-D26CE2C5A3CC}">
      <dgm:prSet/>
      <dgm:spPr/>
      <dgm:t>
        <a:bodyPr/>
        <a:lstStyle/>
        <a:p>
          <a:endParaRPr lang="en-US">
            <a:latin typeface="+mn-lt"/>
          </a:endParaRPr>
        </a:p>
      </dgm:t>
    </dgm:pt>
    <dgm:pt modelId="{62A055F6-E1E9-C647-AEAF-F1AA5FC50A1B}">
      <dgm:prSet phldrT="[Text]"/>
      <dgm:spPr/>
      <dgm:t>
        <a:bodyPr/>
        <a:lstStyle/>
        <a:p>
          <a:r>
            <a:rPr lang="en-US" baseline="0" smtClean="0">
              <a:latin typeface="+mn-lt"/>
              <a:ea typeface="Arial" charset="0"/>
              <a:cs typeface="Arial" charset="0"/>
              <a:sym typeface="Avenir Roman" charset="0"/>
            </a:rPr>
            <a:t>The necessity, legitimacy, proportionality, and fairness of a situation must be determined before a lower level of protection is justified.</a:t>
          </a:r>
          <a:endParaRPr lang="en-US" dirty="0">
            <a:latin typeface="+mn-lt"/>
            <a:ea typeface="Arial" charset="0"/>
            <a:cs typeface="Arial" charset="0"/>
          </a:endParaRPr>
        </a:p>
      </dgm:t>
    </dgm:pt>
    <dgm:pt modelId="{D4B29DE0-3E1F-A349-8487-B4495DD3FFDD}" type="parTrans" cxnId="{3AF77E5A-9BF7-7447-AF3D-DFD1BE365E7A}">
      <dgm:prSet/>
      <dgm:spPr/>
      <dgm:t>
        <a:bodyPr/>
        <a:lstStyle/>
        <a:p>
          <a:endParaRPr lang="en-US">
            <a:latin typeface="+mn-lt"/>
          </a:endParaRPr>
        </a:p>
      </dgm:t>
    </dgm:pt>
    <dgm:pt modelId="{2ED3C527-3B27-1449-879A-73405AF7CFE4}" type="sibTrans" cxnId="{3AF77E5A-9BF7-7447-AF3D-DFD1BE365E7A}">
      <dgm:prSet/>
      <dgm:spPr/>
      <dgm:t>
        <a:bodyPr/>
        <a:lstStyle/>
        <a:p>
          <a:endParaRPr lang="en-US">
            <a:latin typeface="+mn-lt"/>
          </a:endParaRPr>
        </a:p>
      </dgm:t>
    </dgm:pt>
    <dgm:pt modelId="{B381D075-43CA-5547-B5D8-3C5A237758E6}">
      <dgm:prSet phldrT="[Text]"/>
      <dgm:spPr/>
      <dgm:t>
        <a:bodyPr/>
        <a:lstStyle/>
        <a:p>
          <a:r>
            <a:rPr lang="en-US" baseline="0" smtClean="0">
              <a:latin typeface="+mn-lt"/>
              <a:ea typeface="Arial" charset="0"/>
              <a:cs typeface="Arial" charset="0"/>
              <a:sym typeface="Avenir Roman" charset="0"/>
            </a:rPr>
            <a:t>Security should not be sought at the expense of individual rights.</a:t>
          </a:r>
          <a:endParaRPr lang="en-US" dirty="0">
            <a:latin typeface="+mn-lt"/>
            <a:ea typeface="Arial" charset="0"/>
            <a:cs typeface="Arial" charset="0"/>
          </a:endParaRPr>
        </a:p>
      </dgm:t>
    </dgm:pt>
    <dgm:pt modelId="{3FA006C3-0B92-334E-9FB1-13AB36ED3087}" type="parTrans" cxnId="{3038F0C0-9853-A644-9FD3-68D89C42AB0D}">
      <dgm:prSet/>
      <dgm:spPr/>
      <dgm:t>
        <a:bodyPr/>
        <a:lstStyle/>
        <a:p>
          <a:endParaRPr lang="en-US">
            <a:latin typeface="+mn-lt"/>
          </a:endParaRPr>
        </a:p>
      </dgm:t>
    </dgm:pt>
    <dgm:pt modelId="{8785D395-4B97-5E41-81A9-B60423CCE488}" type="sibTrans" cxnId="{3038F0C0-9853-A644-9FD3-68D89C42AB0D}">
      <dgm:prSet/>
      <dgm:spPr/>
      <dgm:t>
        <a:bodyPr/>
        <a:lstStyle/>
        <a:p>
          <a:endParaRPr lang="en-US">
            <a:latin typeface="+mn-lt"/>
          </a:endParaRPr>
        </a:p>
      </dgm:t>
    </dgm:pt>
    <dgm:pt modelId="{69C1B3B5-2CCF-5D43-8A21-26AEA92570BC}">
      <dgm:prSet phldrT="[Text]"/>
      <dgm:spPr/>
      <dgm:t>
        <a:bodyPr/>
        <a:lstStyle/>
        <a:p>
          <a:r>
            <a:rPr lang="en-US" baseline="0" smtClean="0">
              <a:latin typeface="+mn-lt"/>
              <a:ea typeface="Arial" charset="0"/>
              <a:cs typeface="Arial" charset="0"/>
              <a:sym typeface="Avenir Roman" charset="0"/>
            </a:rPr>
            <a:t>We should consider ways in which security can be achieved without disproportional risks to expression or privacy online.</a:t>
          </a:r>
          <a:endParaRPr lang="en-US" dirty="0">
            <a:latin typeface="+mn-lt"/>
            <a:ea typeface="Arial" charset="0"/>
            <a:cs typeface="Arial" charset="0"/>
          </a:endParaRPr>
        </a:p>
      </dgm:t>
    </dgm:pt>
    <dgm:pt modelId="{CFB3C8A6-E0FB-5344-B528-FC9B01083D47}" type="parTrans" cxnId="{F72381F0-0EE8-C24D-99B0-1D49BA960ADF}">
      <dgm:prSet/>
      <dgm:spPr/>
      <dgm:t>
        <a:bodyPr/>
        <a:lstStyle/>
        <a:p>
          <a:endParaRPr lang="en-US">
            <a:latin typeface="+mn-lt"/>
          </a:endParaRPr>
        </a:p>
      </dgm:t>
    </dgm:pt>
    <dgm:pt modelId="{08AFA375-06BD-4B40-B781-C3FC9A20AD55}" type="sibTrans" cxnId="{F72381F0-0EE8-C24D-99B0-1D49BA960ADF}">
      <dgm:prSet/>
      <dgm:spPr/>
      <dgm:t>
        <a:bodyPr/>
        <a:lstStyle/>
        <a:p>
          <a:endParaRPr lang="en-US">
            <a:latin typeface="+mn-lt"/>
          </a:endParaRPr>
        </a:p>
      </dgm:t>
    </dgm:pt>
    <dgm:pt modelId="{D8598403-79ED-0D4B-8241-8C844F287855}" type="pres">
      <dgm:prSet presAssocID="{02E76C20-476E-A644-8BAA-1EBDEE8A4C37}" presName="linear" presStyleCnt="0">
        <dgm:presLayoutVars>
          <dgm:dir/>
          <dgm:animLvl val="lvl"/>
          <dgm:resizeHandles val="exact"/>
        </dgm:presLayoutVars>
      </dgm:prSet>
      <dgm:spPr/>
      <dgm:t>
        <a:bodyPr/>
        <a:lstStyle/>
        <a:p>
          <a:endParaRPr lang="en-US"/>
        </a:p>
      </dgm:t>
    </dgm:pt>
    <dgm:pt modelId="{3C70FCA1-097B-5F4F-9E1E-1FD2C3F815BB}" type="pres">
      <dgm:prSet presAssocID="{F85E4B39-D4E2-0446-9A45-D73D2E5D0ED8}" presName="parentLin" presStyleCnt="0"/>
      <dgm:spPr/>
      <dgm:t>
        <a:bodyPr/>
        <a:lstStyle/>
        <a:p>
          <a:endParaRPr lang="en-US"/>
        </a:p>
      </dgm:t>
    </dgm:pt>
    <dgm:pt modelId="{2D92A0FB-9892-8B43-98E1-CDACFD68BF83}" type="pres">
      <dgm:prSet presAssocID="{F85E4B39-D4E2-0446-9A45-D73D2E5D0ED8}" presName="parentLeftMargin" presStyleLbl="node1" presStyleIdx="0" presStyleCnt="2"/>
      <dgm:spPr/>
      <dgm:t>
        <a:bodyPr/>
        <a:lstStyle/>
        <a:p>
          <a:endParaRPr lang="en-US"/>
        </a:p>
      </dgm:t>
    </dgm:pt>
    <dgm:pt modelId="{B1011560-3475-C443-ABB1-813ED03BD023}" type="pres">
      <dgm:prSet presAssocID="{F85E4B39-D4E2-0446-9A45-D73D2E5D0ED8}" presName="parentText" presStyleLbl="node1" presStyleIdx="0" presStyleCnt="2">
        <dgm:presLayoutVars>
          <dgm:chMax val="0"/>
          <dgm:bulletEnabled val="1"/>
        </dgm:presLayoutVars>
      </dgm:prSet>
      <dgm:spPr/>
      <dgm:t>
        <a:bodyPr/>
        <a:lstStyle/>
        <a:p>
          <a:endParaRPr lang="en-US"/>
        </a:p>
      </dgm:t>
    </dgm:pt>
    <dgm:pt modelId="{68DC255D-3096-CE41-95BB-2B9A7B882506}" type="pres">
      <dgm:prSet presAssocID="{F85E4B39-D4E2-0446-9A45-D73D2E5D0ED8}" presName="negativeSpace" presStyleCnt="0"/>
      <dgm:spPr/>
      <dgm:t>
        <a:bodyPr/>
        <a:lstStyle/>
        <a:p>
          <a:endParaRPr lang="en-US"/>
        </a:p>
      </dgm:t>
    </dgm:pt>
    <dgm:pt modelId="{37FD496B-DBD0-3F42-BC78-815B6964F201}" type="pres">
      <dgm:prSet presAssocID="{F85E4B39-D4E2-0446-9A45-D73D2E5D0ED8}" presName="childText" presStyleLbl="conFgAcc1" presStyleIdx="0" presStyleCnt="2">
        <dgm:presLayoutVars>
          <dgm:bulletEnabled val="1"/>
        </dgm:presLayoutVars>
      </dgm:prSet>
      <dgm:spPr/>
      <dgm:t>
        <a:bodyPr/>
        <a:lstStyle/>
        <a:p>
          <a:endParaRPr lang="en-US"/>
        </a:p>
      </dgm:t>
    </dgm:pt>
    <dgm:pt modelId="{4D145A7F-6EFF-8147-9CBE-556A614836CB}" type="pres">
      <dgm:prSet presAssocID="{46713C12-8DF0-BF4E-9BAC-2CD8A7E96CA7}" presName="spaceBetweenRectangles" presStyleCnt="0"/>
      <dgm:spPr/>
      <dgm:t>
        <a:bodyPr/>
        <a:lstStyle/>
        <a:p>
          <a:endParaRPr lang="en-US"/>
        </a:p>
      </dgm:t>
    </dgm:pt>
    <dgm:pt modelId="{32517345-834D-914D-B92F-58E1B4D0B9B0}" type="pres">
      <dgm:prSet presAssocID="{B3F0A2DC-2094-D246-84F0-92FDFF4DAF0E}" presName="parentLin" presStyleCnt="0"/>
      <dgm:spPr/>
      <dgm:t>
        <a:bodyPr/>
        <a:lstStyle/>
        <a:p>
          <a:endParaRPr lang="en-US"/>
        </a:p>
      </dgm:t>
    </dgm:pt>
    <dgm:pt modelId="{2CE80586-60B0-CE49-9DB6-75DF70CEA85E}" type="pres">
      <dgm:prSet presAssocID="{B3F0A2DC-2094-D246-84F0-92FDFF4DAF0E}" presName="parentLeftMargin" presStyleLbl="node1" presStyleIdx="0" presStyleCnt="2"/>
      <dgm:spPr/>
      <dgm:t>
        <a:bodyPr/>
        <a:lstStyle/>
        <a:p>
          <a:endParaRPr lang="en-US"/>
        </a:p>
      </dgm:t>
    </dgm:pt>
    <dgm:pt modelId="{E281C754-845C-D94D-A2DE-EEA63072DE18}" type="pres">
      <dgm:prSet presAssocID="{B3F0A2DC-2094-D246-84F0-92FDFF4DAF0E}" presName="parentText" presStyleLbl="node1" presStyleIdx="1" presStyleCnt="2">
        <dgm:presLayoutVars>
          <dgm:chMax val="0"/>
          <dgm:bulletEnabled val="1"/>
        </dgm:presLayoutVars>
      </dgm:prSet>
      <dgm:spPr/>
      <dgm:t>
        <a:bodyPr/>
        <a:lstStyle/>
        <a:p>
          <a:endParaRPr lang="en-US"/>
        </a:p>
      </dgm:t>
    </dgm:pt>
    <dgm:pt modelId="{FB1CBE09-D0EE-964B-941B-72D9FFFCDE06}" type="pres">
      <dgm:prSet presAssocID="{B3F0A2DC-2094-D246-84F0-92FDFF4DAF0E}" presName="negativeSpace" presStyleCnt="0"/>
      <dgm:spPr/>
      <dgm:t>
        <a:bodyPr/>
        <a:lstStyle/>
        <a:p>
          <a:endParaRPr lang="en-US"/>
        </a:p>
      </dgm:t>
    </dgm:pt>
    <dgm:pt modelId="{D8DB7DAF-F91B-9448-A0C5-31DCBB35D97E}" type="pres">
      <dgm:prSet presAssocID="{B3F0A2DC-2094-D246-84F0-92FDFF4DAF0E}" presName="childText" presStyleLbl="conFgAcc1" presStyleIdx="1" presStyleCnt="2">
        <dgm:presLayoutVars>
          <dgm:bulletEnabled val="1"/>
        </dgm:presLayoutVars>
      </dgm:prSet>
      <dgm:spPr/>
      <dgm:t>
        <a:bodyPr/>
        <a:lstStyle/>
        <a:p>
          <a:endParaRPr lang="en-US"/>
        </a:p>
      </dgm:t>
    </dgm:pt>
  </dgm:ptLst>
  <dgm:cxnLst>
    <dgm:cxn modelId="{3AF77E5A-9BF7-7447-AF3D-DFD1BE365E7A}" srcId="{B3F0A2DC-2094-D246-84F0-92FDFF4DAF0E}" destId="{62A055F6-E1E9-C647-AEAF-F1AA5FC50A1B}" srcOrd="2" destOrd="0" parTransId="{D4B29DE0-3E1F-A349-8487-B4495DD3FFDD}" sibTransId="{2ED3C527-3B27-1449-879A-73405AF7CFE4}"/>
    <dgm:cxn modelId="{1A163D14-F39B-0643-BEB4-F3CC5000BF26}" type="presOf" srcId="{B381D075-43CA-5547-B5D8-3C5A237758E6}" destId="{D8DB7DAF-F91B-9448-A0C5-31DCBB35D97E}" srcOrd="0" destOrd="0" presId="urn:microsoft.com/office/officeart/2005/8/layout/list1"/>
    <dgm:cxn modelId="{8B7D5E67-428B-C24D-95C1-1BC1D72278C1}" type="presOf" srcId="{69C1B3B5-2CCF-5D43-8A21-26AEA92570BC}" destId="{D8DB7DAF-F91B-9448-A0C5-31DCBB35D97E}" srcOrd="0" destOrd="1" presId="urn:microsoft.com/office/officeart/2005/8/layout/list1"/>
    <dgm:cxn modelId="{3038F0C0-9853-A644-9FD3-68D89C42AB0D}" srcId="{B3F0A2DC-2094-D246-84F0-92FDFF4DAF0E}" destId="{B381D075-43CA-5547-B5D8-3C5A237758E6}" srcOrd="0" destOrd="0" parTransId="{3FA006C3-0B92-334E-9FB1-13AB36ED3087}" sibTransId="{8785D395-4B97-5E41-81A9-B60423CCE488}"/>
    <dgm:cxn modelId="{06AFD44A-00FF-F946-A734-D42D113FD1C4}" type="presOf" srcId="{B3F0A2DC-2094-D246-84F0-92FDFF4DAF0E}" destId="{2CE80586-60B0-CE49-9DB6-75DF70CEA85E}" srcOrd="0" destOrd="0" presId="urn:microsoft.com/office/officeart/2005/8/layout/list1"/>
    <dgm:cxn modelId="{46029443-D4D0-5145-98B4-E3ADE5D44212}" srcId="{02E76C20-476E-A644-8BAA-1EBDEE8A4C37}" destId="{B3F0A2DC-2094-D246-84F0-92FDFF4DAF0E}" srcOrd="1" destOrd="0" parTransId="{A3DB4F73-170A-AD40-8B0E-D66F3E7A4A0D}" sibTransId="{F3F92036-F9FA-764D-8B19-8E4190CE4CEF}"/>
    <dgm:cxn modelId="{018C39D3-4E4F-394D-9A45-9D9294E21A08}" type="presOf" srcId="{02E76C20-476E-A644-8BAA-1EBDEE8A4C37}" destId="{D8598403-79ED-0D4B-8241-8C844F287855}" srcOrd="0" destOrd="0" presId="urn:microsoft.com/office/officeart/2005/8/layout/list1"/>
    <dgm:cxn modelId="{AB0CA754-412F-714F-9161-EEB308C6396B}" type="presOf" srcId="{45A1F630-2452-5D43-A02B-2BDAD7712471}" destId="{37FD496B-DBD0-3F42-BC78-815B6964F201}" srcOrd="0" destOrd="0" presId="urn:microsoft.com/office/officeart/2005/8/layout/list1"/>
    <dgm:cxn modelId="{37DAD17F-0FDE-0641-8CF4-9E1FC07329AA}" type="presOf" srcId="{B3F0A2DC-2094-D246-84F0-92FDFF4DAF0E}" destId="{E281C754-845C-D94D-A2DE-EEA63072DE18}" srcOrd="1" destOrd="0" presId="urn:microsoft.com/office/officeart/2005/8/layout/list1"/>
    <dgm:cxn modelId="{8870A1B4-643C-2942-BA63-3A1722498B29}" srcId="{F85E4B39-D4E2-0446-9A45-D73D2E5D0ED8}" destId="{45A1F630-2452-5D43-A02B-2BDAD7712471}" srcOrd="0" destOrd="0" parTransId="{838A837B-63CB-784C-99B1-D4EAED9EF46A}" sibTransId="{3D2A82C5-9927-4145-9D46-2E899026343B}"/>
    <dgm:cxn modelId="{DDBBE796-A1BF-F347-BFB2-8509AE2A33E6}" type="presOf" srcId="{F85E4B39-D4E2-0446-9A45-D73D2E5D0ED8}" destId="{2D92A0FB-9892-8B43-98E1-CDACFD68BF83}" srcOrd="0" destOrd="0" presId="urn:microsoft.com/office/officeart/2005/8/layout/list1"/>
    <dgm:cxn modelId="{004FE8AF-5E45-8040-9535-2683EA08CA84}" type="presOf" srcId="{F85E4B39-D4E2-0446-9A45-D73D2E5D0ED8}" destId="{B1011560-3475-C443-ABB1-813ED03BD023}" srcOrd="1" destOrd="0" presId="urn:microsoft.com/office/officeart/2005/8/layout/list1"/>
    <dgm:cxn modelId="{2771CD0A-E390-204F-AB63-611854EF2241}" srcId="{02E76C20-476E-A644-8BAA-1EBDEE8A4C37}" destId="{F85E4B39-D4E2-0446-9A45-D73D2E5D0ED8}" srcOrd="0" destOrd="0" parTransId="{47C6C415-81FE-C949-9EFB-7EC8CA7307EA}" sibTransId="{46713C12-8DF0-BF4E-9BAC-2CD8A7E96CA7}"/>
    <dgm:cxn modelId="{F72381F0-0EE8-C24D-99B0-1D49BA960ADF}" srcId="{B3F0A2DC-2094-D246-84F0-92FDFF4DAF0E}" destId="{69C1B3B5-2CCF-5D43-8A21-26AEA92570BC}" srcOrd="1" destOrd="0" parTransId="{CFB3C8A6-E0FB-5344-B528-FC9B01083D47}" sibTransId="{08AFA375-06BD-4B40-B781-C3FC9A20AD55}"/>
    <dgm:cxn modelId="{ED308CA3-B278-DD49-92AD-51C342371385}" type="presOf" srcId="{62A055F6-E1E9-C647-AEAF-F1AA5FC50A1B}" destId="{D8DB7DAF-F91B-9448-A0C5-31DCBB35D97E}" srcOrd="0" destOrd="2" presId="urn:microsoft.com/office/officeart/2005/8/layout/list1"/>
    <dgm:cxn modelId="{A0ECCE9C-D8F0-F840-A7F8-D26CE2C5A3CC}" srcId="{F85E4B39-D4E2-0446-9A45-D73D2E5D0ED8}" destId="{061905C8-3EE4-8D41-9147-929BE7DFCD15}" srcOrd="1" destOrd="0" parTransId="{01EFCCE5-0E1A-D942-B958-38066E48B9AF}" sibTransId="{2F95E919-C58C-9F4B-9A9E-A599D0439AF9}"/>
    <dgm:cxn modelId="{10C57F1A-994A-0147-A3A9-A902090D9770}" type="presOf" srcId="{061905C8-3EE4-8D41-9147-929BE7DFCD15}" destId="{37FD496B-DBD0-3F42-BC78-815B6964F201}" srcOrd="0" destOrd="1" presId="urn:microsoft.com/office/officeart/2005/8/layout/list1"/>
    <dgm:cxn modelId="{F6FD73D0-F556-964C-B627-94A163735EB6}" type="presParOf" srcId="{D8598403-79ED-0D4B-8241-8C844F287855}" destId="{3C70FCA1-097B-5F4F-9E1E-1FD2C3F815BB}" srcOrd="0" destOrd="0" presId="urn:microsoft.com/office/officeart/2005/8/layout/list1"/>
    <dgm:cxn modelId="{543C939B-1F48-B74D-84BD-13555319E5A1}" type="presParOf" srcId="{3C70FCA1-097B-5F4F-9E1E-1FD2C3F815BB}" destId="{2D92A0FB-9892-8B43-98E1-CDACFD68BF83}" srcOrd="0" destOrd="0" presId="urn:microsoft.com/office/officeart/2005/8/layout/list1"/>
    <dgm:cxn modelId="{C79D1A73-5D5A-8346-BBC7-8A935AE2072A}" type="presParOf" srcId="{3C70FCA1-097B-5F4F-9E1E-1FD2C3F815BB}" destId="{B1011560-3475-C443-ABB1-813ED03BD023}" srcOrd="1" destOrd="0" presId="urn:microsoft.com/office/officeart/2005/8/layout/list1"/>
    <dgm:cxn modelId="{BAFA8AAE-859D-554B-8E41-567B9F785F7A}" type="presParOf" srcId="{D8598403-79ED-0D4B-8241-8C844F287855}" destId="{68DC255D-3096-CE41-95BB-2B9A7B882506}" srcOrd="1" destOrd="0" presId="urn:microsoft.com/office/officeart/2005/8/layout/list1"/>
    <dgm:cxn modelId="{B2695C10-9E9C-C945-81ED-04C528A72974}" type="presParOf" srcId="{D8598403-79ED-0D4B-8241-8C844F287855}" destId="{37FD496B-DBD0-3F42-BC78-815B6964F201}" srcOrd="2" destOrd="0" presId="urn:microsoft.com/office/officeart/2005/8/layout/list1"/>
    <dgm:cxn modelId="{54822DD7-DAFB-8D4F-A617-1FE236F5CB22}" type="presParOf" srcId="{D8598403-79ED-0D4B-8241-8C844F287855}" destId="{4D145A7F-6EFF-8147-9CBE-556A614836CB}" srcOrd="3" destOrd="0" presId="urn:microsoft.com/office/officeart/2005/8/layout/list1"/>
    <dgm:cxn modelId="{7DA65CF4-3043-B245-B2F4-7390E2CF8726}" type="presParOf" srcId="{D8598403-79ED-0D4B-8241-8C844F287855}" destId="{32517345-834D-914D-B92F-58E1B4D0B9B0}" srcOrd="4" destOrd="0" presId="urn:microsoft.com/office/officeart/2005/8/layout/list1"/>
    <dgm:cxn modelId="{C2370667-AB24-9548-B9C5-7291427D24EF}" type="presParOf" srcId="{32517345-834D-914D-B92F-58E1B4D0B9B0}" destId="{2CE80586-60B0-CE49-9DB6-75DF70CEA85E}" srcOrd="0" destOrd="0" presId="urn:microsoft.com/office/officeart/2005/8/layout/list1"/>
    <dgm:cxn modelId="{39A0DA80-C925-1548-A7A1-B6D649316AF2}" type="presParOf" srcId="{32517345-834D-914D-B92F-58E1B4D0B9B0}" destId="{E281C754-845C-D94D-A2DE-EEA63072DE18}" srcOrd="1" destOrd="0" presId="urn:microsoft.com/office/officeart/2005/8/layout/list1"/>
    <dgm:cxn modelId="{1BC714C3-A668-A045-91C5-B774370DDFC1}" type="presParOf" srcId="{D8598403-79ED-0D4B-8241-8C844F287855}" destId="{FB1CBE09-D0EE-964B-941B-72D9FFFCDE06}" srcOrd="5" destOrd="0" presId="urn:microsoft.com/office/officeart/2005/8/layout/list1"/>
    <dgm:cxn modelId="{8C9FA62F-00E2-3C4C-9520-C6459F223935}" type="presParOf" srcId="{D8598403-79ED-0D4B-8241-8C844F287855}" destId="{D8DB7DAF-F91B-9448-A0C5-31DCBB35D97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F9C4D4-69B4-8E41-9DD7-383F8D3BBBED}" type="doc">
      <dgm:prSet loTypeId="urn:microsoft.com/office/officeart/2005/8/layout/list1" loCatId="" qsTypeId="urn:microsoft.com/office/officeart/2005/8/quickstyle/simple1" qsCatId="simple" csTypeId="urn:microsoft.com/office/officeart/2005/8/colors/accent0_3" csCatId="mainScheme" phldr="1"/>
      <dgm:spPr/>
      <dgm:t>
        <a:bodyPr/>
        <a:lstStyle/>
        <a:p>
          <a:endParaRPr lang="en-US"/>
        </a:p>
      </dgm:t>
    </dgm:pt>
    <dgm:pt modelId="{A0845FEE-7316-AD4F-B47B-FCCD8E562137}">
      <dgm:prSet custT="1"/>
      <dgm:spPr/>
      <dgm:t>
        <a:bodyPr/>
        <a:lstStyle/>
        <a:p>
          <a:r>
            <a:rPr lang="en-US" sz="1800" b="1" dirty="0" smtClean="0">
              <a:latin typeface="+mn-lt"/>
            </a:rPr>
            <a:t>Content </a:t>
          </a:r>
          <a:r>
            <a:rPr lang="en-US" sz="1800" b="0" dirty="0" smtClean="0">
              <a:latin typeface="+mn-lt"/>
            </a:rPr>
            <a:t>filtering</a:t>
          </a:r>
          <a:r>
            <a:rPr lang="en-US" sz="1800" b="1" dirty="0" smtClean="0">
              <a:latin typeface="+mn-lt"/>
            </a:rPr>
            <a:t> and blocking</a:t>
          </a:r>
          <a:endParaRPr lang="en-US" sz="1800" b="1" dirty="0">
            <a:latin typeface="+mn-lt"/>
          </a:endParaRPr>
        </a:p>
      </dgm:t>
    </dgm:pt>
    <dgm:pt modelId="{72D6DA16-115A-9546-BE19-2B4C740979B3}" type="parTrans" cxnId="{F2FA74D7-6DF1-B14E-B14A-57F07B3BE205}">
      <dgm:prSet/>
      <dgm:spPr/>
      <dgm:t>
        <a:bodyPr/>
        <a:lstStyle/>
        <a:p>
          <a:endParaRPr lang="en-US">
            <a:latin typeface="+mn-lt"/>
          </a:endParaRPr>
        </a:p>
      </dgm:t>
    </dgm:pt>
    <dgm:pt modelId="{F0C639C2-905C-104C-AF01-7C0537AD25A2}" type="sibTrans" cxnId="{F2FA74D7-6DF1-B14E-B14A-57F07B3BE205}">
      <dgm:prSet/>
      <dgm:spPr/>
      <dgm:t>
        <a:bodyPr/>
        <a:lstStyle/>
        <a:p>
          <a:endParaRPr lang="en-US">
            <a:latin typeface="+mn-lt"/>
          </a:endParaRPr>
        </a:p>
      </dgm:t>
    </dgm:pt>
    <dgm:pt modelId="{307EAEC6-D795-E640-8EB2-371D402136FA}">
      <dgm:prSet custT="1"/>
      <dgm:spPr/>
      <dgm:t>
        <a:bodyPr/>
        <a:lstStyle/>
        <a:p>
          <a:r>
            <a:rPr lang="en-US" sz="1800" b="1" dirty="0" smtClean="0">
              <a:latin typeface="+mn-lt"/>
            </a:rPr>
            <a:t>Restricting or weakening of encryption technologies</a:t>
          </a:r>
        </a:p>
      </dgm:t>
    </dgm:pt>
    <dgm:pt modelId="{73C378BF-0171-D94B-89ED-F0DB32CF33FA}" type="parTrans" cxnId="{8B6010F9-5B7E-2141-AEA9-79ADB42A7E72}">
      <dgm:prSet/>
      <dgm:spPr/>
      <dgm:t>
        <a:bodyPr/>
        <a:lstStyle/>
        <a:p>
          <a:endParaRPr lang="en-US">
            <a:latin typeface="+mn-lt"/>
          </a:endParaRPr>
        </a:p>
      </dgm:t>
    </dgm:pt>
    <dgm:pt modelId="{C69B407C-52A5-9E45-BA34-F32B2120B724}" type="sibTrans" cxnId="{8B6010F9-5B7E-2141-AEA9-79ADB42A7E72}">
      <dgm:prSet/>
      <dgm:spPr/>
      <dgm:t>
        <a:bodyPr/>
        <a:lstStyle/>
        <a:p>
          <a:endParaRPr lang="en-US">
            <a:latin typeface="+mn-lt"/>
          </a:endParaRPr>
        </a:p>
      </dgm:t>
    </dgm:pt>
    <dgm:pt modelId="{2AA56730-F51E-3645-AD6B-FEECF0C56866}">
      <dgm:prSet custT="1"/>
      <dgm:spPr/>
      <dgm:t>
        <a:bodyPr/>
        <a:lstStyle/>
        <a:p>
          <a:r>
            <a:rPr lang="en-US" sz="1800" b="1" dirty="0" smtClean="0">
              <a:latin typeface="+mn-lt"/>
            </a:rPr>
            <a:t>Liability imposed on Internet intermediaries</a:t>
          </a:r>
          <a:endParaRPr lang="en-US" sz="1800" b="1" dirty="0">
            <a:latin typeface="+mn-lt"/>
          </a:endParaRPr>
        </a:p>
      </dgm:t>
    </dgm:pt>
    <dgm:pt modelId="{05A1B6D7-B2B4-3340-AA04-9AFE66626F80}" type="parTrans" cxnId="{5CF0E40F-0910-E247-B392-691B3C73953D}">
      <dgm:prSet/>
      <dgm:spPr/>
      <dgm:t>
        <a:bodyPr/>
        <a:lstStyle/>
        <a:p>
          <a:endParaRPr lang="en-US">
            <a:latin typeface="+mn-lt"/>
          </a:endParaRPr>
        </a:p>
      </dgm:t>
    </dgm:pt>
    <dgm:pt modelId="{C2214A92-7279-8F45-8400-AC86744BEB49}" type="sibTrans" cxnId="{5CF0E40F-0910-E247-B392-691B3C73953D}">
      <dgm:prSet/>
      <dgm:spPr/>
      <dgm:t>
        <a:bodyPr/>
        <a:lstStyle/>
        <a:p>
          <a:endParaRPr lang="en-US">
            <a:latin typeface="+mn-lt"/>
          </a:endParaRPr>
        </a:p>
      </dgm:t>
    </dgm:pt>
    <dgm:pt modelId="{7089A01F-F047-744D-A02A-3A0876AC8AA4}">
      <dgm:prSet custT="1"/>
      <dgm:spPr/>
      <dgm:t>
        <a:bodyPr/>
        <a:lstStyle/>
        <a:p>
          <a:r>
            <a:rPr lang="en-US" sz="1500" b="0" baseline="0" smtClean="0">
              <a:latin typeface="+mn-lt"/>
              <a:ea typeface="Arial" charset="0"/>
              <a:cs typeface="Arial" charset="0"/>
              <a:sym typeface="Avenir Roman" charset="0"/>
            </a:rPr>
            <a:t>Doesn't solve the problem. </a:t>
          </a:r>
          <a:endParaRPr lang="en-US" sz="1500" dirty="0">
            <a:latin typeface="+mn-lt"/>
            <a:ea typeface="Arial" charset="0"/>
            <a:cs typeface="Arial" charset="0"/>
          </a:endParaRPr>
        </a:p>
      </dgm:t>
    </dgm:pt>
    <dgm:pt modelId="{AC27EDFA-1EFE-D147-A1FA-6ECA35E2115E}" type="parTrans" cxnId="{84E14F88-3DF6-234F-99C3-587678AA3B90}">
      <dgm:prSet/>
      <dgm:spPr/>
      <dgm:t>
        <a:bodyPr/>
        <a:lstStyle/>
        <a:p>
          <a:endParaRPr lang="en-US">
            <a:latin typeface="+mn-lt"/>
          </a:endParaRPr>
        </a:p>
      </dgm:t>
    </dgm:pt>
    <dgm:pt modelId="{B6CC077A-3068-6742-9B0B-E619C45968C5}" type="sibTrans" cxnId="{84E14F88-3DF6-234F-99C3-587678AA3B90}">
      <dgm:prSet/>
      <dgm:spPr/>
      <dgm:t>
        <a:bodyPr/>
        <a:lstStyle/>
        <a:p>
          <a:endParaRPr lang="en-US">
            <a:latin typeface="+mn-lt"/>
          </a:endParaRPr>
        </a:p>
      </dgm:t>
    </dgm:pt>
    <dgm:pt modelId="{2C092F36-2024-394A-9C2B-56C550361409}">
      <dgm:prSet custT="1"/>
      <dgm:spPr/>
      <dgm:t>
        <a:bodyPr/>
        <a:lstStyle/>
        <a:p>
          <a:r>
            <a:rPr lang="en-US" sz="1500" b="0" baseline="0" smtClean="0">
              <a:latin typeface="+mn-lt"/>
              <a:ea typeface="Arial" charset="0"/>
              <a:cs typeface="Arial" charset="0"/>
              <a:sym typeface="Avenir Roman" charset="0"/>
            </a:rPr>
            <a:t>Interferes with cross-border data flows and services. </a:t>
          </a:r>
          <a:endParaRPr lang="en-US" sz="1500" dirty="0">
            <a:latin typeface="+mn-lt"/>
            <a:ea typeface="Arial" charset="0"/>
            <a:cs typeface="Arial" charset="0"/>
          </a:endParaRPr>
        </a:p>
      </dgm:t>
    </dgm:pt>
    <dgm:pt modelId="{602C08A9-6EBF-7E42-ACFD-09F912A3E224}" type="parTrans" cxnId="{753E90A8-D708-E644-9447-B336CA67D692}">
      <dgm:prSet/>
      <dgm:spPr/>
      <dgm:t>
        <a:bodyPr/>
        <a:lstStyle/>
        <a:p>
          <a:endParaRPr lang="en-US">
            <a:latin typeface="+mn-lt"/>
          </a:endParaRPr>
        </a:p>
      </dgm:t>
    </dgm:pt>
    <dgm:pt modelId="{0B470C63-5F06-ED46-ADD0-6BF3F181F912}" type="sibTrans" cxnId="{753E90A8-D708-E644-9447-B336CA67D692}">
      <dgm:prSet/>
      <dgm:spPr/>
      <dgm:t>
        <a:bodyPr/>
        <a:lstStyle/>
        <a:p>
          <a:endParaRPr lang="en-US">
            <a:latin typeface="+mn-lt"/>
          </a:endParaRPr>
        </a:p>
      </dgm:t>
    </dgm:pt>
    <dgm:pt modelId="{0C104D57-9191-6746-9029-C77AEC7CB154}">
      <dgm:prSet custT="1"/>
      <dgm:spPr/>
      <dgm:t>
        <a:bodyPr/>
        <a:lstStyle/>
        <a:p>
          <a:r>
            <a:rPr lang="en-US" sz="1500" b="0" baseline="0" smtClean="0">
              <a:latin typeface="+mn-lt"/>
              <a:ea typeface="Arial" charset="0"/>
              <a:cs typeface="Arial" charset="0"/>
              <a:sym typeface="Avenir Roman" charset="0"/>
            </a:rPr>
            <a:t>Undermines the Internet as a single, unified, global communications network. </a:t>
          </a:r>
          <a:endParaRPr lang="en-US" sz="1500" dirty="0">
            <a:latin typeface="+mn-lt"/>
            <a:ea typeface="Arial" charset="0"/>
            <a:cs typeface="Arial" charset="0"/>
          </a:endParaRPr>
        </a:p>
      </dgm:t>
    </dgm:pt>
    <dgm:pt modelId="{B557D3A6-B175-094E-AED4-1F0C7793D5C5}" type="parTrans" cxnId="{A77BBB51-72BC-9945-802C-7784DA64622E}">
      <dgm:prSet/>
      <dgm:spPr/>
      <dgm:t>
        <a:bodyPr/>
        <a:lstStyle/>
        <a:p>
          <a:endParaRPr lang="en-US">
            <a:latin typeface="+mn-lt"/>
          </a:endParaRPr>
        </a:p>
      </dgm:t>
    </dgm:pt>
    <dgm:pt modelId="{A7C63678-D097-9341-81B7-787F4EC6FAE3}" type="sibTrans" cxnId="{A77BBB51-72BC-9945-802C-7784DA64622E}">
      <dgm:prSet/>
      <dgm:spPr/>
      <dgm:t>
        <a:bodyPr/>
        <a:lstStyle/>
        <a:p>
          <a:endParaRPr lang="en-US">
            <a:latin typeface="+mn-lt"/>
          </a:endParaRPr>
        </a:p>
      </dgm:t>
    </dgm:pt>
    <dgm:pt modelId="{63A80CA4-DCA7-114E-9C2E-5FA2A7F6C348}">
      <dgm:prSet custT="1"/>
      <dgm:spPr/>
      <dgm:t>
        <a:bodyPr/>
        <a:lstStyle/>
        <a:p>
          <a:r>
            <a:rPr lang="en-US" sz="1500" dirty="0" smtClean="0">
              <a:latin typeface="+mn-lt"/>
              <a:ea typeface="Arial" charset="0"/>
              <a:cs typeface="Arial" charset="0"/>
            </a:rPr>
            <a:t>Ineffective,</a:t>
          </a:r>
          <a:r>
            <a:rPr lang="en-US" sz="1500" baseline="0" dirty="0" smtClean="0">
              <a:latin typeface="+mn-lt"/>
              <a:ea typeface="Arial" charset="0"/>
              <a:cs typeface="Arial" charset="0"/>
            </a:rPr>
            <a:t> </a:t>
          </a:r>
          <a:r>
            <a:rPr lang="en-US" sz="1500" dirty="0" smtClean="0">
              <a:latin typeface="+mn-lt"/>
              <a:ea typeface="Arial" charset="0"/>
              <a:cs typeface="Arial" charset="0"/>
            </a:rPr>
            <a:t>likely to decrease trust in the Internet, and no due process.</a:t>
          </a:r>
        </a:p>
      </dgm:t>
    </dgm:pt>
    <dgm:pt modelId="{95A4C848-7E78-1B46-BFD0-CB38C94E43C7}" type="parTrans" cxnId="{6F3758D1-60F8-8F42-881D-5EF8ECAB9FFE}">
      <dgm:prSet/>
      <dgm:spPr/>
      <dgm:t>
        <a:bodyPr/>
        <a:lstStyle/>
        <a:p>
          <a:endParaRPr lang="en-US">
            <a:latin typeface="+mn-lt"/>
          </a:endParaRPr>
        </a:p>
      </dgm:t>
    </dgm:pt>
    <dgm:pt modelId="{FC51E25D-6B5D-AA4A-B3F6-E96BB7132F3E}" type="sibTrans" cxnId="{6F3758D1-60F8-8F42-881D-5EF8ECAB9FFE}">
      <dgm:prSet/>
      <dgm:spPr/>
      <dgm:t>
        <a:bodyPr/>
        <a:lstStyle/>
        <a:p>
          <a:endParaRPr lang="en-US">
            <a:latin typeface="+mn-lt"/>
          </a:endParaRPr>
        </a:p>
      </dgm:t>
    </dgm:pt>
    <dgm:pt modelId="{B4EAABA4-8962-E346-B314-626D896827FD}">
      <dgm:prSet custT="1"/>
      <dgm:spPr/>
      <dgm:t>
        <a:bodyPr/>
        <a:lstStyle/>
        <a:p>
          <a:r>
            <a:rPr lang="en-US" sz="1500" baseline="0" smtClean="0">
              <a:latin typeface="+mn-lt"/>
              <a:ea typeface="Arial" charset="0"/>
              <a:cs typeface="Arial" charset="0"/>
              <a:sym typeface="Avenir Roman" charset="0"/>
            </a:rPr>
            <a:t>Eavesdropping on private conversations doesn’t increase security.</a:t>
          </a:r>
          <a:endParaRPr lang="en-US" sz="1500" dirty="0" smtClean="0">
            <a:latin typeface="+mn-lt"/>
            <a:ea typeface="Arial" charset="0"/>
            <a:cs typeface="Arial" charset="0"/>
          </a:endParaRPr>
        </a:p>
      </dgm:t>
    </dgm:pt>
    <dgm:pt modelId="{339DCF1D-BD1D-3E46-9923-AB017969DD26}" type="parTrans" cxnId="{9ECC3A95-5528-1B41-B9E7-0A8302549796}">
      <dgm:prSet/>
      <dgm:spPr/>
      <dgm:t>
        <a:bodyPr/>
        <a:lstStyle/>
        <a:p>
          <a:endParaRPr lang="en-US">
            <a:latin typeface="+mn-lt"/>
          </a:endParaRPr>
        </a:p>
      </dgm:t>
    </dgm:pt>
    <dgm:pt modelId="{B5E8FBA2-89D1-A740-A9C7-CB6C992B5A52}" type="sibTrans" cxnId="{9ECC3A95-5528-1B41-B9E7-0A8302549796}">
      <dgm:prSet/>
      <dgm:spPr/>
      <dgm:t>
        <a:bodyPr/>
        <a:lstStyle/>
        <a:p>
          <a:endParaRPr lang="en-US">
            <a:latin typeface="+mn-lt"/>
          </a:endParaRPr>
        </a:p>
      </dgm:t>
    </dgm:pt>
    <dgm:pt modelId="{ECA4C43E-A115-CB4C-A460-C91FE7D295E3}">
      <dgm:prSet custT="1"/>
      <dgm:spPr/>
      <dgm:t>
        <a:bodyPr/>
        <a:lstStyle/>
        <a:p>
          <a:r>
            <a:rPr lang="en-US" sz="1500" dirty="0" smtClean="0">
              <a:latin typeface="+mn-lt"/>
              <a:ea typeface="Arial" charset="0"/>
              <a:cs typeface="Arial" charset="0"/>
            </a:rPr>
            <a:t>Lack of legal interoperability across jurisdictions.</a:t>
          </a:r>
          <a:endParaRPr lang="en-US" sz="1500" dirty="0">
            <a:latin typeface="+mn-lt"/>
            <a:ea typeface="Arial" charset="0"/>
            <a:cs typeface="Arial" charset="0"/>
          </a:endParaRPr>
        </a:p>
      </dgm:t>
    </dgm:pt>
    <dgm:pt modelId="{6A504238-38BF-424A-8311-07BF145028A5}" type="parTrans" cxnId="{F4351887-2360-3A43-A7A2-3861E2E30760}">
      <dgm:prSet/>
      <dgm:spPr/>
      <dgm:t>
        <a:bodyPr/>
        <a:lstStyle/>
        <a:p>
          <a:endParaRPr lang="en-US">
            <a:latin typeface="+mn-lt"/>
          </a:endParaRPr>
        </a:p>
      </dgm:t>
    </dgm:pt>
    <dgm:pt modelId="{8E05E617-98FC-AD43-BD85-59EB97F8E9D1}" type="sibTrans" cxnId="{F4351887-2360-3A43-A7A2-3861E2E30760}">
      <dgm:prSet/>
      <dgm:spPr/>
      <dgm:t>
        <a:bodyPr/>
        <a:lstStyle/>
        <a:p>
          <a:endParaRPr lang="en-US">
            <a:latin typeface="+mn-lt"/>
          </a:endParaRPr>
        </a:p>
      </dgm:t>
    </dgm:pt>
    <dgm:pt modelId="{8BD1546C-9788-8642-8702-2F17E124298B}">
      <dgm:prSet custT="1"/>
      <dgm:spPr/>
      <dgm:t>
        <a:bodyPr/>
        <a:lstStyle/>
        <a:p>
          <a:r>
            <a:rPr lang="en-US" sz="1500" dirty="0" smtClean="0">
              <a:latin typeface="+mn-lt"/>
              <a:ea typeface="Arial" charset="0"/>
              <a:cs typeface="Arial" charset="0"/>
            </a:rPr>
            <a:t>Holding intermediaries liable for the content they host might encourage companies to err on the side of caution and to too easily remove content.</a:t>
          </a:r>
          <a:r>
            <a:rPr lang="en-US" sz="1500" baseline="0" dirty="0" smtClean="0">
              <a:latin typeface="+mn-lt"/>
              <a:ea typeface="Arial" charset="0"/>
              <a:cs typeface="Arial" charset="0"/>
            </a:rPr>
            <a:t> </a:t>
          </a:r>
          <a:endParaRPr lang="en-US" sz="1500" dirty="0">
            <a:latin typeface="+mn-lt"/>
            <a:ea typeface="Arial" charset="0"/>
            <a:cs typeface="Arial" charset="0"/>
          </a:endParaRPr>
        </a:p>
      </dgm:t>
    </dgm:pt>
    <dgm:pt modelId="{0C42A3B9-42CA-A847-9FE1-39826EE824A5}" type="parTrans" cxnId="{D7612466-DFC7-714F-9822-5D45D4D50D49}">
      <dgm:prSet/>
      <dgm:spPr/>
      <dgm:t>
        <a:bodyPr/>
        <a:lstStyle/>
        <a:p>
          <a:endParaRPr lang="en-US">
            <a:latin typeface="+mn-lt"/>
          </a:endParaRPr>
        </a:p>
      </dgm:t>
    </dgm:pt>
    <dgm:pt modelId="{ABCAE797-67E4-844A-A29F-BFA5D4D7350B}" type="sibTrans" cxnId="{D7612466-DFC7-714F-9822-5D45D4D50D49}">
      <dgm:prSet/>
      <dgm:spPr/>
      <dgm:t>
        <a:bodyPr/>
        <a:lstStyle/>
        <a:p>
          <a:endParaRPr lang="en-US">
            <a:latin typeface="+mn-lt"/>
          </a:endParaRPr>
        </a:p>
      </dgm:t>
    </dgm:pt>
    <dgm:pt modelId="{495602BA-DED5-6849-8546-5299C7A9A5F8}">
      <dgm:prSet custT="1"/>
      <dgm:spPr/>
      <dgm:t>
        <a:bodyPr/>
        <a:lstStyle/>
        <a:p>
          <a:r>
            <a:rPr lang="en-US" sz="1500" dirty="0" smtClean="0">
              <a:latin typeface="+mn-lt"/>
              <a:ea typeface="Arial" charset="0"/>
              <a:cs typeface="Arial" charset="0"/>
            </a:rPr>
            <a:t>Does not promote freedom of expression or association.</a:t>
          </a:r>
          <a:endParaRPr lang="en-US" sz="1500" dirty="0">
            <a:latin typeface="+mn-lt"/>
            <a:ea typeface="Arial" charset="0"/>
            <a:cs typeface="Arial" charset="0"/>
          </a:endParaRPr>
        </a:p>
      </dgm:t>
    </dgm:pt>
    <dgm:pt modelId="{B5D280E4-7213-E741-9DAB-733806F0AED9}" type="parTrans" cxnId="{E6783569-72D1-8A49-ABD5-A8989B0DFD23}">
      <dgm:prSet/>
      <dgm:spPr/>
      <dgm:t>
        <a:bodyPr/>
        <a:lstStyle/>
        <a:p>
          <a:endParaRPr lang="en-US">
            <a:latin typeface="+mn-lt"/>
          </a:endParaRPr>
        </a:p>
      </dgm:t>
    </dgm:pt>
    <dgm:pt modelId="{51E69F4E-FAAB-5540-BCB6-A963DA22EDA3}" type="sibTrans" cxnId="{E6783569-72D1-8A49-ABD5-A8989B0DFD23}">
      <dgm:prSet/>
      <dgm:spPr/>
      <dgm:t>
        <a:bodyPr/>
        <a:lstStyle/>
        <a:p>
          <a:endParaRPr lang="en-US">
            <a:latin typeface="+mn-lt"/>
          </a:endParaRPr>
        </a:p>
      </dgm:t>
    </dgm:pt>
    <dgm:pt modelId="{EA864AC3-EF6D-774A-8D11-537AD8149F81}" type="pres">
      <dgm:prSet presAssocID="{46F9C4D4-69B4-8E41-9DD7-383F8D3BBBED}" presName="linear" presStyleCnt="0">
        <dgm:presLayoutVars>
          <dgm:dir/>
          <dgm:animLvl val="lvl"/>
          <dgm:resizeHandles val="exact"/>
        </dgm:presLayoutVars>
      </dgm:prSet>
      <dgm:spPr/>
      <dgm:t>
        <a:bodyPr/>
        <a:lstStyle/>
        <a:p>
          <a:endParaRPr lang="en-US"/>
        </a:p>
      </dgm:t>
    </dgm:pt>
    <dgm:pt modelId="{F5561FCD-D6A1-7C4D-BC37-7E8010E0A92F}" type="pres">
      <dgm:prSet presAssocID="{A0845FEE-7316-AD4F-B47B-FCCD8E562137}" presName="parentLin" presStyleCnt="0"/>
      <dgm:spPr/>
      <dgm:t>
        <a:bodyPr/>
        <a:lstStyle/>
        <a:p>
          <a:endParaRPr lang="en-US"/>
        </a:p>
      </dgm:t>
    </dgm:pt>
    <dgm:pt modelId="{E87F4857-F001-FB49-A11D-D55623729776}" type="pres">
      <dgm:prSet presAssocID="{A0845FEE-7316-AD4F-B47B-FCCD8E562137}" presName="parentLeftMargin" presStyleLbl="node1" presStyleIdx="0" presStyleCnt="3"/>
      <dgm:spPr/>
      <dgm:t>
        <a:bodyPr/>
        <a:lstStyle/>
        <a:p>
          <a:endParaRPr lang="en-US"/>
        </a:p>
      </dgm:t>
    </dgm:pt>
    <dgm:pt modelId="{67EBF0C4-4768-AF41-AE7E-B248847942A0}" type="pres">
      <dgm:prSet presAssocID="{A0845FEE-7316-AD4F-B47B-FCCD8E562137}" presName="parentText" presStyleLbl="node1" presStyleIdx="0" presStyleCnt="3">
        <dgm:presLayoutVars>
          <dgm:chMax val="0"/>
          <dgm:bulletEnabled val="1"/>
        </dgm:presLayoutVars>
      </dgm:prSet>
      <dgm:spPr/>
      <dgm:t>
        <a:bodyPr/>
        <a:lstStyle/>
        <a:p>
          <a:endParaRPr lang="en-US"/>
        </a:p>
      </dgm:t>
    </dgm:pt>
    <dgm:pt modelId="{5772B8B9-7053-504B-9BD7-7B15A7A5B93A}" type="pres">
      <dgm:prSet presAssocID="{A0845FEE-7316-AD4F-B47B-FCCD8E562137}" presName="negativeSpace" presStyleCnt="0"/>
      <dgm:spPr/>
      <dgm:t>
        <a:bodyPr/>
        <a:lstStyle/>
        <a:p>
          <a:endParaRPr lang="en-US"/>
        </a:p>
      </dgm:t>
    </dgm:pt>
    <dgm:pt modelId="{63FF8A54-2F09-5A4F-BE42-A5720B30EB5B}" type="pres">
      <dgm:prSet presAssocID="{A0845FEE-7316-AD4F-B47B-FCCD8E562137}" presName="childText" presStyleLbl="conFgAcc1" presStyleIdx="0" presStyleCnt="3">
        <dgm:presLayoutVars>
          <dgm:bulletEnabled val="1"/>
        </dgm:presLayoutVars>
      </dgm:prSet>
      <dgm:spPr/>
      <dgm:t>
        <a:bodyPr/>
        <a:lstStyle/>
        <a:p>
          <a:endParaRPr lang="en-US"/>
        </a:p>
      </dgm:t>
    </dgm:pt>
    <dgm:pt modelId="{4BEFD74E-426A-504B-8D90-C9FD51D039BA}" type="pres">
      <dgm:prSet presAssocID="{F0C639C2-905C-104C-AF01-7C0537AD25A2}" presName="spaceBetweenRectangles" presStyleCnt="0"/>
      <dgm:spPr/>
      <dgm:t>
        <a:bodyPr/>
        <a:lstStyle/>
        <a:p>
          <a:endParaRPr lang="en-US"/>
        </a:p>
      </dgm:t>
    </dgm:pt>
    <dgm:pt modelId="{B4791447-5896-2348-A602-97F712B486DC}" type="pres">
      <dgm:prSet presAssocID="{307EAEC6-D795-E640-8EB2-371D402136FA}" presName="parentLin" presStyleCnt="0"/>
      <dgm:spPr/>
      <dgm:t>
        <a:bodyPr/>
        <a:lstStyle/>
        <a:p>
          <a:endParaRPr lang="en-US"/>
        </a:p>
      </dgm:t>
    </dgm:pt>
    <dgm:pt modelId="{DE526ECB-BE8B-DA4C-99D3-BAFD726FE64D}" type="pres">
      <dgm:prSet presAssocID="{307EAEC6-D795-E640-8EB2-371D402136FA}" presName="parentLeftMargin" presStyleLbl="node1" presStyleIdx="0" presStyleCnt="3"/>
      <dgm:spPr/>
      <dgm:t>
        <a:bodyPr/>
        <a:lstStyle/>
        <a:p>
          <a:endParaRPr lang="en-US"/>
        </a:p>
      </dgm:t>
    </dgm:pt>
    <dgm:pt modelId="{AB205675-E7BD-6840-917B-CECDEBE5E6D0}" type="pres">
      <dgm:prSet presAssocID="{307EAEC6-D795-E640-8EB2-371D402136FA}" presName="parentText" presStyleLbl="node1" presStyleIdx="1" presStyleCnt="3">
        <dgm:presLayoutVars>
          <dgm:chMax val="0"/>
          <dgm:bulletEnabled val="1"/>
        </dgm:presLayoutVars>
      </dgm:prSet>
      <dgm:spPr/>
      <dgm:t>
        <a:bodyPr/>
        <a:lstStyle/>
        <a:p>
          <a:endParaRPr lang="en-US"/>
        </a:p>
      </dgm:t>
    </dgm:pt>
    <dgm:pt modelId="{E89F6F11-D7D1-8D4D-8FDD-1D0E4D9CFB2C}" type="pres">
      <dgm:prSet presAssocID="{307EAEC6-D795-E640-8EB2-371D402136FA}" presName="negativeSpace" presStyleCnt="0"/>
      <dgm:spPr/>
      <dgm:t>
        <a:bodyPr/>
        <a:lstStyle/>
        <a:p>
          <a:endParaRPr lang="en-US"/>
        </a:p>
      </dgm:t>
    </dgm:pt>
    <dgm:pt modelId="{B5BDF69F-05A4-E743-A880-F0F2D180561E}" type="pres">
      <dgm:prSet presAssocID="{307EAEC6-D795-E640-8EB2-371D402136FA}" presName="childText" presStyleLbl="conFgAcc1" presStyleIdx="1" presStyleCnt="3">
        <dgm:presLayoutVars>
          <dgm:bulletEnabled val="1"/>
        </dgm:presLayoutVars>
      </dgm:prSet>
      <dgm:spPr/>
      <dgm:t>
        <a:bodyPr/>
        <a:lstStyle/>
        <a:p>
          <a:endParaRPr lang="en-US"/>
        </a:p>
      </dgm:t>
    </dgm:pt>
    <dgm:pt modelId="{E934680B-98FB-EF48-92D4-B883E8B089B5}" type="pres">
      <dgm:prSet presAssocID="{C69B407C-52A5-9E45-BA34-F32B2120B724}" presName="spaceBetweenRectangles" presStyleCnt="0"/>
      <dgm:spPr/>
      <dgm:t>
        <a:bodyPr/>
        <a:lstStyle/>
        <a:p>
          <a:endParaRPr lang="en-US"/>
        </a:p>
      </dgm:t>
    </dgm:pt>
    <dgm:pt modelId="{6055859F-05DE-F846-932F-700E01A6A7EB}" type="pres">
      <dgm:prSet presAssocID="{2AA56730-F51E-3645-AD6B-FEECF0C56866}" presName="parentLin" presStyleCnt="0"/>
      <dgm:spPr/>
      <dgm:t>
        <a:bodyPr/>
        <a:lstStyle/>
        <a:p>
          <a:endParaRPr lang="en-US"/>
        </a:p>
      </dgm:t>
    </dgm:pt>
    <dgm:pt modelId="{B5F31836-CE21-8346-845A-1C8281C8A74D}" type="pres">
      <dgm:prSet presAssocID="{2AA56730-F51E-3645-AD6B-FEECF0C56866}" presName="parentLeftMargin" presStyleLbl="node1" presStyleIdx="1" presStyleCnt="3"/>
      <dgm:spPr/>
      <dgm:t>
        <a:bodyPr/>
        <a:lstStyle/>
        <a:p>
          <a:endParaRPr lang="en-US"/>
        </a:p>
      </dgm:t>
    </dgm:pt>
    <dgm:pt modelId="{A57C8CCD-027E-6145-88F5-3B5402932D92}" type="pres">
      <dgm:prSet presAssocID="{2AA56730-F51E-3645-AD6B-FEECF0C56866}" presName="parentText" presStyleLbl="node1" presStyleIdx="2" presStyleCnt="3">
        <dgm:presLayoutVars>
          <dgm:chMax val="0"/>
          <dgm:bulletEnabled val="1"/>
        </dgm:presLayoutVars>
      </dgm:prSet>
      <dgm:spPr/>
      <dgm:t>
        <a:bodyPr/>
        <a:lstStyle/>
        <a:p>
          <a:endParaRPr lang="en-US"/>
        </a:p>
      </dgm:t>
    </dgm:pt>
    <dgm:pt modelId="{67200B0F-FC5D-8C4D-89AB-07D4CA75DD25}" type="pres">
      <dgm:prSet presAssocID="{2AA56730-F51E-3645-AD6B-FEECF0C56866}" presName="negativeSpace" presStyleCnt="0"/>
      <dgm:spPr/>
      <dgm:t>
        <a:bodyPr/>
        <a:lstStyle/>
        <a:p>
          <a:endParaRPr lang="en-US"/>
        </a:p>
      </dgm:t>
    </dgm:pt>
    <dgm:pt modelId="{08A69501-3514-D14F-9CFC-DA7BE7EBE1E2}" type="pres">
      <dgm:prSet presAssocID="{2AA56730-F51E-3645-AD6B-FEECF0C56866}" presName="childText" presStyleLbl="conFgAcc1" presStyleIdx="2" presStyleCnt="3">
        <dgm:presLayoutVars>
          <dgm:bulletEnabled val="1"/>
        </dgm:presLayoutVars>
      </dgm:prSet>
      <dgm:spPr/>
      <dgm:t>
        <a:bodyPr/>
        <a:lstStyle/>
        <a:p>
          <a:endParaRPr lang="en-US"/>
        </a:p>
      </dgm:t>
    </dgm:pt>
  </dgm:ptLst>
  <dgm:cxnLst>
    <dgm:cxn modelId="{C1F3DC42-168D-EE43-8C62-66E9A4E0836B}" type="presOf" srcId="{0C104D57-9191-6746-9029-C77AEC7CB154}" destId="{63FF8A54-2F09-5A4F-BE42-A5720B30EB5B}" srcOrd="0" destOrd="2" presId="urn:microsoft.com/office/officeart/2005/8/layout/list1"/>
    <dgm:cxn modelId="{5988B030-DD7A-8942-9BE6-C947DC3A1C9B}" type="presOf" srcId="{ECA4C43E-A115-CB4C-A460-C91FE7D295E3}" destId="{08A69501-3514-D14F-9CFC-DA7BE7EBE1E2}" srcOrd="0" destOrd="0" presId="urn:microsoft.com/office/officeart/2005/8/layout/list1"/>
    <dgm:cxn modelId="{01C3063C-B7B2-EE4E-9D9B-D9CBF3C35065}" type="presOf" srcId="{307EAEC6-D795-E640-8EB2-371D402136FA}" destId="{AB205675-E7BD-6840-917B-CECDEBE5E6D0}" srcOrd="1" destOrd="0" presId="urn:microsoft.com/office/officeart/2005/8/layout/list1"/>
    <dgm:cxn modelId="{0C863DCA-C9F7-5943-8E5A-5BA7A7BDFE09}" type="presOf" srcId="{63A80CA4-DCA7-114E-9C2E-5FA2A7F6C348}" destId="{B5BDF69F-05A4-E743-A880-F0F2D180561E}" srcOrd="0" destOrd="0" presId="urn:microsoft.com/office/officeart/2005/8/layout/list1"/>
    <dgm:cxn modelId="{8B6010F9-5B7E-2141-AEA9-79ADB42A7E72}" srcId="{46F9C4D4-69B4-8E41-9DD7-383F8D3BBBED}" destId="{307EAEC6-D795-E640-8EB2-371D402136FA}" srcOrd="1" destOrd="0" parTransId="{73C378BF-0171-D94B-89ED-F0DB32CF33FA}" sibTransId="{C69B407C-52A5-9E45-BA34-F32B2120B724}"/>
    <dgm:cxn modelId="{753E90A8-D708-E644-9447-B336CA67D692}" srcId="{A0845FEE-7316-AD4F-B47B-FCCD8E562137}" destId="{2C092F36-2024-394A-9C2B-56C550361409}" srcOrd="1" destOrd="0" parTransId="{602C08A9-6EBF-7E42-ACFD-09F912A3E224}" sibTransId="{0B470C63-5F06-ED46-ADD0-6BF3F181F912}"/>
    <dgm:cxn modelId="{6F3758D1-60F8-8F42-881D-5EF8ECAB9FFE}" srcId="{307EAEC6-D795-E640-8EB2-371D402136FA}" destId="{63A80CA4-DCA7-114E-9C2E-5FA2A7F6C348}" srcOrd="0" destOrd="0" parTransId="{95A4C848-7E78-1B46-BFD0-CB38C94E43C7}" sibTransId="{FC51E25D-6B5D-AA4A-B3F6-E96BB7132F3E}"/>
    <dgm:cxn modelId="{791889A9-2D7D-524E-BB9F-544D173B2C68}" type="presOf" srcId="{A0845FEE-7316-AD4F-B47B-FCCD8E562137}" destId="{E87F4857-F001-FB49-A11D-D55623729776}" srcOrd="0" destOrd="0" presId="urn:microsoft.com/office/officeart/2005/8/layout/list1"/>
    <dgm:cxn modelId="{1732F768-CBF2-9E48-83AC-EA8E54D32D08}" type="presOf" srcId="{307EAEC6-D795-E640-8EB2-371D402136FA}" destId="{DE526ECB-BE8B-DA4C-99D3-BAFD726FE64D}" srcOrd="0" destOrd="0" presId="urn:microsoft.com/office/officeart/2005/8/layout/list1"/>
    <dgm:cxn modelId="{90AF768E-AC66-774B-9342-9DDCD2FC338D}" type="presOf" srcId="{2AA56730-F51E-3645-AD6B-FEECF0C56866}" destId="{A57C8CCD-027E-6145-88F5-3B5402932D92}" srcOrd="1" destOrd="0" presId="urn:microsoft.com/office/officeart/2005/8/layout/list1"/>
    <dgm:cxn modelId="{BADF9AE6-E907-2341-851C-DC66CAA1DB14}" type="presOf" srcId="{46F9C4D4-69B4-8E41-9DD7-383F8D3BBBED}" destId="{EA864AC3-EF6D-774A-8D11-537AD8149F81}" srcOrd="0" destOrd="0" presId="urn:microsoft.com/office/officeart/2005/8/layout/list1"/>
    <dgm:cxn modelId="{E6783569-72D1-8A49-ABD5-A8989B0DFD23}" srcId="{2AA56730-F51E-3645-AD6B-FEECF0C56866}" destId="{495602BA-DED5-6849-8546-5299C7A9A5F8}" srcOrd="2" destOrd="0" parTransId="{B5D280E4-7213-E741-9DAB-733806F0AED9}" sibTransId="{51E69F4E-FAAB-5540-BCB6-A963DA22EDA3}"/>
    <dgm:cxn modelId="{9ECC3A95-5528-1B41-B9E7-0A8302549796}" srcId="{307EAEC6-D795-E640-8EB2-371D402136FA}" destId="{B4EAABA4-8962-E346-B314-626D896827FD}" srcOrd="1" destOrd="0" parTransId="{339DCF1D-BD1D-3E46-9923-AB017969DD26}" sibTransId="{B5E8FBA2-89D1-A740-A9C7-CB6C992B5A52}"/>
    <dgm:cxn modelId="{C1EE8E22-53E5-8F43-8EA2-15391CBCA3DD}" type="presOf" srcId="{8BD1546C-9788-8642-8702-2F17E124298B}" destId="{08A69501-3514-D14F-9CFC-DA7BE7EBE1E2}" srcOrd="0" destOrd="1" presId="urn:microsoft.com/office/officeart/2005/8/layout/list1"/>
    <dgm:cxn modelId="{996912AF-FF13-3A4C-8881-797B3B2BF49F}" type="presOf" srcId="{2AA56730-F51E-3645-AD6B-FEECF0C56866}" destId="{B5F31836-CE21-8346-845A-1C8281C8A74D}" srcOrd="0" destOrd="0" presId="urn:microsoft.com/office/officeart/2005/8/layout/list1"/>
    <dgm:cxn modelId="{F4351887-2360-3A43-A7A2-3861E2E30760}" srcId="{2AA56730-F51E-3645-AD6B-FEECF0C56866}" destId="{ECA4C43E-A115-CB4C-A460-C91FE7D295E3}" srcOrd="0" destOrd="0" parTransId="{6A504238-38BF-424A-8311-07BF145028A5}" sibTransId="{8E05E617-98FC-AD43-BD85-59EB97F8E9D1}"/>
    <dgm:cxn modelId="{A77BBB51-72BC-9945-802C-7784DA64622E}" srcId="{A0845FEE-7316-AD4F-B47B-FCCD8E562137}" destId="{0C104D57-9191-6746-9029-C77AEC7CB154}" srcOrd="2" destOrd="0" parTransId="{B557D3A6-B175-094E-AED4-1F0C7793D5C5}" sibTransId="{A7C63678-D097-9341-81B7-787F4EC6FAE3}"/>
    <dgm:cxn modelId="{D7612466-DFC7-714F-9822-5D45D4D50D49}" srcId="{2AA56730-F51E-3645-AD6B-FEECF0C56866}" destId="{8BD1546C-9788-8642-8702-2F17E124298B}" srcOrd="1" destOrd="0" parTransId="{0C42A3B9-42CA-A847-9FE1-39826EE824A5}" sibTransId="{ABCAE797-67E4-844A-A29F-BFA5D4D7350B}"/>
    <dgm:cxn modelId="{F2FA74D7-6DF1-B14E-B14A-57F07B3BE205}" srcId="{46F9C4D4-69B4-8E41-9DD7-383F8D3BBBED}" destId="{A0845FEE-7316-AD4F-B47B-FCCD8E562137}" srcOrd="0" destOrd="0" parTransId="{72D6DA16-115A-9546-BE19-2B4C740979B3}" sibTransId="{F0C639C2-905C-104C-AF01-7C0537AD25A2}"/>
    <dgm:cxn modelId="{BD2A0EF7-1808-C347-AA21-C3CB907349CE}" type="presOf" srcId="{B4EAABA4-8962-E346-B314-626D896827FD}" destId="{B5BDF69F-05A4-E743-A880-F0F2D180561E}" srcOrd="0" destOrd="1" presId="urn:microsoft.com/office/officeart/2005/8/layout/list1"/>
    <dgm:cxn modelId="{8117AD20-EDAA-704C-9458-5F9EA648A35E}" type="presOf" srcId="{2C092F36-2024-394A-9C2B-56C550361409}" destId="{63FF8A54-2F09-5A4F-BE42-A5720B30EB5B}" srcOrd="0" destOrd="1" presId="urn:microsoft.com/office/officeart/2005/8/layout/list1"/>
    <dgm:cxn modelId="{84E14F88-3DF6-234F-99C3-587678AA3B90}" srcId="{A0845FEE-7316-AD4F-B47B-FCCD8E562137}" destId="{7089A01F-F047-744D-A02A-3A0876AC8AA4}" srcOrd="0" destOrd="0" parTransId="{AC27EDFA-1EFE-D147-A1FA-6ECA35E2115E}" sibTransId="{B6CC077A-3068-6742-9B0B-E619C45968C5}"/>
    <dgm:cxn modelId="{8073ABFF-AC13-4545-A78F-150F7505BDCF}" type="presOf" srcId="{A0845FEE-7316-AD4F-B47B-FCCD8E562137}" destId="{67EBF0C4-4768-AF41-AE7E-B248847942A0}" srcOrd="1" destOrd="0" presId="urn:microsoft.com/office/officeart/2005/8/layout/list1"/>
    <dgm:cxn modelId="{5CF0E40F-0910-E247-B392-691B3C73953D}" srcId="{46F9C4D4-69B4-8E41-9DD7-383F8D3BBBED}" destId="{2AA56730-F51E-3645-AD6B-FEECF0C56866}" srcOrd="2" destOrd="0" parTransId="{05A1B6D7-B2B4-3340-AA04-9AFE66626F80}" sibTransId="{C2214A92-7279-8F45-8400-AC86744BEB49}"/>
    <dgm:cxn modelId="{C2E8E65D-EF85-0E43-BF0B-48A95F901580}" type="presOf" srcId="{495602BA-DED5-6849-8546-5299C7A9A5F8}" destId="{08A69501-3514-D14F-9CFC-DA7BE7EBE1E2}" srcOrd="0" destOrd="2" presId="urn:microsoft.com/office/officeart/2005/8/layout/list1"/>
    <dgm:cxn modelId="{773DA65D-E3BC-6745-AF34-95D2CC0229D6}" type="presOf" srcId="{7089A01F-F047-744D-A02A-3A0876AC8AA4}" destId="{63FF8A54-2F09-5A4F-BE42-A5720B30EB5B}" srcOrd="0" destOrd="0" presId="urn:microsoft.com/office/officeart/2005/8/layout/list1"/>
    <dgm:cxn modelId="{ED7CA9F0-75FD-CB46-A57E-1FF1394FFBAB}" type="presParOf" srcId="{EA864AC3-EF6D-774A-8D11-537AD8149F81}" destId="{F5561FCD-D6A1-7C4D-BC37-7E8010E0A92F}" srcOrd="0" destOrd="0" presId="urn:microsoft.com/office/officeart/2005/8/layout/list1"/>
    <dgm:cxn modelId="{5D2BD345-BD26-1643-9DB3-99B37D37B52F}" type="presParOf" srcId="{F5561FCD-D6A1-7C4D-BC37-7E8010E0A92F}" destId="{E87F4857-F001-FB49-A11D-D55623729776}" srcOrd="0" destOrd="0" presId="urn:microsoft.com/office/officeart/2005/8/layout/list1"/>
    <dgm:cxn modelId="{55A8FF28-52F0-B44C-AD2D-3802F9F84673}" type="presParOf" srcId="{F5561FCD-D6A1-7C4D-BC37-7E8010E0A92F}" destId="{67EBF0C4-4768-AF41-AE7E-B248847942A0}" srcOrd="1" destOrd="0" presId="urn:microsoft.com/office/officeart/2005/8/layout/list1"/>
    <dgm:cxn modelId="{A9BC101C-3F15-214B-9C72-75312CCECE74}" type="presParOf" srcId="{EA864AC3-EF6D-774A-8D11-537AD8149F81}" destId="{5772B8B9-7053-504B-9BD7-7B15A7A5B93A}" srcOrd="1" destOrd="0" presId="urn:microsoft.com/office/officeart/2005/8/layout/list1"/>
    <dgm:cxn modelId="{B2507856-4973-B348-9E9C-33640D5A26B7}" type="presParOf" srcId="{EA864AC3-EF6D-774A-8D11-537AD8149F81}" destId="{63FF8A54-2F09-5A4F-BE42-A5720B30EB5B}" srcOrd="2" destOrd="0" presId="urn:microsoft.com/office/officeart/2005/8/layout/list1"/>
    <dgm:cxn modelId="{889967E5-6458-F447-B52D-F32AB809CFB5}" type="presParOf" srcId="{EA864AC3-EF6D-774A-8D11-537AD8149F81}" destId="{4BEFD74E-426A-504B-8D90-C9FD51D039BA}" srcOrd="3" destOrd="0" presId="urn:microsoft.com/office/officeart/2005/8/layout/list1"/>
    <dgm:cxn modelId="{75EBBB3C-A12B-184A-BC90-ED1C3D82ED11}" type="presParOf" srcId="{EA864AC3-EF6D-774A-8D11-537AD8149F81}" destId="{B4791447-5896-2348-A602-97F712B486DC}" srcOrd="4" destOrd="0" presId="urn:microsoft.com/office/officeart/2005/8/layout/list1"/>
    <dgm:cxn modelId="{0BA20D48-CCB2-7E48-9883-225FFAF6453C}" type="presParOf" srcId="{B4791447-5896-2348-A602-97F712B486DC}" destId="{DE526ECB-BE8B-DA4C-99D3-BAFD726FE64D}" srcOrd="0" destOrd="0" presId="urn:microsoft.com/office/officeart/2005/8/layout/list1"/>
    <dgm:cxn modelId="{3167D7A9-1E37-1B4A-8129-E3FD63ADA80C}" type="presParOf" srcId="{B4791447-5896-2348-A602-97F712B486DC}" destId="{AB205675-E7BD-6840-917B-CECDEBE5E6D0}" srcOrd="1" destOrd="0" presId="urn:microsoft.com/office/officeart/2005/8/layout/list1"/>
    <dgm:cxn modelId="{C9ADBC37-9DC3-EF44-B377-A7D728E633FD}" type="presParOf" srcId="{EA864AC3-EF6D-774A-8D11-537AD8149F81}" destId="{E89F6F11-D7D1-8D4D-8FDD-1D0E4D9CFB2C}" srcOrd="5" destOrd="0" presId="urn:microsoft.com/office/officeart/2005/8/layout/list1"/>
    <dgm:cxn modelId="{DEBEA445-8B53-E648-BE4B-7B6B4FEE73DC}" type="presParOf" srcId="{EA864AC3-EF6D-774A-8D11-537AD8149F81}" destId="{B5BDF69F-05A4-E743-A880-F0F2D180561E}" srcOrd="6" destOrd="0" presId="urn:microsoft.com/office/officeart/2005/8/layout/list1"/>
    <dgm:cxn modelId="{2B8B25E0-A56C-DE48-ABEF-2065E40C2FC6}" type="presParOf" srcId="{EA864AC3-EF6D-774A-8D11-537AD8149F81}" destId="{E934680B-98FB-EF48-92D4-B883E8B089B5}" srcOrd="7" destOrd="0" presId="urn:microsoft.com/office/officeart/2005/8/layout/list1"/>
    <dgm:cxn modelId="{F662FA39-D0A7-EE41-8D1A-1EB5B01BD847}" type="presParOf" srcId="{EA864AC3-EF6D-774A-8D11-537AD8149F81}" destId="{6055859F-05DE-F846-932F-700E01A6A7EB}" srcOrd="8" destOrd="0" presId="urn:microsoft.com/office/officeart/2005/8/layout/list1"/>
    <dgm:cxn modelId="{08EE0A21-7B82-7F49-A1A2-1474C4947296}" type="presParOf" srcId="{6055859F-05DE-F846-932F-700E01A6A7EB}" destId="{B5F31836-CE21-8346-845A-1C8281C8A74D}" srcOrd="0" destOrd="0" presId="urn:microsoft.com/office/officeart/2005/8/layout/list1"/>
    <dgm:cxn modelId="{6C02CDE1-D99F-0645-97C7-0C81ECCA48EF}" type="presParOf" srcId="{6055859F-05DE-F846-932F-700E01A6A7EB}" destId="{A57C8CCD-027E-6145-88F5-3B5402932D92}" srcOrd="1" destOrd="0" presId="urn:microsoft.com/office/officeart/2005/8/layout/list1"/>
    <dgm:cxn modelId="{F3E1E673-F4A6-E04B-B980-A5D49A183CA2}" type="presParOf" srcId="{EA864AC3-EF6D-774A-8D11-537AD8149F81}" destId="{67200B0F-FC5D-8C4D-89AB-07D4CA75DD25}" srcOrd="9" destOrd="0" presId="urn:microsoft.com/office/officeart/2005/8/layout/list1"/>
    <dgm:cxn modelId="{3F77283A-7E8A-B643-AB1B-3F7E727DAD8A}" type="presParOf" srcId="{EA864AC3-EF6D-774A-8D11-537AD8149F81}" destId="{08A69501-3514-D14F-9CFC-DA7BE7EBE1E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D496B-DBD0-3F42-BC78-815B6964F201}">
      <dsp:nvSpPr>
        <dsp:cNvPr id="0" name=""/>
        <dsp:cNvSpPr/>
      </dsp:nvSpPr>
      <dsp:spPr>
        <a:xfrm>
          <a:off x="0" y="352131"/>
          <a:ext cx="8023412" cy="1927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2706" tIns="374904" rIns="62270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smtClean="0">
              <a:latin typeface="+mn-lt"/>
              <a:ea typeface="Arial" charset="0"/>
              <a:cs typeface="Arial" charset="0"/>
              <a:sym typeface="Avenir Roman" charset="0"/>
            </a:rPr>
            <a:t>The Internet’s architecture supports online freedoms.</a:t>
          </a:r>
          <a:endParaRPr lang="en-US" sz="1800" kern="1200" dirty="0">
            <a:latin typeface="+mn-lt"/>
            <a:ea typeface="Arial" charset="0"/>
            <a:cs typeface="Arial" charset="0"/>
          </a:endParaRPr>
        </a:p>
        <a:p>
          <a:pPr marL="171450" lvl="1" indent="-171450" algn="l" defTabSz="800100">
            <a:lnSpc>
              <a:spcPct val="90000"/>
            </a:lnSpc>
            <a:spcBef>
              <a:spcPct val="0"/>
            </a:spcBef>
            <a:spcAft>
              <a:spcPct val="15000"/>
            </a:spcAft>
            <a:buChar char="••"/>
          </a:pPr>
          <a:r>
            <a:rPr lang="en-US" sz="1800" kern="1200" baseline="0" smtClean="0">
              <a:latin typeface="+mn-lt"/>
              <a:ea typeface="Arial" charset="0"/>
              <a:cs typeface="Arial" charset="0"/>
              <a:sym typeface="Avenir Roman" charset="0"/>
            </a:rPr>
            <a:t>Individuals and organizations can develop new technologies and applications that enable the exercise of basic freedoms by building upon the Internet’s open standards.</a:t>
          </a:r>
          <a:endParaRPr lang="en-US" sz="1800" kern="1200" dirty="0">
            <a:latin typeface="+mn-lt"/>
            <a:ea typeface="Arial" charset="0"/>
            <a:cs typeface="Arial" charset="0"/>
          </a:endParaRPr>
        </a:p>
      </dsp:txBody>
      <dsp:txXfrm>
        <a:off x="0" y="352131"/>
        <a:ext cx="8023412" cy="1927800"/>
      </dsp:txXfrm>
    </dsp:sp>
    <dsp:sp modelId="{B1011560-3475-C443-ABB1-813ED03BD023}">
      <dsp:nvSpPr>
        <dsp:cNvPr id="0" name=""/>
        <dsp:cNvSpPr/>
      </dsp:nvSpPr>
      <dsp:spPr>
        <a:xfrm>
          <a:off x="401170" y="86451"/>
          <a:ext cx="5616388" cy="531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286" tIns="0" rIns="212286" bIns="0" numCol="1" spcCol="1270" anchor="ctr" anchorCtr="0">
          <a:noAutofit/>
        </a:bodyPr>
        <a:lstStyle/>
        <a:p>
          <a:pPr lvl="0" algn="l" defTabSz="800100">
            <a:lnSpc>
              <a:spcPct val="90000"/>
            </a:lnSpc>
            <a:spcBef>
              <a:spcPct val="0"/>
            </a:spcBef>
            <a:spcAft>
              <a:spcPct val="35000"/>
            </a:spcAft>
          </a:pPr>
          <a:r>
            <a:rPr lang="en-US" sz="1800" b="1" kern="1200" dirty="0" smtClean="0">
              <a:latin typeface="+mn-lt"/>
            </a:rPr>
            <a:t>An architecture supporting borderless expression </a:t>
          </a:r>
          <a:endParaRPr lang="en-US" sz="1800" kern="1200" dirty="0">
            <a:latin typeface="+mn-lt"/>
          </a:endParaRPr>
        </a:p>
      </dsp:txBody>
      <dsp:txXfrm>
        <a:off x="427109" y="112390"/>
        <a:ext cx="5564510" cy="479482"/>
      </dsp:txXfrm>
    </dsp:sp>
    <dsp:sp modelId="{D8DB7DAF-F91B-9448-A0C5-31DCBB35D97E}">
      <dsp:nvSpPr>
        <dsp:cNvPr id="0" name=""/>
        <dsp:cNvSpPr/>
      </dsp:nvSpPr>
      <dsp:spPr>
        <a:xfrm>
          <a:off x="0" y="2642811"/>
          <a:ext cx="8023412" cy="2268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2706" tIns="374904" rIns="62270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smtClean="0">
              <a:latin typeface="+mn-lt"/>
              <a:ea typeface="Arial" charset="0"/>
              <a:cs typeface="Arial" charset="0"/>
              <a:sym typeface="Avenir Roman" charset="0"/>
            </a:rPr>
            <a:t>Security should not be sought at the expense of individual rights.</a:t>
          </a:r>
          <a:endParaRPr lang="en-US" sz="1800" kern="1200" dirty="0">
            <a:latin typeface="+mn-lt"/>
            <a:ea typeface="Arial" charset="0"/>
            <a:cs typeface="Arial" charset="0"/>
          </a:endParaRPr>
        </a:p>
        <a:p>
          <a:pPr marL="171450" lvl="1" indent="-171450" algn="l" defTabSz="800100">
            <a:lnSpc>
              <a:spcPct val="90000"/>
            </a:lnSpc>
            <a:spcBef>
              <a:spcPct val="0"/>
            </a:spcBef>
            <a:spcAft>
              <a:spcPct val="15000"/>
            </a:spcAft>
            <a:buChar char="••"/>
          </a:pPr>
          <a:r>
            <a:rPr lang="en-US" sz="1800" kern="1200" baseline="0" smtClean="0">
              <a:latin typeface="+mn-lt"/>
              <a:ea typeface="Arial" charset="0"/>
              <a:cs typeface="Arial" charset="0"/>
              <a:sym typeface="Avenir Roman" charset="0"/>
            </a:rPr>
            <a:t>We should consider ways in which security can be achieved without disproportional risks to expression or privacy online.</a:t>
          </a:r>
          <a:endParaRPr lang="en-US" sz="1800" kern="1200" dirty="0">
            <a:latin typeface="+mn-lt"/>
            <a:ea typeface="Arial" charset="0"/>
            <a:cs typeface="Arial" charset="0"/>
          </a:endParaRPr>
        </a:p>
        <a:p>
          <a:pPr marL="171450" lvl="1" indent="-171450" algn="l" defTabSz="800100">
            <a:lnSpc>
              <a:spcPct val="90000"/>
            </a:lnSpc>
            <a:spcBef>
              <a:spcPct val="0"/>
            </a:spcBef>
            <a:spcAft>
              <a:spcPct val="15000"/>
            </a:spcAft>
            <a:buChar char="••"/>
          </a:pPr>
          <a:r>
            <a:rPr lang="en-US" sz="1800" kern="1200" baseline="0" smtClean="0">
              <a:latin typeface="+mn-lt"/>
              <a:ea typeface="Arial" charset="0"/>
              <a:cs typeface="Arial" charset="0"/>
              <a:sym typeface="Avenir Roman" charset="0"/>
            </a:rPr>
            <a:t>The necessity, legitimacy, proportionality, and fairness of a situation must be determined before a lower level of protection is justified.</a:t>
          </a:r>
          <a:endParaRPr lang="en-US" sz="1800" kern="1200" dirty="0">
            <a:latin typeface="+mn-lt"/>
            <a:ea typeface="Arial" charset="0"/>
            <a:cs typeface="Arial" charset="0"/>
          </a:endParaRPr>
        </a:p>
      </dsp:txBody>
      <dsp:txXfrm>
        <a:off x="0" y="2642811"/>
        <a:ext cx="8023412" cy="2268000"/>
      </dsp:txXfrm>
    </dsp:sp>
    <dsp:sp modelId="{E281C754-845C-D94D-A2DE-EEA63072DE18}">
      <dsp:nvSpPr>
        <dsp:cNvPr id="0" name=""/>
        <dsp:cNvSpPr/>
      </dsp:nvSpPr>
      <dsp:spPr>
        <a:xfrm>
          <a:off x="401170" y="2377131"/>
          <a:ext cx="5616388" cy="531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286" tIns="0" rIns="212286" bIns="0" numCol="1" spcCol="1270" anchor="ctr" anchorCtr="0">
          <a:noAutofit/>
        </a:bodyPr>
        <a:lstStyle/>
        <a:p>
          <a:pPr lvl="0" algn="l" defTabSz="800100">
            <a:lnSpc>
              <a:spcPct val="90000"/>
            </a:lnSpc>
            <a:spcBef>
              <a:spcPct val="0"/>
            </a:spcBef>
            <a:spcAft>
              <a:spcPct val="35000"/>
            </a:spcAft>
          </a:pPr>
          <a:r>
            <a:rPr lang="en-US" sz="1800" b="1" kern="1200" dirty="0" smtClean="0">
              <a:latin typeface="+mn-lt"/>
            </a:rPr>
            <a:t>Finding a new equilibrium for online rights </a:t>
          </a:r>
          <a:endParaRPr lang="en-US" sz="1800" kern="1200" dirty="0">
            <a:latin typeface="+mn-lt"/>
          </a:endParaRPr>
        </a:p>
      </dsp:txBody>
      <dsp:txXfrm>
        <a:off x="427109" y="2403070"/>
        <a:ext cx="5564510"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F8A54-2F09-5A4F-BE42-A5720B30EB5B}">
      <dsp:nvSpPr>
        <dsp:cNvPr id="0" name=""/>
        <dsp:cNvSpPr/>
      </dsp:nvSpPr>
      <dsp:spPr>
        <a:xfrm>
          <a:off x="0" y="172143"/>
          <a:ext cx="9514171" cy="1282049"/>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8405" tIns="229108" rIns="738405" bIns="106680" numCol="1" spcCol="1270" anchor="t" anchorCtr="0">
          <a:noAutofit/>
        </a:bodyPr>
        <a:lstStyle/>
        <a:p>
          <a:pPr marL="114300" lvl="1" indent="-114300" algn="l" defTabSz="666750">
            <a:lnSpc>
              <a:spcPct val="90000"/>
            </a:lnSpc>
            <a:spcBef>
              <a:spcPct val="0"/>
            </a:spcBef>
            <a:spcAft>
              <a:spcPct val="15000"/>
            </a:spcAft>
            <a:buChar char="••"/>
          </a:pPr>
          <a:r>
            <a:rPr lang="en-US" sz="1500" b="0" kern="1200" baseline="0" smtClean="0">
              <a:latin typeface="+mn-lt"/>
              <a:ea typeface="Arial" charset="0"/>
              <a:cs typeface="Arial" charset="0"/>
              <a:sym typeface="Avenir Roman" charset="0"/>
            </a:rPr>
            <a:t>Doesn't solve the problem. </a:t>
          </a:r>
          <a:endParaRPr lang="en-US" sz="1500" kern="1200" dirty="0">
            <a:latin typeface="+mn-lt"/>
            <a:ea typeface="Arial" charset="0"/>
            <a:cs typeface="Arial" charset="0"/>
          </a:endParaRPr>
        </a:p>
        <a:p>
          <a:pPr marL="114300" lvl="1" indent="-114300" algn="l" defTabSz="666750">
            <a:lnSpc>
              <a:spcPct val="90000"/>
            </a:lnSpc>
            <a:spcBef>
              <a:spcPct val="0"/>
            </a:spcBef>
            <a:spcAft>
              <a:spcPct val="15000"/>
            </a:spcAft>
            <a:buChar char="••"/>
          </a:pPr>
          <a:r>
            <a:rPr lang="en-US" sz="1500" b="0" kern="1200" baseline="0" smtClean="0">
              <a:latin typeface="+mn-lt"/>
              <a:ea typeface="Arial" charset="0"/>
              <a:cs typeface="Arial" charset="0"/>
              <a:sym typeface="Avenir Roman" charset="0"/>
            </a:rPr>
            <a:t>Interferes with cross-border data flows and services. </a:t>
          </a:r>
          <a:endParaRPr lang="en-US" sz="1500" kern="1200" dirty="0">
            <a:latin typeface="+mn-lt"/>
            <a:ea typeface="Arial" charset="0"/>
            <a:cs typeface="Arial" charset="0"/>
          </a:endParaRPr>
        </a:p>
        <a:p>
          <a:pPr marL="114300" lvl="1" indent="-114300" algn="l" defTabSz="666750">
            <a:lnSpc>
              <a:spcPct val="90000"/>
            </a:lnSpc>
            <a:spcBef>
              <a:spcPct val="0"/>
            </a:spcBef>
            <a:spcAft>
              <a:spcPct val="15000"/>
            </a:spcAft>
            <a:buChar char="••"/>
          </a:pPr>
          <a:r>
            <a:rPr lang="en-US" sz="1500" b="0" kern="1200" baseline="0" smtClean="0">
              <a:latin typeface="+mn-lt"/>
              <a:ea typeface="Arial" charset="0"/>
              <a:cs typeface="Arial" charset="0"/>
              <a:sym typeface="Avenir Roman" charset="0"/>
            </a:rPr>
            <a:t>Undermines the Internet as a single, unified, global communications network. </a:t>
          </a:r>
          <a:endParaRPr lang="en-US" sz="1500" kern="1200" dirty="0">
            <a:latin typeface="+mn-lt"/>
            <a:ea typeface="Arial" charset="0"/>
            <a:cs typeface="Arial" charset="0"/>
          </a:endParaRPr>
        </a:p>
      </dsp:txBody>
      <dsp:txXfrm>
        <a:off x="0" y="172143"/>
        <a:ext cx="9514171" cy="1282049"/>
      </dsp:txXfrm>
    </dsp:sp>
    <dsp:sp modelId="{67EBF0C4-4768-AF41-AE7E-B248847942A0}">
      <dsp:nvSpPr>
        <dsp:cNvPr id="0" name=""/>
        <dsp:cNvSpPr/>
      </dsp:nvSpPr>
      <dsp:spPr>
        <a:xfrm>
          <a:off x="475708" y="9783"/>
          <a:ext cx="6659919" cy="3247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29" tIns="0" rIns="251729" bIns="0" numCol="1" spcCol="1270" anchor="ctr" anchorCtr="0">
          <a:noAutofit/>
        </a:bodyPr>
        <a:lstStyle/>
        <a:p>
          <a:pPr lvl="0" algn="l" defTabSz="800100">
            <a:lnSpc>
              <a:spcPct val="90000"/>
            </a:lnSpc>
            <a:spcBef>
              <a:spcPct val="0"/>
            </a:spcBef>
            <a:spcAft>
              <a:spcPct val="35000"/>
            </a:spcAft>
          </a:pPr>
          <a:r>
            <a:rPr lang="en-US" sz="1800" b="1" kern="1200" dirty="0" smtClean="0">
              <a:latin typeface="+mn-lt"/>
            </a:rPr>
            <a:t>Content </a:t>
          </a:r>
          <a:r>
            <a:rPr lang="en-US" sz="1800" b="0" kern="1200" dirty="0" smtClean="0">
              <a:latin typeface="+mn-lt"/>
            </a:rPr>
            <a:t>filtering</a:t>
          </a:r>
          <a:r>
            <a:rPr lang="en-US" sz="1800" b="1" kern="1200" dirty="0" smtClean="0">
              <a:latin typeface="+mn-lt"/>
            </a:rPr>
            <a:t> and blocking</a:t>
          </a:r>
          <a:endParaRPr lang="en-US" sz="1800" b="1" kern="1200" dirty="0">
            <a:latin typeface="+mn-lt"/>
          </a:endParaRPr>
        </a:p>
      </dsp:txBody>
      <dsp:txXfrm>
        <a:off x="491560" y="25635"/>
        <a:ext cx="6628215" cy="293016"/>
      </dsp:txXfrm>
    </dsp:sp>
    <dsp:sp modelId="{B5BDF69F-05A4-E743-A880-F0F2D180561E}">
      <dsp:nvSpPr>
        <dsp:cNvPr id="0" name=""/>
        <dsp:cNvSpPr/>
      </dsp:nvSpPr>
      <dsp:spPr>
        <a:xfrm>
          <a:off x="0" y="1675953"/>
          <a:ext cx="9514171" cy="93555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8405" tIns="229108" rIns="73840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latin typeface="+mn-lt"/>
              <a:ea typeface="Arial" charset="0"/>
              <a:cs typeface="Arial" charset="0"/>
            </a:rPr>
            <a:t>Ineffective,</a:t>
          </a:r>
          <a:r>
            <a:rPr lang="en-US" sz="1500" kern="1200" baseline="0" dirty="0" smtClean="0">
              <a:latin typeface="+mn-lt"/>
              <a:ea typeface="Arial" charset="0"/>
              <a:cs typeface="Arial" charset="0"/>
            </a:rPr>
            <a:t> </a:t>
          </a:r>
          <a:r>
            <a:rPr lang="en-US" sz="1500" kern="1200" dirty="0" smtClean="0">
              <a:latin typeface="+mn-lt"/>
              <a:ea typeface="Arial" charset="0"/>
              <a:cs typeface="Arial" charset="0"/>
            </a:rPr>
            <a:t>likely to decrease trust in the Internet, and no due process.</a:t>
          </a:r>
        </a:p>
        <a:p>
          <a:pPr marL="114300" lvl="1" indent="-114300" algn="l" defTabSz="666750">
            <a:lnSpc>
              <a:spcPct val="90000"/>
            </a:lnSpc>
            <a:spcBef>
              <a:spcPct val="0"/>
            </a:spcBef>
            <a:spcAft>
              <a:spcPct val="15000"/>
            </a:spcAft>
            <a:buChar char="••"/>
          </a:pPr>
          <a:r>
            <a:rPr lang="en-US" sz="1500" kern="1200" baseline="0" smtClean="0">
              <a:latin typeface="+mn-lt"/>
              <a:ea typeface="Arial" charset="0"/>
              <a:cs typeface="Arial" charset="0"/>
              <a:sym typeface="Avenir Roman" charset="0"/>
            </a:rPr>
            <a:t>Eavesdropping on private conversations doesn’t increase security.</a:t>
          </a:r>
          <a:endParaRPr lang="en-US" sz="1500" kern="1200" dirty="0" smtClean="0">
            <a:latin typeface="+mn-lt"/>
            <a:ea typeface="Arial" charset="0"/>
            <a:cs typeface="Arial" charset="0"/>
          </a:endParaRPr>
        </a:p>
      </dsp:txBody>
      <dsp:txXfrm>
        <a:off x="0" y="1675953"/>
        <a:ext cx="9514171" cy="935550"/>
      </dsp:txXfrm>
    </dsp:sp>
    <dsp:sp modelId="{AB205675-E7BD-6840-917B-CECDEBE5E6D0}">
      <dsp:nvSpPr>
        <dsp:cNvPr id="0" name=""/>
        <dsp:cNvSpPr/>
      </dsp:nvSpPr>
      <dsp:spPr>
        <a:xfrm>
          <a:off x="475708" y="1513593"/>
          <a:ext cx="6659919" cy="3247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29" tIns="0" rIns="251729" bIns="0" numCol="1" spcCol="1270" anchor="ctr" anchorCtr="0">
          <a:noAutofit/>
        </a:bodyPr>
        <a:lstStyle/>
        <a:p>
          <a:pPr lvl="0" algn="l" defTabSz="800100">
            <a:lnSpc>
              <a:spcPct val="90000"/>
            </a:lnSpc>
            <a:spcBef>
              <a:spcPct val="0"/>
            </a:spcBef>
            <a:spcAft>
              <a:spcPct val="35000"/>
            </a:spcAft>
          </a:pPr>
          <a:r>
            <a:rPr lang="en-US" sz="1800" b="1" kern="1200" dirty="0" smtClean="0">
              <a:latin typeface="+mn-lt"/>
            </a:rPr>
            <a:t>Restricting or weakening of encryption technologies</a:t>
          </a:r>
        </a:p>
      </dsp:txBody>
      <dsp:txXfrm>
        <a:off x="491560" y="1529445"/>
        <a:ext cx="6628215" cy="293016"/>
      </dsp:txXfrm>
    </dsp:sp>
    <dsp:sp modelId="{08A69501-3514-D14F-9CFC-DA7BE7EBE1E2}">
      <dsp:nvSpPr>
        <dsp:cNvPr id="0" name=""/>
        <dsp:cNvSpPr/>
      </dsp:nvSpPr>
      <dsp:spPr>
        <a:xfrm>
          <a:off x="0" y="2833263"/>
          <a:ext cx="9514171" cy="155925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8405" tIns="229108" rIns="73840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latin typeface="+mn-lt"/>
              <a:ea typeface="Arial" charset="0"/>
              <a:cs typeface="Arial" charset="0"/>
            </a:rPr>
            <a:t>Lack of legal interoperability across jurisdictions.</a:t>
          </a:r>
          <a:endParaRPr lang="en-US" sz="1500" kern="1200" dirty="0">
            <a:latin typeface="+mn-lt"/>
            <a:ea typeface="Arial" charset="0"/>
            <a:cs typeface="Arial" charset="0"/>
          </a:endParaRPr>
        </a:p>
        <a:p>
          <a:pPr marL="114300" lvl="1" indent="-114300" algn="l" defTabSz="666750">
            <a:lnSpc>
              <a:spcPct val="90000"/>
            </a:lnSpc>
            <a:spcBef>
              <a:spcPct val="0"/>
            </a:spcBef>
            <a:spcAft>
              <a:spcPct val="15000"/>
            </a:spcAft>
            <a:buChar char="••"/>
          </a:pPr>
          <a:r>
            <a:rPr lang="en-US" sz="1500" kern="1200" dirty="0" smtClean="0">
              <a:latin typeface="+mn-lt"/>
              <a:ea typeface="Arial" charset="0"/>
              <a:cs typeface="Arial" charset="0"/>
            </a:rPr>
            <a:t>Holding intermediaries liable for the content they host might encourage companies to err on the side of caution and to too easily remove content.</a:t>
          </a:r>
          <a:r>
            <a:rPr lang="en-US" sz="1500" kern="1200" baseline="0" dirty="0" smtClean="0">
              <a:latin typeface="+mn-lt"/>
              <a:ea typeface="Arial" charset="0"/>
              <a:cs typeface="Arial" charset="0"/>
            </a:rPr>
            <a:t> </a:t>
          </a:r>
          <a:endParaRPr lang="en-US" sz="1500" kern="1200" dirty="0">
            <a:latin typeface="+mn-lt"/>
            <a:ea typeface="Arial" charset="0"/>
            <a:cs typeface="Arial" charset="0"/>
          </a:endParaRPr>
        </a:p>
        <a:p>
          <a:pPr marL="114300" lvl="1" indent="-114300" algn="l" defTabSz="666750">
            <a:lnSpc>
              <a:spcPct val="90000"/>
            </a:lnSpc>
            <a:spcBef>
              <a:spcPct val="0"/>
            </a:spcBef>
            <a:spcAft>
              <a:spcPct val="15000"/>
            </a:spcAft>
            <a:buChar char="••"/>
          </a:pPr>
          <a:r>
            <a:rPr lang="en-US" sz="1500" kern="1200" dirty="0" smtClean="0">
              <a:latin typeface="+mn-lt"/>
              <a:ea typeface="Arial" charset="0"/>
              <a:cs typeface="Arial" charset="0"/>
            </a:rPr>
            <a:t>Does not promote freedom of expression or association.</a:t>
          </a:r>
          <a:endParaRPr lang="en-US" sz="1500" kern="1200" dirty="0">
            <a:latin typeface="+mn-lt"/>
            <a:ea typeface="Arial" charset="0"/>
            <a:cs typeface="Arial" charset="0"/>
          </a:endParaRPr>
        </a:p>
      </dsp:txBody>
      <dsp:txXfrm>
        <a:off x="0" y="2833263"/>
        <a:ext cx="9514171" cy="1559250"/>
      </dsp:txXfrm>
    </dsp:sp>
    <dsp:sp modelId="{A57C8CCD-027E-6145-88F5-3B5402932D92}">
      <dsp:nvSpPr>
        <dsp:cNvPr id="0" name=""/>
        <dsp:cNvSpPr/>
      </dsp:nvSpPr>
      <dsp:spPr>
        <a:xfrm>
          <a:off x="475708" y="2670903"/>
          <a:ext cx="6659919" cy="3247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29" tIns="0" rIns="251729" bIns="0" numCol="1" spcCol="1270" anchor="ctr" anchorCtr="0">
          <a:noAutofit/>
        </a:bodyPr>
        <a:lstStyle/>
        <a:p>
          <a:pPr lvl="0" algn="l" defTabSz="800100">
            <a:lnSpc>
              <a:spcPct val="90000"/>
            </a:lnSpc>
            <a:spcBef>
              <a:spcPct val="0"/>
            </a:spcBef>
            <a:spcAft>
              <a:spcPct val="35000"/>
            </a:spcAft>
          </a:pPr>
          <a:r>
            <a:rPr lang="en-US" sz="1800" b="1" kern="1200" dirty="0" smtClean="0">
              <a:latin typeface="+mn-lt"/>
            </a:rPr>
            <a:t>Liability imposed on Internet intermediaries</a:t>
          </a:r>
          <a:endParaRPr lang="en-US" sz="1800" b="1" kern="1200" dirty="0">
            <a:latin typeface="+mn-lt"/>
          </a:endParaRPr>
        </a:p>
      </dsp:txBody>
      <dsp:txXfrm>
        <a:off x="491560" y="2686755"/>
        <a:ext cx="6628215"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98BAE-C84A-694A-898B-5CF88760D6F5}" type="datetimeFigureOut">
              <a:rPr lang="en-US" smtClean="0"/>
              <a:t>11/2/16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F491E-6BDF-894F-89D9-4BED6DF379E7}" type="slidenum">
              <a:rPr lang="en-US" smtClean="0"/>
              <a:t>‹#›</a:t>
            </a:fld>
            <a:endParaRPr lang="en-US" dirty="0"/>
          </a:p>
        </p:txBody>
      </p:sp>
    </p:spTree>
    <p:extLst>
      <p:ext uri="{BB962C8B-B14F-4D97-AF65-F5344CB8AC3E}">
        <p14:creationId xmlns:p14="http://schemas.microsoft.com/office/powerpoint/2010/main" val="1637002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74FA06C-4A8C-0E48-B922-007B77153C27}" type="datetimeFigureOut">
              <a:rPr lang="en-GB" altLang="en-US"/>
              <a:pPr/>
              <a:t>02/11/2016</a:t>
            </a:fld>
            <a:endParaRPr lang="en-GB" alt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620D7F3-EDE1-C147-A04A-D4416A638280}" type="slidenum">
              <a:rPr lang="en-GB" altLang="en-US"/>
              <a:pPr/>
              <a:t>‹#›</a:t>
            </a:fld>
            <a:endParaRPr lang="en-GB" altLang="en-US" dirty="0"/>
          </a:p>
        </p:txBody>
      </p:sp>
    </p:spTree>
    <p:extLst>
      <p:ext uri="{BB962C8B-B14F-4D97-AF65-F5344CB8AC3E}">
        <p14:creationId xmlns:p14="http://schemas.microsoft.com/office/powerpoint/2010/main" val="192066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hape 78"/>
          <p:cNvSpPr>
            <a:spLocks noGrp="1" noRot="1" noChangeAspect="1"/>
          </p:cNvSpPr>
          <p:nvPr>
            <p:ph type="sldImg"/>
          </p:nvPr>
        </p:nvSpPr>
        <p:spPr/>
      </p:sp>
      <p:sp>
        <p:nvSpPr>
          <p:cNvPr id="50178" name="Shape 79"/>
          <p:cNvSpPr>
            <a:spLocks noGrp="1"/>
          </p:cNvSpPr>
          <p:nvPr>
            <p:ph type="body" sz="quarter" idx="1"/>
          </p:nvPr>
        </p:nvSpPr>
        <p:spPr/>
        <p:txBody>
          <a:bodyPr/>
          <a:lstStyle/>
          <a:p>
            <a:r>
              <a:rPr lang="en-US" sz="800" u="sng" kern="1200" baseline="0" dirty="0" smtClean="0">
                <a:solidFill>
                  <a:schemeClr val="tx1"/>
                </a:solidFill>
                <a:latin typeface="+mn-lt"/>
                <a:ea typeface="ＭＳ Ｐゴシック" charset="0"/>
                <a:cs typeface="+mn-cs"/>
                <a:sym typeface="Avenir Roman" charset="0"/>
              </a:rPr>
              <a:t>Introduction</a:t>
            </a:r>
          </a:p>
          <a:p>
            <a:endParaRPr lang="en-US" sz="800" u="sng" kern="1200" baseline="0" dirty="0" smtClean="0">
              <a:solidFill>
                <a:schemeClr val="tx1"/>
              </a:solidFill>
              <a:latin typeface="+mn-lt"/>
              <a:ea typeface="ＭＳ Ｐゴシック" charset="0"/>
              <a:cs typeface="+mn-cs"/>
              <a:sym typeface="Avenir Roman" charset="0"/>
            </a:endParaRPr>
          </a:p>
          <a:p>
            <a:r>
              <a:rPr lang="en-US" sz="800" b="1" kern="1200" baseline="0" dirty="0" smtClean="0">
                <a:solidFill>
                  <a:schemeClr val="tx1"/>
                </a:solidFill>
                <a:latin typeface="+mn-lt"/>
                <a:ea typeface="ＭＳ Ｐゴシック" charset="0"/>
                <a:cs typeface="+mn-cs"/>
                <a:sym typeface="Avenir Roman" charset="0"/>
              </a:rPr>
              <a:t>The Internet is a powerful enabler of human rights.</a:t>
            </a:r>
            <a:r>
              <a:rPr lang="en-US" sz="800" kern="1200" baseline="0" dirty="0" smtClean="0">
                <a:solidFill>
                  <a:schemeClr val="tx1"/>
                </a:solidFill>
                <a:latin typeface="+mn-lt"/>
                <a:ea typeface="ＭＳ Ｐゴシック" charset="0"/>
                <a:cs typeface="+mn-cs"/>
                <a:sym typeface="Avenir Roman" charset="0"/>
              </a:rPr>
              <a:t> The freedoms fostered by the Internet to express ideas, connect and associate with others, and exercise our human creativity and innovation are unprecedented. These freedoms are essential elements of personal autonomy, dignity, and basic human rights.</a:t>
            </a:r>
          </a:p>
          <a:p>
            <a:endParaRPr lang="en-US" sz="800" kern="1200" baseline="0" dirty="0" smtClean="0">
              <a:solidFill>
                <a:schemeClr val="tx1"/>
              </a:solidFill>
              <a:latin typeface="+mn-lt"/>
              <a:ea typeface="ＭＳ Ｐゴシック" charset="0"/>
              <a:cs typeface="+mn-cs"/>
              <a:sym typeface="Avenir Roman" charset="0"/>
            </a:endParaRPr>
          </a:p>
          <a:p>
            <a:r>
              <a:rPr lang="en-US" sz="800" kern="1200" baseline="0" dirty="0" smtClean="0">
                <a:solidFill>
                  <a:schemeClr val="tx1"/>
                </a:solidFill>
                <a:latin typeface="+mn-lt"/>
                <a:ea typeface="ＭＳ Ｐゴシック" charset="0"/>
                <a:cs typeface="+mn-cs"/>
                <a:sym typeface="Avenir Roman" charset="0"/>
              </a:rPr>
              <a:t>Internet access is growing steadily across the world. This will further entrench the Internet in every aspect of our lives. For the more than three billion people who have online access, the Internet directly impacts their ability to access news and information, political speech, religion and culture, markets and trade, and libraries of knowledge. It is important to sustain and grow access as even more people connect online every day, and to do so in a way that supports human rights.</a:t>
            </a:r>
          </a:p>
          <a:p>
            <a:endParaRPr lang="en-US" sz="800" kern="1200" baseline="0" dirty="0" smtClean="0">
              <a:solidFill>
                <a:schemeClr val="tx1"/>
              </a:solidFill>
              <a:latin typeface="+mn-lt"/>
              <a:ea typeface="ＭＳ Ｐゴシック" charset="0"/>
              <a:cs typeface="+mn-cs"/>
              <a:sym typeface="Avenir Roman" charset="0"/>
            </a:endParaRPr>
          </a:p>
          <a:p>
            <a:r>
              <a:rPr lang="en-US" sz="800" b="1" kern="1200" baseline="0" dirty="0" smtClean="0">
                <a:solidFill>
                  <a:schemeClr val="tx1"/>
                </a:solidFill>
                <a:latin typeface="+mn-lt"/>
                <a:ea typeface="ＭＳ Ｐゴシック" charset="0"/>
                <a:cs typeface="+mn-cs"/>
                <a:sym typeface="Avenir Roman" charset="0"/>
              </a:rPr>
              <a:t>The best way to </a:t>
            </a:r>
            <a:r>
              <a:rPr lang="en-US" sz="800" b="1" kern="1200" dirty="0" smtClean="0">
                <a:solidFill>
                  <a:schemeClr val="tx1"/>
                </a:solidFill>
                <a:effectLst/>
                <a:latin typeface="+mn-lt"/>
                <a:ea typeface="ＭＳ Ｐゴシック" charset="0"/>
                <a:cs typeface="+mn-cs"/>
                <a:sym typeface="Avenir Roman" charset="0"/>
              </a:rPr>
              <a:t>promote the Internet’s role in supporting human rights</a:t>
            </a:r>
            <a:r>
              <a:rPr lang="en-US" sz="800" b="1" kern="1200" baseline="0" dirty="0" smtClean="0">
                <a:solidFill>
                  <a:schemeClr val="tx1"/>
                </a:solidFill>
                <a:effectLst/>
                <a:latin typeface="+mn-lt"/>
                <a:ea typeface="ＭＳ Ｐゴシック" charset="0"/>
                <a:cs typeface="+mn-cs"/>
                <a:sym typeface="Avenir Roman" charset="0"/>
              </a:rPr>
              <a:t> is by </a:t>
            </a:r>
            <a:r>
              <a:rPr lang="en-US" sz="800" b="1" kern="1200" dirty="0" smtClean="0">
                <a:solidFill>
                  <a:schemeClr val="tx1"/>
                </a:solidFill>
                <a:effectLst/>
                <a:latin typeface="+mn-lt"/>
                <a:ea typeface="ＭＳ Ｐゴシック" charset="0"/>
                <a:cs typeface="+mn-cs"/>
                <a:sym typeface="Avenir Roman" charset="0"/>
              </a:rPr>
              <a:t>championing trust, open Internet principles, and dialog among stakeholders.</a:t>
            </a:r>
            <a:endParaRPr lang="en-US" sz="800" b="1" kern="1200" baseline="0" dirty="0" smtClean="0">
              <a:solidFill>
                <a:schemeClr val="tx1"/>
              </a:solidFill>
              <a:latin typeface="+mn-lt"/>
              <a:ea typeface="ＭＳ Ｐゴシック" charset="0"/>
              <a:cs typeface="+mn-cs"/>
              <a:sym typeface="Avenir Roman" charset="0"/>
            </a:endParaRPr>
          </a:p>
        </p:txBody>
      </p:sp>
    </p:spTree>
    <p:extLst>
      <p:ext uri="{BB962C8B-B14F-4D97-AF65-F5344CB8AC3E}">
        <p14:creationId xmlns:p14="http://schemas.microsoft.com/office/powerpoint/2010/main" val="106970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hape 93"/>
          <p:cNvSpPr>
            <a:spLocks noGrp="1" noRot="1" noChangeAspect="1"/>
          </p:cNvSpPr>
          <p:nvPr>
            <p:ph type="sldImg"/>
          </p:nvPr>
        </p:nvSpPr>
        <p:spPr/>
      </p:sp>
      <p:sp>
        <p:nvSpPr>
          <p:cNvPr id="52226" name="Shape 94"/>
          <p:cNvSpPr>
            <a:spLocks noGrp="1"/>
          </p:cNvSpPr>
          <p:nvPr>
            <p:ph type="body" sz="quarter" idx="1"/>
          </p:nvPr>
        </p:nvSpPr>
        <p:spPr/>
        <p:txBody>
          <a:bodyPr/>
          <a:lstStyle/>
          <a:p>
            <a:r>
              <a:rPr lang="en-US" sz="1200" b="0" u="sng" kern="1200" baseline="0" dirty="0" smtClean="0">
                <a:solidFill>
                  <a:schemeClr val="tx1"/>
                </a:solidFill>
                <a:latin typeface="+mj-lt"/>
                <a:ea typeface="ＭＳ Ｐゴシック" charset="0"/>
                <a:cs typeface="+mj-cs"/>
                <a:sym typeface="Avenir Roman" charset="0"/>
              </a:rPr>
              <a:t>Key Considerations:</a:t>
            </a:r>
          </a:p>
          <a:p>
            <a:endParaRPr lang="en-US" sz="1200" b="0" u="sng" kern="1200" baseline="0" dirty="0" smtClean="0">
              <a:solidFill>
                <a:schemeClr val="tx1"/>
              </a:solidFill>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2400" dirty="0" smtClean="0">
                <a:solidFill>
                  <a:schemeClr val="tx1"/>
                </a:solidFill>
                <a:effectLst/>
                <a:latin typeface="+mj-lt"/>
                <a:ea typeface="ＭＳ Ｐゴシック" charset="0"/>
                <a:cs typeface="+mj-cs"/>
                <a:sym typeface="Avenir Roman" charset="0"/>
              </a:rPr>
              <a:t>As nations embrace the benefits that free and open online access and communications can bring to the lives of their citizens, they still need to protect their citizens from threats and illegal activities that occur online. This is a legitimate public policy objective that is hard to achieve.</a:t>
            </a:r>
            <a:r>
              <a:rPr lang="en-US" sz="2400" baseline="0" dirty="0" smtClean="0">
                <a:solidFill>
                  <a:schemeClr val="tx1"/>
                </a:solidFill>
                <a:effectLst/>
                <a:latin typeface="+mj-lt"/>
                <a:ea typeface="ＭＳ Ｐゴシック" charset="0"/>
                <a:cs typeface="+mj-cs"/>
                <a:sym typeface="Avenir Roman" charset="0"/>
              </a:rPr>
              <a:t> </a:t>
            </a:r>
          </a:p>
          <a:p>
            <a:pPr marL="0" marR="0" indent="0" algn="l" defTabSz="457200" rtl="0" eaLnBrk="0" fontAlgn="base" latinLnBrk="0" hangingPunct="0">
              <a:lnSpc>
                <a:spcPct val="125000"/>
              </a:lnSpc>
              <a:spcBef>
                <a:spcPct val="30000"/>
              </a:spcBef>
              <a:spcAft>
                <a:spcPct val="0"/>
              </a:spcAft>
              <a:buClrTx/>
              <a:buSzTx/>
              <a:buFontTx/>
              <a:buNone/>
              <a:tabLst/>
              <a:defRPr/>
            </a:pPr>
            <a:endParaRPr lang="en-US" sz="2400" baseline="0" dirty="0" smtClean="0">
              <a:solidFill>
                <a:schemeClr val="tx1"/>
              </a:solidFill>
              <a:effectLst/>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2400" dirty="0" smtClean="0">
                <a:solidFill>
                  <a:schemeClr val="tx1"/>
                </a:solidFill>
                <a:effectLst/>
                <a:latin typeface="+mj-lt"/>
                <a:ea typeface="ＭＳ Ｐゴシック" charset="0"/>
                <a:cs typeface="+mj-cs"/>
                <a:sym typeface="Avenir Roman" charset="0"/>
              </a:rPr>
              <a:t>The very nature of the Internet</a:t>
            </a:r>
            <a:r>
              <a:rPr lang="en-US" sz="2400" baseline="0" dirty="0" smtClean="0">
                <a:solidFill>
                  <a:schemeClr val="tx1"/>
                </a:solidFill>
                <a:effectLst/>
                <a:latin typeface="+mj-lt"/>
                <a:ea typeface="ＭＳ Ｐゴシック" charset="0"/>
                <a:cs typeface="+mj-cs"/>
                <a:sym typeface="Avenir Roman" charset="0"/>
              </a:rPr>
              <a:t> means that</a:t>
            </a:r>
            <a:r>
              <a:rPr lang="en-US" sz="2400" dirty="0" smtClean="0">
                <a:solidFill>
                  <a:schemeClr val="tx1"/>
                </a:solidFill>
                <a:effectLst/>
                <a:latin typeface="+mj-lt"/>
                <a:ea typeface="ＭＳ Ｐゴシック" charset="0"/>
                <a:cs typeface="+mj-cs"/>
                <a:sym typeface="Avenir Roman" charset="0"/>
              </a:rPr>
              <a:t> there are complex interdependencies which must be evaluated in order to successfully preserve basic human rights while also addressing legitimate public interest concerns. Two</a:t>
            </a:r>
            <a:r>
              <a:rPr lang="en-US" sz="2400" baseline="0" dirty="0" smtClean="0">
                <a:solidFill>
                  <a:schemeClr val="tx1"/>
                </a:solidFill>
                <a:effectLst/>
                <a:latin typeface="+mj-lt"/>
                <a:ea typeface="ＭＳ Ｐゴシック" charset="0"/>
                <a:cs typeface="+mj-cs"/>
                <a:sym typeface="Avenir Roman" charset="0"/>
              </a:rPr>
              <a:t> key considerations are:</a:t>
            </a:r>
            <a:endParaRPr lang="en-US" sz="1200" b="0" u="sng" kern="1200" baseline="0" dirty="0" smtClean="0">
              <a:solidFill>
                <a:schemeClr val="tx1"/>
              </a:solidFill>
              <a:latin typeface="+mj-lt"/>
              <a:ea typeface="ＭＳ Ｐゴシック" charset="0"/>
              <a:cs typeface="+mj-cs"/>
              <a:sym typeface="Avenir Roman" charset="0"/>
            </a:endParaRPr>
          </a:p>
          <a:p>
            <a:endParaRPr lang="en-US" sz="1200" b="1" kern="1200" baseline="0" dirty="0" smtClean="0">
              <a:solidFill>
                <a:schemeClr val="tx1"/>
              </a:solidFill>
              <a:latin typeface="+mj-lt"/>
              <a:ea typeface="ＭＳ Ｐゴシック" charset="0"/>
              <a:cs typeface="+mj-cs"/>
              <a:sym typeface="Avenir Roman" charset="0"/>
            </a:endParaRPr>
          </a:p>
          <a:p>
            <a:r>
              <a:rPr lang="en-US" sz="1200" b="1" kern="1200" baseline="0" dirty="0" smtClean="0">
                <a:solidFill>
                  <a:schemeClr val="tx1"/>
                </a:solidFill>
                <a:latin typeface="+mj-lt"/>
                <a:ea typeface="ＭＳ Ｐゴシック" charset="0"/>
                <a:cs typeface="+mj-cs"/>
                <a:sym typeface="Avenir Roman" charset="0"/>
              </a:rPr>
              <a:t>1) An architecture supporting borderless expression</a:t>
            </a:r>
          </a:p>
          <a:p>
            <a:endParaRPr lang="en-US" sz="1200" kern="1200" baseline="0" dirty="0" smtClean="0">
              <a:solidFill>
                <a:schemeClr val="tx1"/>
              </a:solidFill>
              <a:latin typeface="+mj-lt"/>
              <a:ea typeface="ＭＳ Ｐゴシック" charset="0"/>
              <a:cs typeface="+mj-cs"/>
              <a:sym typeface="Avenir Roman" charset="0"/>
            </a:endParaRPr>
          </a:p>
          <a:p>
            <a:r>
              <a:rPr lang="en-US" sz="1200" kern="1200" baseline="0" dirty="0" smtClean="0">
                <a:solidFill>
                  <a:schemeClr val="tx1"/>
                </a:solidFill>
                <a:latin typeface="+mj-lt"/>
                <a:ea typeface="ＭＳ Ｐゴシック" charset="0"/>
                <a:cs typeface="+mj-cs"/>
                <a:sym typeface="Avenir Roman" charset="0"/>
              </a:rPr>
              <a:t>The key principles underpinning the Internet’s architecture (the </a:t>
            </a:r>
            <a:r>
              <a:rPr lang="en-US" sz="1200" i="1" kern="1200" baseline="0" dirty="0" smtClean="0">
                <a:solidFill>
                  <a:schemeClr val="tx1"/>
                </a:solidFill>
                <a:latin typeface="+mj-lt"/>
                <a:ea typeface="ＭＳ Ｐゴシック" charset="0"/>
                <a:cs typeface="+mj-cs"/>
                <a:sym typeface="Avenir Roman" charset="0"/>
              </a:rPr>
              <a:t>Internet invariants</a:t>
            </a:r>
            <a:r>
              <a:rPr lang="en-US" sz="1200" kern="1200" baseline="0" dirty="0" smtClean="0">
                <a:solidFill>
                  <a:schemeClr val="tx1"/>
                </a:solidFill>
                <a:latin typeface="+mj-lt"/>
                <a:ea typeface="ＭＳ Ｐゴシック" charset="0"/>
                <a:cs typeface="+mj-cs"/>
                <a:sym typeface="Avenir Roman" charset="0"/>
              </a:rPr>
              <a:t>) must be preserved for the Internet to further support online freedoms. For example, the end-to-end, decentralized nature of the network means that end users—those at the edges of the networks—can share information and ideas across frontiers. </a:t>
            </a:r>
          </a:p>
          <a:p>
            <a:endParaRPr lang="en-US" sz="1200" kern="1200" baseline="0" dirty="0" smtClean="0">
              <a:solidFill>
                <a:schemeClr val="tx1"/>
              </a:solidFill>
              <a:latin typeface="+mj-lt"/>
              <a:ea typeface="ＭＳ Ｐゴシック" charset="0"/>
              <a:cs typeface="+mj-cs"/>
              <a:sym typeface="Avenir Roman" charset="0"/>
            </a:endParaRPr>
          </a:p>
          <a:p>
            <a:r>
              <a:rPr lang="en-US" sz="1200" kern="1200" baseline="0" dirty="0" smtClean="0">
                <a:solidFill>
                  <a:schemeClr val="tx1"/>
                </a:solidFill>
                <a:latin typeface="+mj-lt"/>
                <a:ea typeface="ＭＳ Ｐゴシック" charset="0"/>
                <a:cs typeface="+mj-cs"/>
                <a:sym typeface="Avenir Roman" charset="0"/>
              </a:rPr>
              <a:t>Technology also plays a role in facilitating the advancement of human rights. Individuals and organizations can build upon open Internet standards to develop new technologies and applications that enable the exercise of basic freedoms. These basic freedoms include access to and sharing of information (i.e. email, instant chat, video, blogs), freedom of association (i.e. social networks, forums), and access to knowledge and cultural content (i.e. Wikipedia).</a:t>
            </a:r>
          </a:p>
          <a:p>
            <a:endParaRPr lang="en-US" sz="1200" b="1" kern="1200" baseline="0" dirty="0" smtClean="0">
              <a:solidFill>
                <a:schemeClr val="tx1"/>
              </a:solidFill>
              <a:latin typeface="+mj-lt"/>
              <a:ea typeface="ＭＳ Ｐゴシック" charset="0"/>
              <a:cs typeface="+mj-cs"/>
              <a:sym typeface="Avenir Roman" charset="0"/>
            </a:endParaRPr>
          </a:p>
          <a:p>
            <a:r>
              <a:rPr lang="en-US" sz="1200" b="1" kern="1200" baseline="0" dirty="0" smtClean="0">
                <a:solidFill>
                  <a:schemeClr val="tx1"/>
                </a:solidFill>
                <a:latin typeface="+mj-lt"/>
                <a:ea typeface="ＭＳ Ｐゴシック" charset="0"/>
                <a:cs typeface="+mj-cs"/>
                <a:sym typeface="Avenir Roman" charset="0"/>
              </a:rPr>
              <a:t>2) Finding a new equilibrium for online rights</a:t>
            </a:r>
          </a:p>
          <a:p>
            <a:endParaRPr lang="en-US" sz="1200" kern="1200" baseline="0" dirty="0" smtClean="0">
              <a:solidFill>
                <a:schemeClr val="tx1"/>
              </a:solidFill>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1200" kern="1200" baseline="0" dirty="0" smtClean="0">
                <a:solidFill>
                  <a:schemeClr val="tx1"/>
                </a:solidFill>
                <a:latin typeface="+mj-lt"/>
                <a:ea typeface="ＭＳ Ｐゴシック" charset="0"/>
                <a:cs typeface="+mj-cs"/>
                <a:sym typeface="Avenir Roman" charset="0"/>
              </a:rPr>
              <a:t>The Internet has extended to more people than ever before the ability to speak, create, innovate and associate. This has resulted in new conflicts between freedom of expression, privacy, and security. </a:t>
            </a:r>
          </a:p>
          <a:p>
            <a:endParaRPr lang="en-US" sz="1200" kern="1200" baseline="0" dirty="0" smtClean="0">
              <a:solidFill>
                <a:schemeClr val="tx1"/>
              </a:solidFill>
              <a:latin typeface="+mj-lt"/>
              <a:ea typeface="ＭＳ Ｐゴシック" charset="0"/>
              <a:cs typeface="+mj-cs"/>
              <a:sym typeface="Avenir Roman" charset="0"/>
            </a:endParaRPr>
          </a:p>
          <a:p>
            <a:r>
              <a:rPr lang="en-US" sz="1200" kern="1200" baseline="0" dirty="0" smtClean="0">
                <a:solidFill>
                  <a:schemeClr val="tx1"/>
                </a:solidFill>
                <a:latin typeface="+mj-lt"/>
                <a:ea typeface="ＭＳ Ｐゴシック" charset="0"/>
                <a:cs typeface="+mj-cs"/>
                <a:sym typeface="Avenir Roman" charset="0"/>
              </a:rPr>
              <a:t>Individual rights can, in appropriate circumstances, give way to matters of public interest (i.e. law enforcement, public safety, security). But this is not absolute. The necessity, legitimacy, proportionality, and fairness of a situation must be determined before a lower level of protection is justified. Security should not be sought at the expense of individual rights, and rights cannot be denied because of vague and unspecified claims of national security or unsubstantiated use of police power for the purported safety of the people.</a:t>
            </a:r>
          </a:p>
          <a:p>
            <a:endParaRPr lang="en-US" sz="1200" kern="1200" baseline="0" dirty="0" smtClean="0">
              <a:solidFill>
                <a:schemeClr val="tx1"/>
              </a:solidFill>
              <a:latin typeface="+mj-lt"/>
              <a:ea typeface="ＭＳ Ｐゴシック" charset="0"/>
              <a:cs typeface="+mj-cs"/>
              <a:sym typeface="Avenir Roman" charset="0"/>
            </a:endParaRPr>
          </a:p>
          <a:p>
            <a:r>
              <a:rPr lang="en-US" sz="1200" kern="1200" baseline="0" dirty="0" smtClean="0">
                <a:solidFill>
                  <a:schemeClr val="tx1"/>
                </a:solidFill>
                <a:latin typeface="+mj-lt"/>
                <a:ea typeface="ＭＳ Ｐゴシック" charset="0"/>
                <a:cs typeface="+mj-cs"/>
                <a:sym typeface="Avenir Roman" charset="0"/>
              </a:rPr>
              <a:t>For example, some entities would like to weaken encryption technologies on the grounds that they may be used to conduct harmful activities. Weakening secure communications for all Internet users could lead to negative effects for financial transactions, e-commerce, and anonymous speech in challenging environments. Ultimately, these would harm the trust that Internet users put in the network.</a:t>
            </a:r>
          </a:p>
        </p:txBody>
      </p:sp>
    </p:spTree>
    <p:extLst>
      <p:ext uri="{BB962C8B-B14F-4D97-AF65-F5344CB8AC3E}">
        <p14:creationId xmlns:p14="http://schemas.microsoft.com/office/powerpoint/2010/main" val="141907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hape 410"/>
          <p:cNvSpPr>
            <a:spLocks noGrp="1" noRot="1" noChangeAspect="1"/>
          </p:cNvSpPr>
          <p:nvPr>
            <p:ph type="sldImg"/>
          </p:nvPr>
        </p:nvSpPr>
        <p:spPr/>
      </p:sp>
      <p:sp>
        <p:nvSpPr>
          <p:cNvPr id="59394" name="Shape 411"/>
          <p:cNvSpPr>
            <a:spLocks noGrp="1"/>
          </p:cNvSpPr>
          <p:nvPr>
            <p:ph type="body" sz="quarter" idx="1"/>
          </p:nvPr>
        </p:nvSpPr>
        <p:spPr/>
        <p:txBody>
          <a:bodyPr/>
          <a:lstStyle/>
          <a:p>
            <a:pPr marL="0" lvl="2" indent="0">
              <a:lnSpc>
                <a:spcPct val="120000"/>
              </a:lnSpc>
              <a:buFont typeface="Arial" charset="0"/>
              <a:buNone/>
            </a:pPr>
            <a:r>
              <a:rPr lang="en-US" sz="2200" b="0" u="sng" dirty="0" smtClean="0">
                <a:solidFill>
                  <a:srgbClr val="535353"/>
                </a:solidFill>
                <a:ea typeface="Arial" charset="0"/>
              </a:rPr>
              <a:t>Challenges:</a:t>
            </a:r>
          </a:p>
          <a:p>
            <a:pPr marL="0" lvl="2" indent="0">
              <a:lnSpc>
                <a:spcPct val="120000"/>
              </a:lnSpc>
              <a:buFont typeface="Arial" charset="0"/>
              <a:buNone/>
            </a:pPr>
            <a:endParaRPr lang="en-US" sz="2200" b="0" u="sng" dirty="0" smtClean="0">
              <a:solidFill>
                <a:srgbClr val="535353"/>
              </a:solidFill>
              <a:ea typeface="Arial" charset="0"/>
            </a:endParaRPr>
          </a:p>
          <a:p>
            <a:r>
              <a:rPr lang="en-US" sz="1200" kern="1200" baseline="0" dirty="0" smtClean="0">
                <a:solidFill>
                  <a:schemeClr val="tx1"/>
                </a:solidFill>
                <a:latin typeface="+mj-lt"/>
                <a:ea typeface="ＭＳ Ｐゴシック" charset="0"/>
                <a:cs typeface="+mj-cs"/>
                <a:sym typeface="Avenir Roman" charset="0"/>
              </a:rPr>
              <a:t>Policymakers, legislators, and regulators around the globe want to combat illegal online activities, such as child pornography, terrorism, and intellectual property infringement. These are critical issues to address, but proposed solutions sometimes undermine the global architecture of the Internet and could potentially curtail internationally-recognized human rights. Some of the key challenges at the intersection of the Internet and human rights include:</a:t>
            </a:r>
          </a:p>
          <a:p>
            <a:endParaRPr lang="en-US" sz="1200" b="1" kern="1200" baseline="0" dirty="0" smtClean="0">
              <a:solidFill>
                <a:schemeClr val="tx1"/>
              </a:solidFill>
              <a:latin typeface="+mj-lt"/>
              <a:ea typeface="ＭＳ Ｐゴシック" charset="0"/>
              <a:cs typeface="+mj-cs"/>
              <a:sym typeface="Avenir Roman" charset="0"/>
            </a:endParaRPr>
          </a:p>
          <a:p>
            <a:r>
              <a:rPr lang="en-US" sz="1200" b="1" kern="1200" baseline="0" dirty="0" smtClean="0">
                <a:solidFill>
                  <a:schemeClr val="tx1"/>
                </a:solidFill>
                <a:latin typeface="+mj-lt"/>
                <a:ea typeface="ＭＳ Ｐゴシック" charset="0"/>
                <a:cs typeface="+mj-cs"/>
                <a:sym typeface="Avenir Roman" charset="0"/>
              </a:rPr>
              <a:t>1) Content filtering and blocking</a:t>
            </a:r>
          </a:p>
          <a:p>
            <a:endParaRPr lang="en-US" sz="1200" b="1" kern="1200" baseline="0" dirty="0" smtClean="0">
              <a:solidFill>
                <a:schemeClr val="tx1"/>
              </a:solidFill>
              <a:latin typeface="+mj-lt"/>
              <a:ea typeface="ＭＳ Ｐゴシック" charset="0"/>
              <a:cs typeface="+mj-cs"/>
              <a:sym typeface="Avenir Roman" charset="0"/>
            </a:endParaRPr>
          </a:p>
          <a:p>
            <a:r>
              <a:rPr lang="en-US" sz="1200" b="0" kern="1200" baseline="0" dirty="0" smtClean="0">
                <a:solidFill>
                  <a:schemeClr val="tx1"/>
                </a:solidFill>
                <a:latin typeface="+mj-lt"/>
                <a:ea typeface="ＭＳ Ｐゴシック" charset="0"/>
                <a:cs typeface="+mj-cs"/>
                <a:sym typeface="Avenir Roman" charset="0"/>
              </a:rPr>
              <a:t>Countries </a:t>
            </a:r>
            <a:r>
              <a:rPr lang="en-US" sz="1200" b="0" kern="1200" baseline="0" smtClean="0">
                <a:solidFill>
                  <a:schemeClr val="tx1"/>
                </a:solidFill>
                <a:latin typeface="+mj-lt"/>
                <a:ea typeface="ＭＳ Ｐゴシック" charset="0"/>
                <a:cs typeface="+mj-cs"/>
                <a:sym typeface="Avenir Roman" charset="0"/>
              </a:rPr>
              <a:t>have begun </a:t>
            </a:r>
            <a:r>
              <a:rPr lang="en-US" sz="1200" b="0" kern="1200" baseline="0" dirty="0" smtClean="0">
                <a:solidFill>
                  <a:schemeClr val="tx1"/>
                </a:solidFill>
                <a:latin typeface="+mj-lt"/>
                <a:ea typeface="ＭＳ Ｐゴシック" charset="0"/>
                <a:cs typeface="+mj-cs"/>
                <a:sym typeface="Avenir Roman" charset="0"/>
              </a:rPr>
              <a:t>enacted laws that allow government agencies to block access to online content or services, sometimes by interrupting Domain Name System (DNS) infrastructure. This is often performed under the claim of national security. </a:t>
            </a:r>
          </a:p>
          <a:p>
            <a:endParaRPr lang="en-US" sz="1200" b="0" kern="1200" baseline="0" dirty="0" smtClean="0">
              <a:solidFill>
                <a:schemeClr val="tx1"/>
              </a:solidFill>
              <a:latin typeface="+mj-lt"/>
              <a:ea typeface="ＭＳ Ｐゴシック" charset="0"/>
              <a:cs typeface="+mj-cs"/>
              <a:sym typeface="Avenir Roman" charset="0"/>
            </a:endParaRPr>
          </a:p>
          <a:p>
            <a:r>
              <a:rPr lang="en-US" sz="1200" b="0" kern="1200" baseline="0" dirty="0" smtClean="0">
                <a:solidFill>
                  <a:schemeClr val="tx1"/>
                </a:solidFill>
                <a:latin typeface="+mj-lt"/>
                <a:ea typeface="ＭＳ Ｐゴシック" charset="0"/>
                <a:cs typeface="+mj-cs"/>
                <a:sym typeface="Avenir Roman" charset="0"/>
              </a:rPr>
              <a:t>Such policies have serious problems. Firstly, these techniques usually do not solve the problem. Secondly, they interfere with cross-border data flows and services. And thirdly, they undermine the Internet as a single, unified, global communications network. </a:t>
            </a:r>
          </a:p>
          <a:p>
            <a:endParaRPr lang="en-US" sz="1200" b="0" kern="1200" baseline="0" dirty="0" smtClean="0">
              <a:solidFill>
                <a:schemeClr val="tx1"/>
              </a:solidFill>
              <a:latin typeface="+mj-lt"/>
              <a:ea typeface="ＭＳ Ｐゴシック" charset="0"/>
              <a:cs typeface="+mj-cs"/>
              <a:sym typeface="Avenir Roman" charset="0"/>
            </a:endParaRPr>
          </a:p>
          <a:p>
            <a:r>
              <a:rPr lang="en-US" sz="1200" b="0" kern="1200" baseline="0" dirty="0" smtClean="0">
                <a:solidFill>
                  <a:schemeClr val="tx1"/>
                </a:solidFill>
                <a:latin typeface="+mj-lt"/>
                <a:ea typeface="ＭＳ Ｐゴシック" charset="0"/>
                <a:cs typeface="+mj-cs"/>
                <a:sym typeface="Avenir Roman" charset="0"/>
              </a:rPr>
              <a:t>DNS filtering and seizure raise human rights and freedom of expression concerns and often curtail the international principles of rule of law and due process. These negative impacts far outweigh any short-term legal and business benefits.</a:t>
            </a:r>
            <a:endParaRPr lang="en-US" sz="1200" kern="1200" baseline="0" dirty="0" smtClean="0">
              <a:solidFill>
                <a:schemeClr val="tx1"/>
              </a:solidFill>
              <a:latin typeface="+mj-lt"/>
              <a:ea typeface="ＭＳ Ｐゴシック" charset="0"/>
              <a:cs typeface="+mj-cs"/>
              <a:sym typeface="Avenir Roman" charset="0"/>
            </a:endParaRPr>
          </a:p>
          <a:p>
            <a:endParaRPr lang="en-US" sz="1200" b="1" kern="1200" baseline="0" dirty="0" smtClean="0">
              <a:solidFill>
                <a:schemeClr val="tx1"/>
              </a:solidFill>
              <a:latin typeface="+mj-lt"/>
              <a:ea typeface="ＭＳ Ｐゴシック" charset="0"/>
              <a:cs typeface="+mj-cs"/>
              <a:sym typeface="Avenir Roman" charset="0"/>
            </a:endParaRPr>
          </a:p>
          <a:p>
            <a:r>
              <a:rPr lang="en-US" sz="1200" b="1" kern="1200" baseline="0" dirty="0" smtClean="0">
                <a:solidFill>
                  <a:schemeClr val="tx1"/>
                </a:solidFill>
                <a:latin typeface="+mj-lt"/>
                <a:ea typeface="ＭＳ Ｐゴシック" charset="0"/>
                <a:cs typeface="+mj-cs"/>
                <a:sym typeface="Avenir Roman" charset="0"/>
              </a:rPr>
              <a:t>2) Restricting or weakening of encryption technologies</a:t>
            </a:r>
          </a:p>
          <a:p>
            <a:endParaRPr lang="en-US" sz="1200" b="1" kern="1200" baseline="0" dirty="0" smtClean="0">
              <a:solidFill>
                <a:schemeClr val="tx1"/>
              </a:solidFill>
              <a:latin typeface="+mj-lt"/>
              <a:ea typeface="ＭＳ Ｐゴシック" charset="0"/>
              <a:cs typeface="+mj-cs"/>
              <a:sym typeface="Avenir Roman" charset="0"/>
            </a:endParaRPr>
          </a:p>
          <a:p>
            <a:r>
              <a:rPr lang="en-US" sz="1200" kern="1200" baseline="0" dirty="0" smtClean="0">
                <a:solidFill>
                  <a:schemeClr val="tx1"/>
                </a:solidFill>
                <a:latin typeface="+mj-lt"/>
                <a:ea typeface="ＭＳ Ｐゴシック" charset="0"/>
                <a:cs typeface="+mj-cs"/>
                <a:sym typeface="Avenir Roman" charset="0"/>
              </a:rPr>
              <a:t>Encryption is the process of encoding messages so only those authorized to view it are able to do so. It is a way of keeping data secure and it protects our privacy and our ability to freely express ourselves. </a:t>
            </a:r>
          </a:p>
          <a:p>
            <a:endParaRPr lang="en-US" sz="1200" kern="1200" baseline="0" dirty="0" smtClean="0">
              <a:solidFill>
                <a:schemeClr val="tx1"/>
              </a:solidFill>
              <a:latin typeface="+mj-lt"/>
              <a:ea typeface="ＭＳ Ｐゴシック" charset="0"/>
              <a:cs typeface="+mj-cs"/>
              <a:sym typeface="Avenir Roman" charset="0"/>
            </a:endParaRPr>
          </a:p>
          <a:p>
            <a:r>
              <a:rPr lang="en-US" sz="1200" kern="1200" baseline="0" dirty="0" smtClean="0">
                <a:solidFill>
                  <a:schemeClr val="tx1"/>
                </a:solidFill>
                <a:latin typeface="+mj-lt"/>
                <a:ea typeface="ＭＳ Ｐゴシック" charset="0"/>
                <a:cs typeface="+mj-cs"/>
                <a:sym typeface="Avenir Roman" charset="0"/>
              </a:rPr>
              <a:t>Some governments have sought to restrict the use of encryption so that people undertaking illegal activities cannot hide from law enforcement. Other governments have requested special access (i.e. backdoors) to encrypted material in order to monitor whomever and whenever they choose in the context of security goals. </a:t>
            </a:r>
          </a:p>
          <a:p>
            <a:endParaRPr lang="en-US" sz="1200" kern="1200" baseline="0" dirty="0" smtClean="0">
              <a:solidFill>
                <a:schemeClr val="tx1"/>
              </a:solidFill>
              <a:latin typeface="+mj-lt"/>
              <a:ea typeface="ＭＳ Ｐゴシック" charset="0"/>
              <a:cs typeface="+mj-cs"/>
              <a:sym typeface="Avenir Roman" charset="0"/>
            </a:endParaRPr>
          </a:p>
          <a:p>
            <a:r>
              <a:rPr lang="en-US" sz="1200" kern="1200" baseline="0" dirty="0" smtClean="0">
                <a:solidFill>
                  <a:schemeClr val="tx1"/>
                </a:solidFill>
                <a:latin typeface="+mj-lt"/>
                <a:ea typeface="ＭＳ Ｐゴシック" charset="0"/>
                <a:cs typeface="+mj-cs"/>
                <a:sym typeface="Avenir Roman" charset="0"/>
              </a:rPr>
              <a:t>Governments do have interests in crime prevention, but these proposed approaches would likely be ineffective, deny citizens the right to due process, and would also likely decrease trust in the Internet. Individuals should have the ability to communicate confidentially and anonymously online. This aspiration comes with a set of difficult technical, economic, and policy questions to be answered, and so more dialogue is needed among stakeholders to find appropriate solutions to these issues.</a:t>
            </a:r>
          </a:p>
          <a:p>
            <a:endParaRPr lang="en-US" sz="1200" kern="1200" baseline="0" dirty="0" smtClean="0">
              <a:solidFill>
                <a:schemeClr val="tx1"/>
              </a:solidFill>
              <a:latin typeface="+mj-lt"/>
              <a:ea typeface="ＭＳ Ｐゴシック" charset="0"/>
              <a:cs typeface="+mj-cs"/>
              <a:sym typeface="Avenir Roman" charset="0"/>
            </a:endParaRPr>
          </a:p>
          <a:p>
            <a:r>
              <a:rPr lang="en-US" sz="1200" b="1" kern="1200" baseline="0" dirty="0" smtClean="0">
                <a:solidFill>
                  <a:schemeClr val="tx1"/>
                </a:solidFill>
                <a:latin typeface="+mj-lt"/>
                <a:ea typeface="ＭＳ Ｐゴシック" charset="0"/>
                <a:cs typeface="+mj-cs"/>
                <a:sym typeface="Avenir Roman" charset="0"/>
              </a:rPr>
              <a:t>3) Liability imposed on Internet intermediaries</a:t>
            </a:r>
          </a:p>
          <a:p>
            <a:endParaRPr lang="en-US" sz="1200" b="1" kern="1200" baseline="0" dirty="0" smtClean="0">
              <a:solidFill>
                <a:schemeClr val="tx1"/>
              </a:solidFill>
              <a:latin typeface="+mj-lt"/>
              <a:ea typeface="ＭＳ Ｐゴシック" charset="0"/>
              <a:cs typeface="+mj-cs"/>
              <a:sym typeface="Avenir Roman" charset="0"/>
            </a:endParaRPr>
          </a:p>
          <a:p>
            <a:r>
              <a:rPr lang="en-US" sz="1200" b="0" kern="1200" baseline="0" dirty="0" smtClean="0">
                <a:solidFill>
                  <a:schemeClr val="tx1"/>
                </a:solidFill>
                <a:latin typeface="+mj-lt"/>
                <a:ea typeface="ＭＳ Ｐゴシック" charset="0"/>
                <a:cs typeface="+mj-cs"/>
                <a:sym typeface="Avenir Roman" charset="0"/>
              </a:rPr>
              <a:t>Internet intermediaries are services that mediate online communication and enable various forms of online expression. They include search engines, social networks, and Internet service providers. These entities have been subject to an increasing number of state requests and injunctions to remove content from their platforms. </a:t>
            </a:r>
          </a:p>
          <a:p>
            <a:endParaRPr lang="en-US" sz="1200" b="0" kern="1200" baseline="0" dirty="0" smtClean="0">
              <a:solidFill>
                <a:schemeClr val="tx1"/>
              </a:solidFill>
              <a:latin typeface="+mj-lt"/>
              <a:ea typeface="ＭＳ Ｐゴシック" charset="0"/>
              <a:cs typeface="+mj-cs"/>
              <a:sym typeface="Avenir Roman" charset="0"/>
            </a:endParaRPr>
          </a:p>
          <a:p>
            <a:r>
              <a:rPr lang="en-US" sz="1200" b="0" kern="1200" baseline="0" dirty="0" smtClean="0">
                <a:solidFill>
                  <a:schemeClr val="tx1"/>
                </a:solidFill>
                <a:latin typeface="+mj-lt"/>
                <a:ea typeface="ＭＳ Ｐゴシック" charset="0"/>
                <a:cs typeface="+mj-cs"/>
                <a:sym typeface="Avenir Roman" charset="0"/>
              </a:rPr>
              <a:t>Internet intermediaries often operate across a variety of jurisdictions, and governments expect them to comply with national laws that, in turn, align in varying degrees with international human rights norms. There are many cases where speech can be considered acceptable under one country’s national laws, yet forbidden under another country’s laws. Dealing with these differences at the global level is a difficult task and requires cooperation and dialogue.</a:t>
            </a:r>
          </a:p>
          <a:p>
            <a:endParaRPr lang="en-US" sz="1200" kern="1200" baseline="0" dirty="0" smtClean="0">
              <a:solidFill>
                <a:schemeClr val="tx1"/>
              </a:solidFill>
              <a:latin typeface="+mj-lt"/>
              <a:ea typeface="ＭＳ Ｐゴシック" charset="0"/>
              <a:cs typeface="+mj-cs"/>
              <a:sym typeface="Avenir Roman" charset="0"/>
            </a:endParaRPr>
          </a:p>
          <a:p>
            <a:r>
              <a:rPr lang="en-US" sz="1200" kern="1200" baseline="0" dirty="0" smtClean="0">
                <a:solidFill>
                  <a:schemeClr val="tx1"/>
                </a:solidFill>
                <a:latin typeface="+mj-lt"/>
                <a:ea typeface="ＭＳ Ｐゴシック" charset="0"/>
                <a:cs typeface="+mj-cs"/>
                <a:sym typeface="Avenir Roman" charset="0"/>
              </a:rPr>
              <a:t>Policies which govern the legal liability of intermediaries for the content they host have an impact on users’ rights, including freedom of expression, freedom of association, and the right to privacy. Governments should make sure that liability regimes enable companies to respect their users’ rights. Principles such as transparency, proportionality, due process, and accountability should underpin all policies related to such content requests.</a:t>
            </a:r>
            <a:endParaRPr lang="en-US" dirty="0" smtClean="0"/>
          </a:p>
        </p:txBody>
      </p:sp>
    </p:spTree>
    <p:extLst>
      <p:ext uri="{BB962C8B-B14F-4D97-AF65-F5344CB8AC3E}">
        <p14:creationId xmlns:p14="http://schemas.microsoft.com/office/powerpoint/2010/main" val="136336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kern="1200" baseline="0" dirty="0" smtClean="0">
                <a:solidFill>
                  <a:schemeClr val="tx1"/>
                </a:solidFill>
                <a:latin typeface="+mj-lt"/>
                <a:ea typeface="ＭＳ Ｐゴシック" charset="0"/>
                <a:cs typeface="+mj-cs"/>
                <a:sym typeface="Avenir Roman" charset="0"/>
              </a:rPr>
              <a:t>The following are </a:t>
            </a:r>
            <a:r>
              <a:rPr lang="en-US" sz="2400" b="0" u="sng" kern="1200" baseline="0" dirty="0" smtClean="0">
                <a:solidFill>
                  <a:schemeClr val="tx1"/>
                </a:solidFill>
                <a:latin typeface="+mj-lt"/>
                <a:ea typeface="ＭＳ Ｐゴシック" charset="0"/>
                <a:cs typeface="+mj-cs"/>
                <a:sym typeface="Avenir Roman" charset="0"/>
              </a:rPr>
              <a:t>guiding principles</a:t>
            </a:r>
            <a:r>
              <a:rPr lang="en-US" sz="2400" b="0" kern="1200" baseline="0" dirty="0" smtClean="0">
                <a:solidFill>
                  <a:schemeClr val="tx1"/>
                </a:solidFill>
                <a:latin typeface="+mj-lt"/>
                <a:ea typeface="ＭＳ Ｐゴシック" charset="0"/>
                <a:cs typeface="+mj-cs"/>
                <a:sym typeface="Avenir Roman" charset="0"/>
              </a:rPr>
              <a:t> to consider:</a:t>
            </a:r>
          </a:p>
          <a:p>
            <a:endParaRPr lang="en-US" sz="2400" b="0" kern="1200" baseline="0" dirty="0" smtClean="0">
              <a:solidFill>
                <a:schemeClr val="tx1"/>
              </a:solidFill>
              <a:latin typeface="+mj-lt"/>
              <a:ea typeface="ＭＳ Ｐゴシック" charset="0"/>
              <a:cs typeface="+mj-cs"/>
              <a:sym typeface="Avenir Roman" charset="0"/>
            </a:endParaRPr>
          </a:p>
          <a:p>
            <a:pPr marL="0" indent="0">
              <a:buFont typeface="Wingdings" charset="2"/>
              <a:buNone/>
            </a:pPr>
            <a:r>
              <a:rPr lang="en-US" sz="2400" b="1" kern="1200" baseline="0" dirty="0" smtClean="0">
                <a:solidFill>
                  <a:schemeClr val="tx1"/>
                </a:solidFill>
                <a:latin typeface="+mj-lt"/>
                <a:ea typeface="ＭＳ Ｐゴシック" charset="0"/>
                <a:cs typeface="+mj-cs"/>
                <a:sym typeface="Avenir Roman" charset="0"/>
              </a:rPr>
              <a:t>1) Fundamental rights</a:t>
            </a:r>
          </a:p>
          <a:p>
            <a:pPr marL="342900" indent="-342900">
              <a:buFont typeface="Wingdings" charset="2"/>
              <a:buChar char="Ø"/>
            </a:pPr>
            <a:endParaRPr lang="en-US" sz="2400" b="0" kern="1200" baseline="0" dirty="0" smtClean="0">
              <a:solidFill>
                <a:schemeClr val="tx1"/>
              </a:solidFill>
              <a:latin typeface="+mj-lt"/>
              <a:ea typeface="ＭＳ Ｐゴシック" charset="0"/>
              <a:cs typeface="+mj-cs"/>
              <a:sym typeface="Avenir Roman" charset="0"/>
            </a:endParaRPr>
          </a:p>
          <a:p>
            <a:pPr marL="0" indent="0">
              <a:buFont typeface="Wingdings" charset="2"/>
              <a:buNone/>
            </a:pPr>
            <a:r>
              <a:rPr lang="en-US" sz="2400" b="0" kern="1200" baseline="0" dirty="0" smtClean="0">
                <a:solidFill>
                  <a:schemeClr val="tx1"/>
                </a:solidFill>
                <a:latin typeface="+mj-lt"/>
                <a:ea typeface="ＭＳ Ｐゴシック" charset="0"/>
                <a:cs typeface="+mj-cs"/>
                <a:sym typeface="Avenir Roman" charset="0"/>
              </a:rPr>
              <a:t>The Internet is about opportunity, creativity, empowerment, knowledge, and freedom. It has been built on these principles and its future success is dependent upon them. Basic and fundamental rights underpin these principles and the vision that the Internet is for everyone. After all, rights that people have offline are applicable online.</a:t>
            </a:r>
          </a:p>
          <a:p>
            <a:endParaRPr lang="en-US" sz="2400" b="0" kern="1200" baseline="0" dirty="0" smtClean="0">
              <a:solidFill>
                <a:schemeClr val="tx1"/>
              </a:solidFill>
              <a:latin typeface="+mj-lt"/>
              <a:ea typeface="ＭＳ Ｐゴシック" charset="0"/>
              <a:cs typeface="+mj-cs"/>
              <a:sym typeface="Avenir Roman" charset="0"/>
            </a:endParaRPr>
          </a:p>
          <a:p>
            <a:r>
              <a:rPr lang="en-US" sz="2400" b="1" kern="1200" baseline="0" dirty="0" smtClean="0">
                <a:solidFill>
                  <a:schemeClr val="tx1"/>
                </a:solidFill>
                <a:latin typeface="+mj-lt"/>
                <a:ea typeface="ＭＳ Ｐゴシック" charset="0"/>
                <a:cs typeface="+mj-cs"/>
                <a:sym typeface="Avenir Roman" charset="0"/>
              </a:rPr>
              <a:t>2) Open connectivity</a:t>
            </a:r>
          </a:p>
          <a:p>
            <a:endParaRPr lang="en-US" sz="2400" b="0" kern="1200" baseline="0" dirty="0" smtClean="0">
              <a:solidFill>
                <a:schemeClr val="tx1"/>
              </a:solidFill>
              <a:latin typeface="+mj-lt"/>
              <a:ea typeface="ＭＳ Ｐゴシック" charset="0"/>
              <a:cs typeface="+mj-cs"/>
              <a:sym typeface="Avenir Roman" charset="0"/>
            </a:endParaRPr>
          </a:p>
          <a:p>
            <a:r>
              <a:rPr lang="en-US" sz="2400" b="0" kern="1200" baseline="0" dirty="0" smtClean="0">
                <a:solidFill>
                  <a:schemeClr val="tx1"/>
                </a:solidFill>
                <a:latin typeface="+mj-lt"/>
                <a:ea typeface="ＭＳ Ｐゴシック" charset="0"/>
                <a:cs typeface="+mj-cs"/>
                <a:sym typeface="Avenir Roman" charset="0"/>
              </a:rPr>
              <a:t>Being connected does not guarantee that one will be able to innovate or to freely share information and ideas. These abilities require a supportive Internet environment. Such an environment is one that is based on openness and which does not have excessive restrictions on online activities.</a:t>
            </a:r>
          </a:p>
          <a:p>
            <a:endParaRPr lang="en-US" sz="2400" b="0" kern="1200" baseline="0" dirty="0" smtClean="0">
              <a:solidFill>
                <a:schemeClr val="tx1"/>
              </a:solidFill>
              <a:latin typeface="+mj-lt"/>
              <a:ea typeface="ＭＳ Ｐゴシック" charset="0"/>
              <a:cs typeface="+mj-cs"/>
              <a:sym typeface="Avenir Roman" charset="0"/>
            </a:endParaRPr>
          </a:p>
          <a:p>
            <a:r>
              <a:rPr lang="en-US" sz="2400" b="1" kern="1200" baseline="0" dirty="0" smtClean="0">
                <a:solidFill>
                  <a:schemeClr val="tx1"/>
                </a:solidFill>
                <a:latin typeface="+mj-lt"/>
                <a:ea typeface="ＭＳ Ｐゴシック" charset="0"/>
                <a:cs typeface="+mj-cs"/>
                <a:sym typeface="Avenir Roman" charset="0"/>
              </a:rPr>
              <a:t>3) Trusted Internet</a:t>
            </a:r>
            <a:endParaRPr lang="en-US" sz="2400" b="0" kern="1200" baseline="0" dirty="0" smtClean="0">
              <a:solidFill>
                <a:schemeClr val="tx1"/>
              </a:solidFill>
              <a:latin typeface="+mj-lt"/>
              <a:ea typeface="ＭＳ Ｐゴシック" charset="0"/>
              <a:cs typeface="+mj-cs"/>
              <a:sym typeface="Avenir Roman" charset="0"/>
            </a:endParaRPr>
          </a:p>
          <a:p>
            <a:endParaRPr lang="en-US" sz="2400" b="0" kern="1200" baseline="0" dirty="0" smtClean="0">
              <a:solidFill>
                <a:schemeClr val="tx1"/>
              </a:solidFill>
              <a:latin typeface="+mj-lt"/>
              <a:ea typeface="ＭＳ Ｐゴシック" charset="0"/>
              <a:cs typeface="+mj-cs"/>
              <a:sym typeface="Avenir Roman" charset="0"/>
            </a:endParaRPr>
          </a:p>
          <a:p>
            <a:r>
              <a:rPr lang="en-US" sz="2400" b="0" kern="1200" baseline="0" dirty="0" smtClean="0">
                <a:solidFill>
                  <a:schemeClr val="tx1"/>
                </a:solidFill>
                <a:latin typeface="+mj-lt"/>
                <a:ea typeface="ＭＳ Ｐゴシック" charset="0"/>
                <a:cs typeface="+mj-cs"/>
                <a:sym typeface="Avenir Roman" charset="0"/>
              </a:rPr>
              <a:t>It is difficult to participate fully in today’s world without an open, available, and trusted Internet. This is likely to become even more pronounced as the Internet becomes increasingly central to how we work, play, learn, manage our money, and even select our healthcare.</a:t>
            </a:r>
          </a:p>
          <a:p>
            <a:endParaRPr lang="en-US" sz="2400" b="0" kern="1200" baseline="0" dirty="0" smtClean="0">
              <a:solidFill>
                <a:schemeClr val="tx1"/>
              </a:solidFill>
              <a:latin typeface="+mj-lt"/>
              <a:ea typeface="ＭＳ Ｐゴシック" charset="0"/>
              <a:cs typeface="+mj-cs"/>
              <a:sym typeface="Avenir Roman" charset="0"/>
            </a:endParaRPr>
          </a:p>
          <a:p>
            <a:r>
              <a:rPr lang="en-US" sz="2400" b="1" kern="1200" baseline="0" dirty="0" smtClean="0">
                <a:solidFill>
                  <a:schemeClr val="tx1"/>
                </a:solidFill>
                <a:latin typeface="+mj-lt"/>
                <a:ea typeface="ＭＳ Ｐゴシック" charset="0"/>
                <a:cs typeface="+mj-cs"/>
                <a:sym typeface="Avenir Roman" charset="0"/>
              </a:rPr>
              <a:t>4) Technical restrictions</a:t>
            </a:r>
            <a:endParaRPr lang="en-US" sz="2400" b="0" kern="1200" baseline="0" dirty="0" smtClean="0">
              <a:solidFill>
                <a:schemeClr val="tx1"/>
              </a:solidFill>
              <a:latin typeface="+mj-lt"/>
              <a:ea typeface="ＭＳ Ｐゴシック" charset="0"/>
              <a:cs typeface="+mj-cs"/>
              <a:sym typeface="Avenir Roman" charset="0"/>
            </a:endParaRPr>
          </a:p>
          <a:p>
            <a:endParaRPr lang="en-US" sz="2400" b="0" kern="1200" baseline="0" dirty="0" smtClean="0">
              <a:solidFill>
                <a:schemeClr val="tx1"/>
              </a:solidFill>
              <a:latin typeface="+mj-lt"/>
              <a:ea typeface="ＭＳ Ｐゴシック" charset="0"/>
              <a:cs typeface="+mj-cs"/>
              <a:sym typeface="Avenir Roman" charset="0"/>
            </a:endParaRPr>
          </a:p>
          <a:p>
            <a:r>
              <a:rPr lang="en-US" sz="2400" b="0" kern="1200" baseline="0" dirty="0" smtClean="0">
                <a:solidFill>
                  <a:schemeClr val="tx1"/>
                </a:solidFill>
                <a:latin typeface="+mj-lt"/>
                <a:ea typeface="ＭＳ Ｐゴシック" charset="0"/>
                <a:cs typeface="+mj-cs"/>
                <a:sym typeface="Avenir Roman" charset="0"/>
              </a:rPr>
              <a:t>The use of technical measures to limit Internet access risks undermining users’ ability to exercise their fundamental rights and to leverage the Internet as a space that enables equal opportunities for all. The Internet should be used to promote human rights, not to threaten them.</a:t>
            </a:r>
          </a:p>
          <a:p>
            <a:endParaRPr lang="en-US" sz="2400" b="0" kern="1200" baseline="0" dirty="0" smtClean="0">
              <a:solidFill>
                <a:schemeClr val="tx1"/>
              </a:solidFill>
              <a:latin typeface="+mj-lt"/>
              <a:ea typeface="ＭＳ Ｐゴシック" charset="0"/>
              <a:cs typeface="+mj-cs"/>
              <a:sym typeface="Avenir Roman" charset="0"/>
            </a:endParaRPr>
          </a:p>
          <a:p>
            <a:r>
              <a:rPr lang="en-US" sz="2400" b="1" kern="1200" baseline="0" dirty="0" smtClean="0">
                <a:solidFill>
                  <a:schemeClr val="tx1"/>
                </a:solidFill>
                <a:latin typeface="+mj-lt"/>
                <a:ea typeface="ＭＳ Ｐゴシック" charset="0"/>
                <a:cs typeface="+mj-cs"/>
                <a:sym typeface="Avenir Roman" charset="0"/>
              </a:rPr>
              <a:t>5) Open dialogue</a:t>
            </a:r>
            <a:endParaRPr lang="en-US" sz="2400" b="0" kern="1200" baseline="0" dirty="0" smtClean="0">
              <a:solidFill>
                <a:schemeClr val="tx1"/>
              </a:solidFill>
              <a:latin typeface="+mj-lt"/>
              <a:ea typeface="ＭＳ Ｐゴシック" charset="0"/>
              <a:cs typeface="+mj-cs"/>
              <a:sym typeface="Avenir Roman" charset="0"/>
            </a:endParaRPr>
          </a:p>
          <a:p>
            <a:endParaRPr lang="en-US" sz="2400" b="0" kern="1200" baseline="0" dirty="0" smtClean="0">
              <a:solidFill>
                <a:schemeClr val="tx1"/>
              </a:solidFill>
              <a:latin typeface="+mj-lt"/>
              <a:ea typeface="ＭＳ Ｐゴシック" charset="0"/>
              <a:cs typeface="+mj-cs"/>
              <a:sym typeface="Avenir Roman" charset="0"/>
            </a:endParaRPr>
          </a:p>
          <a:p>
            <a:r>
              <a:rPr lang="en-US" sz="2400" b="0" kern="1200" baseline="0" dirty="0" smtClean="0">
                <a:solidFill>
                  <a:schemeClr val="tx1"/>
                </a:solidFill>
                <a:latin typeface="+mj-lt"/>
                <a:ea typeface="ＭＳ Ｐゴシック" charset="0"/>
                <a:cs typeface="+mj-cs"/>
                <a:sym typeface="Avenir Roman" charset="0"/>
              </a:rPr>
              <a:t>There should be an open and inclusive dialogue among everyone on issues to do with open Internet access, freedom, privacy, and national security. Internet freedom issues are neither solely rights issues nor solely Internet issues; they need to be addressed by all stakeholders, including governments, the private sector, civil society, and engineers in the technical community. </a:t>
            </a:r>
          </a:p>
        </p:txBody>
      </p:sp>
    </p:spTree>
    <p:extLst>
      <p:ext uri="{BB962C8B-B14F-4D97-AF65-F5344CB8AC3E}">
        <p14:creationId xmlns:p14="http://schemas.microsoft.com/office/powerpoint/2010/main" val="1344783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i="0" u="sng" kern="1200" baseline="0" dirty="0" smtClean="0">
                <a:solidFill>
                  <a:schemeClr val="tx1"/>
                </a:solidFill>
                <a:latin typeface="+mn-lt"/>
                <a:ea typeface="ＭＳ Ｐゴシック" charset="0"/>
                <a:cs typeface="+mn-cs"/>
                <a:sym typeface="Avenir Roman" charset="0"/>
              </a:rPr>
              <a:t>Thank You:</a:t>
            </a:r>
          </a:p>
          <a:p>
            <a:endParaRPr lang="en-US" sz="800" b="0" i="0" u="sng" kern="1200" baseline="0" dirty="0" smtClean="0">
              <a:solidFill>
                <a:schemeClr val="tx1"/>
              </a:solidFill>
              <a:latin typeface="+mn-lt"/>
              <a:ea typeface="ＭＳ Ｐゴシック" charset="0"/>
              <a:cs typeface="+mn-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800" kern="1200" dirty="0" smtClean="0">
                <a:solidFill>
                  <a:schemeClr val="tx1"/>
                </a:solidFill>
                <a:effectLst/>
                <a:latin typeface="+mn-lt"/>
                <a:ea typeface="ＭＳ Ｐゴシック" charset="0"/>
                <a:cs typeface="+mn-cs"/>
                <a:sym typeface="Avenir Roman" charset="0"/>
              </a:rPr>
              <a:t>As the next billion people come online, more people are going to experience the benefits that free and open Internet access brings. It is likely that new threats to safety and illegal activities</a:t>
            </a:r>
            <a:r>
              <a:rPr lang="en-US" sz="800" kern="1200" baseline="0" dirty="0" smtClean="0">
                <a:solidFill>
                  <a:schemeClr val="tx1"/>
                </a:solidFill>
                <a:effectLst/>
                <a:latin typeface="+mn-lt"/>
                <a:ea typeface="ＭＳ Ｐゴシック" charset="0"/>
                <a:cs typeface="+mn-cs"/>
                <a:sym typeface="Avenir Roman" charset="0"/>
              </a:rPr>
              <a:t> will occur online too. We need to ensure that the Internet is a safe space for everyone, because it is such a </a:t>
            </a:r>
            <a:r>
              <a:rPr lang="en-US" sz="800" kern="1200" dirty="0" smtClean="0">
                <a:solidFill>
                  <a:schemeClr val="tx1"/>
                </a:solidFill>
                <a:effectLst/>
                <a:latin typeface="+mn-lt"/>
                <a:ea typeface="ＭＳ Ｐゴシック" charset="0"/>
                <a:cs typeface="+mn-cs"/>
                <a:sym typeface="Avenir Roman" charset="0"/>
              </a:rPr>
              <a:t>powerful enabler of human rights.</a:t>
            </a:r>
            <a:endParaRPr lang="en-US" sz="800" b="0" i="0" u="sng" kern="1200" baseline="0" dirty="0" smtClean="0">
              <a:solidFill>
                <a:schemeClr val="tx1"/>
              </a:solidFill>
              <a:latin typeface="+mn-lt"/>
              <a:ea typeface="ＭＳ Ｐゴシック" charset="0"/>
              <a:cs typeface="+mn-cs"/>
              <a:sym typeface="Avenir Roman" charset="0"/>
            </a:endParaRPr>
          </a:p>
          <a:p>
            <a:endParaRPr lang="en-US" sz="800" b="0" i="0" u="sng" kern="1200" baseline="0" dirty="0" smtClean="0">
              <a:solidFill>
                <a:schemeClr val="tx1"/>
              </a:solidFill>
              <a:latin typeface="+mn-lt"/>
              <a:ea typeface="ＭＳ Ｐゴシック" charset="0"/>
              <a:cs typeface="+mn-cs"/>
              <a:sym typeface="Avenir Roman" charset="0"/>
            </a:endParaRPr>
          </a:p>
          <a:p>
            <a:r>
              <a:rPr lang="en-US" sz="800" kern="1200" dirty="0" smtClean="0">
                <a:solidFill>
                  <a:schemeClr val="tx1"/>
                </a:solidFill>
                <a:effectLst/>
                <a:latin typeface="+mn-lt"/>
                <a:ea typeface="ＭＳ Ｐゴシック" charset="0"/>
                <a:cs typeface="+mn-cs"/>
                <a:sym typeface="Avenir Roman" charset="0"/>
              </a:rPr>
              <a:t>I</a:t>
            </a:r>
            <a:r>
              <a:rPr lang="en-US" sz="800" kern="1200" baseline="0" dirty="0" smtClean="0">
                <a:solidFill>
                  <a:schemeClr val="tx1"/>
                </a:solidFill>
                <a:effectLst/>
                <a:latin typeface="+mn-lt"/>
                <a:ea typeface="ＭＳ Ｐゴシック" charset="0"/>
                <a:cs typeface="+mn-cs"/>
                <a:sym typeface="Avenir Roman" charset="0"/>
              </a:rPr>
              <a:t>n order for this to continue to be the case, there needs to be more</a:t>
            </a:r>
            <a:r>
              <a:rPr lang="en-US" sz="800" kern="1200" dirty="0" smtClean="0">
                <a:solidFill>
                  <a:schemeClr val="tx1"/>
                </a:solidFill>
                <a:effectLst/>
                <a:latin typeface="+mn-lt"/>
                <a:ea typeface="ＭＳ Ｐゴシック" charset="0"/>
                <a:cs typeface="+mn-cs"/>
                <a:sym typeface="Avenir Roman" charset="0"/>
              </a:rPr>
              <a:t> </a:t>
            </a:r>
            <a:r>
              <a:rPr lang="en-US" sz="800" kern="1200" baseline="0" dirty="0" smtClean="0">
                <a:solidFill>
                  <a:schemeClr val="tx1"/>
                </a:solidFill>
                <a:latin typeface="+mn-lt"/>
                <a:ea typeface="ＭＳ Ｐゴシック" charset="0"/>
                <a:cs typeface="+mn-cs"/>
                <a:sym typeface="Avenir Roman" charset="0"/>
              </a:rPr>
              <a:t>technical and policy collaboration. </a:t>
            </a:r>
          </a:p>
          <a:p>
            <a:endParaRPr lang="en-US" sz="800" kern="1200" baseline="0" dirty="0" smtClean="0">
              <a:solidFill>
                <a:schemeClr val="tx1"/>
              </a:solidFill>
              <a:effectLst/>
              <a:latin typeface="+mn-lt"/>
              <a:ea typeface="ＭＳ Ｐゴシック" charset="0"/>
              <a:cs typeface="+mn-cs"/>
              <a:sym typeface="Avenir Roman" charset="0"/>
            </a:endParaRPr>
          </a:p>
          <a:p>
            <a:r>
              <a:rPr lang="en-US" sz="800" kern="1200" baseline="0" dirty="0" smtClean="0">
                <a:solidFill>
                  <a:schemeClr val="tx1"/>
                </a:solidFill>
                <a:effectLst/>
                <a:latin typeface="+mn-lt"/>
                <a:ea typeface="ＭＳ Ｐゴシック" charset="0"/>
                <a:cs typeface="+mn-cs"/>
                <a:sym typeface="Avenir Roman" charset="0"/>
              </a:rPr>
              <a:t>If we work together, we can </a:t>
            </a:r>
            <a:r>
              <a:rPr lang="en-US" sz="800" kern="1200" baseline="0" dirty="0" smtClean="0">
                <a:solidFill>
                  <a:schemeClr val="tx1"/>
                </a:solidFill>
                <a:latin typeface="+mn-lt"/>
                <a:ea typeface="ＭＳ Ｐゴシック" charset="0"/>
                <a:cs typeface="+mn-cs"/>
                <a:sym typeface="Avenir Roman" charset="0"/>
              </a:rPr>
              <a:t>identify solutions based on international cooperation that will not harm the overall stability and interoperability of the Internet but which also respect all human rights. In particular, </a:t>
            </a:r>
            <a:r>
              <a:rPr lang="en-US" sz="800" b="1" kern="1200" baseline="0" dirty="0" smtClean="0">
                <a:solidFill>
                  <a:schemeClr val="tx1"/>
                </a:solidFill>
                <a:latin typeface="+mn-lt"/>
                <a:ea typeface="ＭＳ Ｐゴシック" charset="0"/>
                <a:cs typeface="+mn-cs"/>
                <a:sym typeface="Avenir Roman" charset="0"/>
              </a:rPr>
              <a:t>we must consider ways in which security can be achieved without disproportional risks to expression or privacy online</a:t>
            </a:r>
            <a:r>
              <a:rPr lang="en-US" sz="800" kern="1200" baseline="0" dirty="0" smtClean="0">
                <a:solidFill>
                  <a:schemeClr val="tx1"/>
                </a:solidFill>
                <a:latin typeface="+mn-lt"/>
                <a:ea typeface="ＭＳ Ｐゴシック" charset="0"/>
                <a:cs typeface="+mn-cs"/>
                <a:sym typeface="Avenir Roman" charset="0"/>
              </a:rPr>
              <a:t>. After all, </a:t>
            </a:r>
            <a:r>
              <a:rPr lang="en-US" sz="800" kern="1200" dirty="0" smtClean="0">
                <a:solidFill>
                  <a:schemeClr val="tx1"/>
                </a:solidFill>
                <a:effectLst/>
                <a:latin typeface="+mn-lt"/>
                <a:ea typeface="ＭＳ Ｐゴシック" charset="0"/>
                <a:cs typeface="+mn-cs"/>
                <a:sym typeface="Avenir Roman" charset="0"/>
              </a:rPr>
              <a:t>it is through the respect of individual freedoms that we can best achieve human, economic, and social development.</a:t>
            </a:r>
            <a:endParaRPr lang="en-US" sz="800" kern="1200" baseline="0" dirty="0" smtClean="0">
              <a:solidFill>
                <a:schemeClr val="tx1"/>
              </a:solidFill>
              <a:latin typeface="+mn-lt"/>
              <a:ea typeface="ＭＳ Ｐゴシック" charset="0"/>
              <a:cs typeface="+mn-cs"/>
              <a:sym typeface="Avenir Roman" charset="0"/>
            </a:endParaRPr>
          </a:p>
        </p:txBody>
      </p:sp>
    </p:spTree>
    <p:extLst>
      <p:ext uri="{BB962C8B-B14F-4D97-AF65-F5344CB8AC3E}">
        <p14:creationId xmlns:p14="http://schemas.microsoft.com/office/powerpoint/2010/main" val="157161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10358438" y="6246813"/>
            <a:ext cx="1519237" cy="123825"/>
          </a:xfrm>
          <a:prstGeom prst="rect">
            <a:avLst/>
          </a:prstGeom>
          <a:noFill/>
        </p:spPr>
        <p:txBody>
          <a:bodyPr lIns="0" tIns="0" rIns="0" bIns="0">
            <a:spAutoFit/>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sz="800" dirty="0">
                <a:solidFill>
                  <a:srgbClr val="EEF2EC"/>
                </a:solidFill>
              </a:rPr>
              <a:t>Internet Society © 1992–2016</a:t>
            </a:r>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29813" y="2970213"/>
            <a:ext cx="1728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9999" y="3355200"/>
            <a:ext cx="11109600" cy="456728"/>
          </a:xfrm>
        </p:spPr>
        <p:txBody>
          <a:bodyPr wrap="square">
            <a:spAutoFit/>
          </a:bodyPr>
          <a:lstStyle>
            <a:lvl1pPr>
              <a:defRPr lang="en-GB" sz="2800" dirty="0">
                <a:solidFill>
                  <a:schemeClr val="tx2"/>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856637"/>
            <a:ext cx="11109600" cy="503215"/>
          </a:xfrm>
        </p:spPr>
        <p:txBody>
          <a:bodyPr/>
          <a:lstStyle>
            <a:lvl1pPr algn="l">
              <a:lnSpc>
                <a:spcPct val="109000"/>
              </a:lnSpc>
              <a:defRPr sz="3200">
                <a:solidFill>
                  <a:srgbClr val="EEF2EC"/>
                </a:solidFill>
              </a:defRPr>
            </a:lvl1pPr>
          </a:lstStyle>
          <a:p>
            <a:r>
              <a:rPr lang="en-US" smtClean="0"/>
              <a:t>Click to edit Master title style</a:t>
            </a:r>
            <a:endParaRPr lang="en-GB" dirty="0"/>
          </a:p>
        </p:txBody>
      </p:sp>
      <p:sp>
        <p:nvSpPr>
          <p:cNvPr id="10" name="Text Placeholder 9"/>
          <p:cNvSpPr>
            <a:spLocks noGrp="1"/>
          </p:cNvSpPr>
          <p:nvPr>
            <p:ph type="body" sz="quarter" idx="10"/>
          </p:nvPr>
        </p:nvSpPr>
        <p:spPr>
          <a:xfrm>
            <a:off x="540000" y="5605544"/>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5" name="Text Placeholder 9"/>
          <p:cNvSpPr>
            <a:spLocks noGrp="1"/>
          </p:cNvSpPr>
          <p:nvPr>
            <p:ph type="body" sz="quarter" idx="11"/>
          </p:nvPr>
        </p:nvSpPr>
        <p:spPr>
          <a:xfrm>
            <a:off x="540000" y="573969"/>
            <a:ext cx="4097551" cy="270074"/>
          </a:xfrm>
        </p:spPr>
        <p:txBody>
          <a:bodyPr>
            <a:spAutoFit/>
          </a:bodyPr>
          <a:lstStyle>
            <a:lvl1pPr marL="0" indent="0">
              <a:lnSpc>
                <a:spcPct val="117000"/>
              </a:lnSpc>
              <a:buFont typeface="Arial" charset="0"/>
              <a:buNone/>
              <a:defRPr sz="1500">
                <a:solidFill>
                  <a:srgbClr val="EEF2EC"/>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188253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Text + content – Blu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976" y="567101"/>
            <a:ext cx="11121296" cy="537799"/>
          </a:xfrm>
        </p:spPr>
        <p:txBody>
          <a:bodyPr rIns="0"/>
          <a:lstStyle>
            <a:lvl1pPr>
              <a:defRPr sz="3000"/>
            </a:lvl1pPr>
          </a:lstStyle>
          <a:p>
            <a:r>
              <a:rPr lang="en-US" noProof="0" smtClean="0"/>
              <a:t>Click to edit Master title style</a:t>
            </a:r>
            <a:endParaRPr lang="en-GB" noProof="0" dirty="0"/>
          </a:p>
        </p:txBody>
      </p:sp>
      <p:sp>
        <p:nvSpPr>
          <p:cNvPr id="5" name="Slide Number Placeholder 9"/>
          <p:cNvSpPr>
            <a:spLocks noGrp="1"/>
          </p:cNvSpPr>
          <p:nvPr>
            <p:ph type="sldNum" sz="quarter" idx="11"/>
          </p:nvPr>
        </p:nvSpPr>
        <p:spPr/>
        <p:txBody>
          <a:bodyPr/>
          <a:lstStyle>
            <a:lvl1pPr>
              <a:defRPr/>
            </a:lvl1pPr>
          </a:lstStyle>
          <a:p>
            <a:fld id="{F49E1E4A-834C-074E-9FF0-961A1F8067B6}" type="slidenum">
              <a:rPr lang="en-GB" altLang="en-US" noProof="0" smtClean="0"/>
              <a:pPr/>
              <a:t>‹#›</a:t>
            </a:fld>
            <a:endParaRPr lang="en-GB" altLang="en-US" noProof="0" dirty="0"/>
          </a:p>
        </p:txBody>
      </p:sp>
    </p:spTree>
    <p:extLst>
      <p:ext uri="{BB962C8B-B14F-4D97-AF65-F5344CB8AC3E}">
        <p14:creationId xmlns:p14="http://schemas.microsoft.com/office/powerpoint/2010/main" val="1947731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Slide-Add Info">
    <p:bg>
      <p:bgPr>
        <a:solidFill>
          <a:srgbClr val="009FDF"/>
        </a:solidFill>
        <a:effectLst/>
      </p:bgPr>
    </p:bg>
    <p:spTree>
      <p:nvGrpSpPr>
        <p:cNvPr id="1" name=""/>
        <p:cNvGrpSpPr/>
        <p:nvPr/>
      </p:nvGrpSpPr>
      <p:grpSpPr>
        <a:xfrm>
          <a:off x="0" y="0"/>
          <a:ext cx="0" cy="0"/>
          <a:chOff x="0" y="0"/>
          <a:chExt cx="0" cy="0"/>
        </a:xfrm>
      </p:grpSpPr>
      <p:pic>
        <p:nvPicPr>
          <p:cNvPr id="8" name="image2.png" descr="ISOC_0015_SEL_IMG.png"/>
          <p:cNvPicPr>
            <a:picLocks noChangeAspect="1" noChangeArrowheads="1"/>
          </p:cNvPicPr>
          <p:nvPr userDrawn="1"/>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alpha val="14819"/>
                  </a:srgbClr>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4" name="imag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7584" y="6135689"/>
            <a:ext cx="1530349"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5" name="Shape 91"/>
          <p:cNvSpPr>
            <a:spLocks noChangeShapeType="1"/>
          </p:cNvSpPr>
          <p:nvPr userDrawn="1"/>
        </p:nvSpPr>
        <p:spPr bwMode="auto">
          <a:xfrm>
            <a:off x="558800" y="482600"/>
            <a:ext cx="1896533" cy="0"/>
          </a:xfrm>
          <a:prstGeom prst="line">
            <a:avLst/>
          </a:prstGeom>
          <a:noFill/>
          <a:ln w="50800">
            <a:solidFill>
              <a:srgbClr val="FFFFFF"/>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9" name="Shape 19"/>
          <p:cNvSpPr>
            <a:spLocks noGrp="1"/>
          </p:cNvSpPr>
          <p:nvPr>
            <p:ph type="body" idx="1" hasCustomPrompt="1"/>
          </p:nvPr>
        </p:nvSpPr>
        <p:spPr>
          <a:xfrm>
            <a:off x="629459" y="2354767"/>
            <a:ext cx="11494808" cy="2852233"/>
          </a:xfrm>
          <a:prstGeom prst="rect">
            <a:avLst/>
          </a:prstGeom>
        </p:spPr>
        <p:txBody>
          <a:bodyPr lIns="91439" tIns="91439" rIns="91439" bIns="91439"/>
          <a:lstStyle>
            <a:lvl1pPr marL="0" indent="0">
              <a:defRPr sz="4400">
                <a:solidFill>
                  <a:srgbClr val="FFFFFF"/>
                </a:solidFill>
                <a:latin typeface="Arial"/>
                <a:ea typeface="Arial"/>
                <a:cs typeface="Arial"/>
                <a:sym typeface="Arial"/>
              </a:defRPr>
            </a:lvl1pPr>
            <a:lvl2pPr marL="0" indent="457200">
              <a:buSzTx/>
              <a:buNone/>
              <a:defRPr sz="1800">
                <a:solidFill>
                  <a:srgbClr val="FFFFFF"/>
                </a:solidFill>
                <a:latin typeface="Arial"/>
                <a:ea typeface="Arial"/>
                <a:cs typeface="Arial"/>
                <a:sym typeface="Arial"/>
              </a:defRPr>
            </a:lvl2pPr>
            <a:lvl3pPr marL="0" indent="914400">
              <a:buSzTx/>
              <a:buNone/>
              <a:defRPr sz="1800">
                <a:solidFill>
                  <a:srgbClr val="FFFFFF"/>
                </a:solidFill>
                <a:latin typeface="Arial"/>
                <a:ea typeface="Arial"/>
                <a:cs typeface="Arial"/>
                <a:sym typeface="Arial"/>
              </a:defRPr>
            </a:lvl3pPr>
            <a:lvl4pPr marL="0" indent="1371600">
              <a:buSzTx/>
              <a:buNone/>
              <a:defRPr sz="1800">
                <a:solidFill>
                  <a:srgbClr val="FFFFFF"/>
                </a:solidFill>
                <a:latin typeface="Arial"/>
                <a:ea typeface="Arial"/>
                <a:cs typeface="Arial"/>
                <a:sym typeface="Arial"/>
              </a:defRPr>
            </a:lvl4pPr>
            <a:lvl5pPr marL="0" indent="1828800">
              <a:buSzTx/>
              <a:buNone/>
              <a:defRPr sz="1800">
                <a:solidFill>
                  <a:srgbClr val="FFFFFF"/>
                </a:solidFill>
                <a:latin typeface="Arial"/>
                <a:ea typeface="Arial"/>
                <a:cs typeface="Arial"/>
                <a:sym typeface="Arial"/>
              </a:defRPr>
            </a:lvl5pPr>
          </a:lstStyle>
          <a:p>
            <a:pPr lvl="0"/>
            <a:r>
              <a:rPr dirty="0"/>
              <a:t>Body Level </a:t>
            </a:r>
            <a:r>
              <a:rPr dirty="0" smtClean="0"/>
              <a:t>One</a:t>
            </a:r>
            <a:endParaRPr dirty="0"/>
          </a:p>
        </p:txBody>
      </p:sp>
      <p:sp>
        <p:nvSpPr>
          <p:cNvPr id="2" name="Title 1"/>
          <p:cNvSpPr>
            <a:spLocks noGrp="1"/>
          </p:cNvSpPr>
          <p:nvPr>
            <p:ph type="title"/>
          </p:nvPr>
        </p:nvSpPr>
        <p:spPr>
          <a:xfrm>
            <a:off x="541867" y="595314"/>
            <a:ext cx="11582400" cy="809625"/>
          </a:xfrm>
          <a:prstGeom prst="rect">
            <a:avLst/>
          </a:prstGeom>
        </p:spPr>
        <p:txBody>
          <a:bodyPr/>
          <a:lstStyle>
            <a:lvl1pPr algn="l">
              <a:defRPr b="1">
                <a:solidFill>
                  <a:schemeClr val="bg1"/>
                </a:solidFill>
              </a:defRPr>
            </a:lvl1pPr>
          </a:lstStyle>
          <a:p>
            <a:r>
              <a:rPr lang="en-US" dirty="0" smtClean="0"/>
              <a:t>Click to edit Master title style</a:t>
            </a:r>
            <a:endParaRPr lang="en-US" dirty="0"/>
          </a:p>
        </p:txBody>
      </p:sp>
      <p:sp>
        <p:nvSpPr>
          <p:cNvPr id="6" name="Shape 21"/>
          <p:cNvSpPr>
            <a:spLocks noGrp="1"/>
          </p:cNvSpPr>
          <p:nvPr>
            <p:ph type="sldNum" sz="quarter" idx="10"/>
          </p:nvPr>
        </p:nvSpPr>
        <p:spPr>
          <a:xfrm>
            <a:off x="596900" y="6294439"/>
            <a:ext cx="2844800" cy="325437"/>
          </a:xfrm>
          <a:prstGeom prst="rect">
            <a:avLst/>
          </a:prstGeom>
        </p:spPr>
        <p:txBody>
          <a:bodyPr/>
          <a:lstStyle>
            <a:lvl1pPr>
              <a:defRPr sz="1000">
                <a:solidFill>
                  <a:srgbClr val="FFFFFF"/>
                </a:solidFill>
              </a:defRPr>
            </a:lvl1pPr>
          </a:lstStyle>
          <a:p>
            <a:fld id="{45AF661A-813A-F64A-9D39-0BE45D22AF91}" type="slidenum">
              <a:rPr lang="en-US" smtClean="0"/>
              <a:pPr/>
              <a:t>‹#›</a:t>
            </a:fld>
            <a:endParaRPr lang="en-US" dirty="0"/>
          </a:p>
        </p:txBody>
      </p:sp>
    </p:spTree>
    <p:extLst>
      <p:ext uri="{BB962C8B-B14F-4D97-AF65-F5344CB8AC3E}">
        <p14:creationId xmlns:p14="http://schemas.microsoft.com/office/powerpoint/2010/main" val="197605027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ntent Page">
    <p:spTree>
      <p:nvGrpSpPr>
        <p:cNvPr id="1" name=""/>
        <p:cNvGrpSpPr/>
        <p:nvPr/>
      </p:nvGrpSpPr>
      <p:grpSpPr>
        <a:xfrm>
          <a:off x="0" y="0"/>
          <a:ext cx="0" cy="0"/>
          <a:chOff x="0" y="0"/>
          <a:chExt cx="0" cy="0"/>
        </a:xfrm>
      </p:grpSpPr>
      <p:sp>
        <p:nvSpPr>
          <p:cNvPr id="23" name="Shape 23"/>
          <p:cNvSpPr>
            <a:spLocks noGrp="1"/>
          </p:cNvSpPr>
          <p:nvPr>
            <p:ph type="title"/>
          </p:nvPr>
        </p:nvSpPr>
        <p:spPr>
          <a:xfrm>
            <a:off x="541867" y="595314"/>
            <a:ext cx="11582400" cy="809625"/>
          </a:xfrm>
          <a:prstGeom prst="rect">
            <a:avLst/>
          </a:prstGeom>
        </p:spPr>
        <p:txBody>
          <a:bodyPr/>
          <a:lstStyle>
            <a:lvl1pPr algn="l">
              <a:defRPr/>
            </a:lvl1pPr>
          </a:lstStyle>
          <a:p>
            <a:pPr lvl="0"/>
            <a:r>
              <a:rPr dirty="0"/>
              <a:t>Title Text</a:t>
            </a:r>
          </a:p>
        </p:txBody>
      </p:sp>
      <p:sp>
        <p:nvSpPr>
          <p:cNvPr id="24" name="Shape 24"/>
          <p:cNvSpPr>
            <a:spLocks noGrp="1"/>
          </p:cNvSpPr>
          <p:nvPr>
            <p:ph type="body" idx="1"/>
          </p:nvPr>
        </p:nvSpPr>
        <p:spPr>
          <a:xfrm>
            <a:off x="541867" y="1282700"/>
            <a:ext cx="11582400" cy="4800600"/>
          </a:xfrm>
          <a:prstGeom prst="rect">
            <a:avLst/>
          </a:prstGeom>
        </p:spPr>
        <p:txBody>
          <a:bodyPr/>
          <a:lstStyle>
            <a:lvl2pPr>
              <a:buClr>
                <a:srgbClr val="007FB2"/>
              </a:buClr>
            </a:lvl2pPr>
            <a:lvl3pPr>
              <a:buClr>
                <a:srgbClr val="007FB2"/>
              </a:buClr>
            </a:lvl3pPr>
            <a:lvl4pPr>
              <a:buClr>
                <a:srgbClr val="007FB2"/>
              </a:buClr>
            </a:lvl4pPr>
            <a:lvl5pPr>
              <a:buClr>
                <a:srgbClr val="007FB2"/>
              </a:buClr>
            </a:lvl5pPr>
          </a:lstStyle>
          <a:p>
            <a:pPr lvl="0"/>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hape 6"/>
          <p:cNvSpPr>
            <a:spLocks noChangeShapeType="1"/>
          </p:cNvSpPr>
          <p:nvPr userDrawn="1"/>
        </p:nvSpPr>
        <p:spPr bwMode="auto">
          <a:xfrm flipV="1">
            <a:off x="558800" y="482600"/>
            <a:ext cx="2262717" cy="0"/>
          </a:xfrm>
          <a:prstGeom prst="line">
            <a:avLst/>
          </a:prstGeom>
          <a:noFill/>
          <a:ln w="50800">
            <a:solidFill>
              <a:srgbClr val="009FDF"/>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6" name="Shape 21"/>
          <p:cNvSpPr>
            <a:spLocks noGrp="1"/>
          </p:cNvSpPr>
          <p:nvPr>
            <p:ph type="sldNum" sz="quarter" idx="10"/>
          </p:nvPr>
        </p:nvSpPr>
        <p:spPr>
          <a:xfrm>
            <a:off x="596900" y="6294439"/>
            <a:ext cx="2844800" cy="325437"/>
          </a:xfrm>
          <a:prstGeom prst="rect">
            <a:avLst/>
          </a:prstGeom>
        </p:spPr>
        <p:txBody>
          <a:bodyPr/>
          <a:lstStyle>
            <a:lvl1pPr>
              <a:defRPr sz="1000">
                <a:solidFill>
                  <a:schemeClr val="tx2"/>
                </a:solidFill>
              </a:defRPr>
            </a:lvl1pPr>
          </a:lstStyle>
          <a:p>
            <a:fld id="{45AF661A-813A-F64A-9D39-0BE45D22AF91}" type="slidenum">
              <a:rPr lang="en-US" smtClean="0"/>
              <a:pPr/>
              <a:t>‹#›</a:t>
            </a:fld>
            <a:endParaRPr lang="en-US" dirty="0"/>
          </a:p>
        </p:txBody>
      </p:sp>
    </p:spTree>
    <p:extLst>
      <p:ext uri="{BB962C8B-B14F-4D97-AF65-F5344CB8AC3E}">
        <p14:creationId xmlns:p14="http://schemas.microsoft.com/office/powerpoint/2010/main" val="6423542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hank you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Visit us at</a:t>
            </a:r>
          </a:p>
          <a:p>
            <a:pPr lvl="1" fontAlgn="auto">
              <a:spcAft>
                <a:spcPts val="0"/>
              </a:spcAft>
              <a:defRPr/>
            </a:pPr>
            <a:r>
              <a:rPr lang="en-GB" dirty="0" smtClean="0"/>
              <a:t>www.internetsociety.org</a:t>
            </a:r>
          </a:p>
          <a:p>
            <a:pPr fontAlgn="auto">
              <a:spcAft>
                <a:spcPts val="0"/>
              </a:spcAft>
              <a:defRPr/>
            </a:pPr>
            <a:r>
              <a:rPr lang="en-GB" dirty="0" smtClean="0"/>
              <a:t>Follow us</a:t>
            </a:r>
          </a:p>
          <a:p>
            <a:pPr fontAlgn="auto">
              <a:spcAft>
                <a:spcPts val="0"/>
              </a:spcAft>
              <a:defRPr/>
            </a:pPr>
            <a:r>
              <a:rPr lang="en-GB" dirty="0" smtClean="0"/>
              <a:t>@internetsociety</a:t>
            </a:r>
            <a:endParaRPr lang="en-GB" dirty="0"/>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Galerie Jean-Malbuisson 15, </a:t>
            </a:r>
            <a:br>
              <a:rPr lang="en-GB" dirty="0" smtClean="0"/>
            </a:br>
            <a:r>
              <a:rPr lang="en-GB" dirty="0" smtClean="0"/>
              <a:t>CH-1204 Geneva, </a:t>
            </a:r>
            <a:br>
              <a:rPr lang="en-GB" dirty="0" smtClean="0"/>
            </a:br>
            <a:r>
              <a:rPr lang="en-GB" dirty="0" smtClean="0"/>
              <a:t>Switzerland.</a:t>
            </a:r>
            <a:br>
              <a:rPr lang="en-GB" dirty="0" smtClean="0"/>
            </a:br>
            <a:r>
              <a:rPr lang="en-GB" dirty="0" smtClean="0"/>
              <a:t>+41 22 807 1444</a:t>
            </a:r>
          </a:p>
          <a:p>
            <a:pPr fontAlgn="auto">
              <a:spcAft>
                <a:spcPts val="0"/>
              </a:spcAft>
              <a:defRPr/>
            </a:pPr>
            <a:endParaRPr lang="en-GB" dirty="0" smtClean="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smtClean="0"/>
              <a:t>1775 Wiehle Avenue, </a:t>
            </a:r>
            <a:br>
              <a:rPr lang="de-DE" dirty="0" smtClean="0"/>
            </a:br>
            <a:r>
              <a:rPr lang="de-DE" dirty="0" smtClean="0"/>
              <a:t>Suite 201, Reston, VA </a:t>
            </a:r>
            <a:br>
              <a:rPr lang="de-DE" dirty="0" smtClean="0"/>
            </a:br>
            <a:r>
              <a:rPr lang="de-DE" dirty="0" smtClean="0"/>
              <a:t>20190-5108 USA. </a:t>
            </a:r>
            <a:br>
              <a:rPr lang="de-DE" dirty="0" smtClean="0"/>
            </a:br>
            <a:r>
              <a:rPr lang="de-DE" dirty="0" smtClean="0"/>
              <a:t>+1 703 439 2120</a:t>
            </a:r>
          </a:p>
          <a:p>
            <a:pPr fontAlgn="auto">
              <a:spcAft>
                <a:spcPts val="0"/>
              </a:spcAft>
              <a:defRPr/>
            </a:pPr>
            <a:endParaRPr lang="de-DE" dirty="0" smtClean="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smtClean="0"/>
              <a:t>Questions?</a:t>
            </a:r>
            <a:endParaRPr lang="en-GB" dirty="0"/>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18433E0E-72FD-FD40-88BA-BE70973222D5}" type="slidenum">
              <a:rPr lang="uk-UA" altLang="en-US"/>
              <a:pPr/>
              <a:t>‹#›</a:t>
            </a:fld>
            <a:endParaRPr lang="uk-UA" altLang="en-US" dirty="0"/>
          </a:p>
        </p:txBody>
      </p:sp>
    </p:spTree>
    <p:extLst>
      <p:ext uri="{BB962C8B-B14F-4D97-AF65-F5344CB8AC3E}">
        <p14:creationId xmlns:p14="http://schemas.microsoft.com/office/powerpoint/2010/main" val="2135130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a:lstStyle>
            <a:lvl1pPr>
              <a:defRPr sz="3000"/>
            </a:lvl1pPr>
          </a:lstStyle>
          <a:p>
            <a:r>
              <a:rPr lang="en-US" smtClean="0"/>
              <a:t>Click to edit Master title style</a:t>
            </a:r>
            <a:endParaRPr lang="en-GB" dirty="0"/>
          </a:p>
        </p:txBody>
      </p:sp>
      <p:sp>
        <p:nvSpPr>
          <p:cNvPr id="3" name="Content Placeholder 2"/>
          <p:cNvSpPr>
            <a:spLocks noGrp="1"/>
          </p:cNvSpPr>
          <p:nvPr>
            <p:ph idx="1"/>
          </p:nvPr>
        </p:nvSpPr>
        <p:spPr>
          <a:xfrm>
            <a:off x="540000" y="1548400"/>
            <a:ext cx="11122272"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9"/>
          <p:cNvSpPr>
            <a:spLocks noGrp="1"/>
          </p:cNvSpPr>
          <p:nvPr>
            <p:ph type="sldNum" sz="quarter" idx="15"/>
          </p:nvPr>
        </p:nvSpPr>
        <p:spPr/>
        <p:txBody>
          <a:bodyPr/>
          <a:lstStyle>
            <a:lvl1pPr>
              <a:defRPr/>
            </a:lvl1pPr>
          </a:lstStyle>
          <a:p>
            <a:fld id="{9EE1D23A-55C4-7542-8A1B-C225D7430AAE}" type="slidenum">
              <a:rPr lang="uk-UA" altLang="en-US"/>
              <a:pPr/>
              <a:t>‹#›</a:t>
            </a:fld>
            <a:endParaRPr lang="uk-UA" alt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37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75899"/>
          </a:xfrm>
        </p:spPr>
        <p:txBody>
          <a:bodyPr/>
          <a:lstStyle>
            <a:lvl1pPr>
              <a:defRPr sz="3000"/>
            </a:lvl1pPr>
          </a:lstStyle>
          <a:p>
            <a:r>
              <a:rPr lang="en-US" smtClean="0"/>
              <a:t>Click to edit Master title style</a:t>
            </a:r>
            <a:endParaRPr lang="en-GB" dirty="0"/>
          </a:p>
        </p:txBody>
      </p:sp>
      <p:sp>
        <p:nvSpPr>
          <p:cNvPr id="8" name="Slide Number Placeholder 9"/>
          <p:cNvSpPr>
            <a:spLocks noGrp="1"/>
          </p:cNvSpPr>
          <p:nvPr>
            <p:ph type="sldNum" sz="quarter" idx="19"/>
          </p:nvPr>
        </p:nvSpPr>
        <p:spPr/>
        <p:txBody>
          <a:bodyPr/>
          <a:lstStyle>
            <a:lvl1pPr>
              <a:defRPr/>
            </a:lvl1pPr>
          </a:lstStyle>
          <a:p>
            <a:fld id="{761E0F2E-4DC0-BB41-853A-E92710F05ADB}" type="slidenum">
              <a:rPr lang="uk-UA" altLang="en-US"/>
              <a:pPr/>
              <a:t>‹#›</a:t>
            </a:fld>
            <a:endParaRPr lang="uk-UA" altLang="en-US"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ntent Placeholder 2"/>
          <p:cNvSpPr>
            <a:spLocks noGrp="1"/>
          </p:cNvSpPr>
          <p:nvPr>
            <p:ph idx="1"/>
          </p:nvPr>
        </p:nvSpPr>
        <p:spPr>
          <a:xfrm>
            <a:off x="6179485" y="1548400"/>
            <a:ext cx="5482290"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42661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Text + image – Blue template">
    <p:spTree>
      <p:nvGrpSpPr>
        <p:cNvPr id="1" name=""/>
        <p:cNvGrpSpPr/>
        <p:nvPr/>
      </p:nvGrpSpPr>
      <p:grpSpPr>
        <a:xfrm>
          <a:off x="0" y="0"/>
          <a:ext cx="0" cy="0"/>
          <a:chOff x="0" y="0"/>
          <a:chExt cx="0" cy="0"/>
        </a:xfrm>
      </p:grpSpPr>
      <p:sp>
        <p:nvSpPr>
          <p:cNvPr id="8" name="Rectangle 7"/>
          <p:cNvSpPr/>
          <p:nvPr userDrawn="1"/>
        </p:nvSpPr>
        <p:spPr>
          <a:xfrm>
            <a:off x="6175375" y="522288"/>
            <a:ext cx="5486400" cy="5581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6" y="567101"/>
            <a:ext cx="5477203" cy="575899"/>
          </a:xfrm>
        </p:spPr>
        <p:txBody>
          <a:bodyPr rIns="0"/>
          <a:lstStyle>
            <a:lvl1pPr>
              <a:defRPr sz="3000"/>
            </a:lvl1pPr>
          </a:lstStyle>
          <a:p>
            <a:r>
              <a:rPr lang="en-US" smtClean="0"/>
              <a:t>Click to edit Master title style</a:t>
            </a:r>
            <a:endParaRPr lang="en-GB" dirty="0"/>
          </a:p>
        </p:txBody>
      </p:sp>
      <p:sp>
        <p:nvSpPr>
          <p:cNvPr id="6" name="Text Placeholder 5"/>
          <p:cNvSpPr>
            <a:spLocks noGrp="1"/>
          </p:cNvSpPr>
          <p:nvPr>
            <p:ph type="body" sz="quarter" idx="18"/>
          </p:nvPr>
        </p:nvSpPr>
        <p:spPr>
          <a:xfrm>
            <a:off x="6286356" y="661060"/>
            <a:ext cx="5375915" cy="387927"/>
          </a:xfrm>
        </p:spPr>
        <p:txBody>
          <a:bodyPr/>
          <a:lstStyle>
            <a:lvl1pPr>
              <a:lnSpc>
                <a:spcPct val="100000"/>
              </a:lnSpc>
              <a:defRPr sz="1000"/>
            </a:lvl1pPr>
            <a:lvl2pPr>
              <a:lnSpc>
                <a:spcPct val="100000"/>
              </a:lnSpc>
              <a:defRPr sz="1000"/>
            </a:lvl2pPr>
          </a:lstStyle>
          <a:p>
            <a:pPr lvl="0"/>
            <a:r>
              <a:rPr lang="en-US" smtClean="0"/>
              <a:t>Click to edit Master text styles</a:t>
            </a:r>
          </a:p>
          <a:p>
            <a:pPr lvl="1"/>
            <a:r>
              <a:rPr lang="en-US" smtClean="0"/>
              <a:t>Second level</a:t>
            </a:r>
          </a:p>
        </p:txBody>
      </p:sp>
      <p:sp>
        <p:nvSpPr>
          <p:cNvPr id="10" name="Slide Number Placeholder 9"/>
          <p:cNvSpPr>
            <a:spLocks noGrp="1"/>
          </p:cNvSpPr>
          <p:nvPr>
            <p:ph type="sldNum" sz="quarter" idx="20"/>
          </p:nvPr>
        </p:nvSpPr>
        <p:spPr/>
        <p:txBody>
          <a:bodyPr/>
          <a:lstStyle>
            <a:lvl1pPr>
              <a:defRPr/>
            </a:lvl1pPr>
          </a:lstStyle>
          <a:p>
            <a:fld id="{615C06CD-839C-FC4C-913F-8EDF978843EE}" type="slidenum">
              <a:rPr lang="uk-UA" altLang="en-US"/>
              <a:pPr/>
              <a:t>‹#›</a:t>
            </a:fld>
            <a:endParaRPr lang="uk-UA" altLang="en-US" dirty="0"/>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68000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 Text + large image – Blue templat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p:spPr>
        <p:txBody>
          <a:bodyPr/>
          <a:lstStyle/>
          <a:p>
            <a:pPr lvl="0"/>
            <a:r>
              <a:rPr lang="en-US" noProof="0" smtClean="0"/>
              <a:t>Drag picture to placeholder or click icon to add</a:t>
            </a:r>
            <a:endParaRPr lang="en-GB" noProof="0" dirty="0"/>
          </a:p>
        </p:txBody>
      </p:sp>
      <p:sp>
        <p:nvSpPr>
          <p:cNvPr id="2" name="Title 1"/>
          <p:cNvSpPr>
            <a:spLocks noGrp="1"/>
          </p:cNvSpPr>
          <p:nvPr>
            <p:ph type="title"/>
          </p:nvPr>
        </p:nvSpPr>
        <p:spPr>
          <a:xfrm>
            <a:off x="540977" y="567101"/>
            <a:ext cx="5483696" cy="613999"/>
          </a:xfrm>
        </p:spPr>
        <p:txBody>
          <a:bodyPr rIns="0"/>
          <a:lstStyle>
            <a:lvl1pPr>
              <a:defRPr sz="3000"/>
            </a:lvl1pPr>
          </a:lstStyle>
          <a:p>
            <a:r>
              <a:rPr lang="en-US" smtClean="0"/>
              <a:t>Click to edit Master title style</a:t>
            </a:r>
            <a:endParaRPr lang="en-GB" dirty="0"/>
          </a:p>
        </p:txBody>
      </p:sp>
      <p:sp>
        <p:nvSpPr>
          <p:cNvPr id="11" name="Text Placeholder 5"/>
          <p:cNvSpPr>
            <a:spLocks noGrp="1"/>
          </p:cNvSpPr>
          <p:nvPr>
            <p:ph type="body" sz="quarter" idx="18"/>
          </p:nvPr>
        </p:nvSpPr>
        <p:spPr>
          <a:xfrm>
            <a:off x="6286356" y="661060"/>
            <a:ext cx="5375915" cy="387927"/>
          </a:xfrm>
        </p:spPr>
        <p:txBody>
          <a:bodyPr/>
          <a:lstStyle>
            <a:lvl1pPr>
              <a:lnSpc>
                <a:spcPct val="100000"/>
              </a:lnSpc>
              <a:defRPr sz="1000">
                <a:solidFill>
                  <a:srgbClr val="FFFFFF"/>
                </a:solidFill>
              </a:defRPr>
            </a:lvl1pPr>
            <a:lvl2pPr>
              <a:lnSpc>
                <a:spcPct val="100000"/>
              </a:lnSpc>
              <a:defRPr sz="1000">
                <a:solidFill>
                  <a:srgbClr val="FFFFFF"/>
                </a:solidFill>
              </a:defRPr>
            </a:lvl2pPr>
          </a:lstStyle>
          <a:p>
            <a:pPr lvl="0"/>
            <a:r>
              <a:rPr lang="en-US" smtClean="0"/>
              <a:t>Click to edit Master text styles</a:t>
            </a:r>
          </a:p>
          <a:p>
            <a:pPr lvl="1"/>
            <a:r>
              <a:rPr lang="en-US" smtClean="0"/>
              <a:t>Second level</a:t>
            </a:r>
          </a:p>
        </p:txBody>
      </p:sp>
      <p:sp>
        <p:nvSpPr>
          <p:cNvPr id="9" name="Slide Number Placeholder 9"/>
          <p:cNvSpPr>
            <a:spLocks noGrp="1"/>
          </p:cNvSpPr>
          <p:nvPr>
            <p:ph type="sldNum" sz="quarter" idx="21"/>
          </p:nvPr>
        </p:nvSpPr>
        <p:spPr/>
        <p:txBody>
          <a:bodyPr/>
          <a:lstStyle>
            <a:lvl1pPr>
              <a:defRPr/>
            </a:lvl1pPr>
          </a:lstStyle>
          <a:p>
            <a:fld id="{C2CDEF37-006E-254D-A210-0434C0C6BB13}" type="slidenum">
              <a:rPr lang="uk-UA" altLang="en-US"/>
              <a:pPr/>
              <a:t>‹#›</a:t>
            </a:fld>
            <a:endParaRPr lang="uk-UA" altLang="en-US" dirty="0"/>
          </a:p>
        </p:txBody>
      </p:sp>
      <p:pic>
        <p:nvPicPr>
          <p:cNvPr id="1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idx="22"/>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37146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Text + graph – Blue template">
    <p:spTree>
      <p:nvGrpSpPr>
        <p:cNvPr id="1" name=""/>
        <p:cNvGrpSpPr/>
        <p:nvPr/>
      </p:nvGrpSpPr>
      <p:grpSpPr>
        <a:xfrm>
          <a:off x="0" y="0"/>
          <a:ext cx="0" cy="0"/>
          <a:chOff x="0" y="0"/>
          <a:chExt cx="0" cy="0"/>
        </a:xfrm>
      </p:grpSpPr>
      <p:sp>
        <p:nvSpPr>
          <p:cNvPr id="6" name="Rectangle 5"/>
          <p:cNvSpPr/>
          <p:nvPr userDrawn="1"/>
        </p:nvSpPr>
        <p:spPr>
          <a:xfrm>
            <a:off x="6169025" y="0"/>
            <a:ext cx="602297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7" y="567101"/>
            <a:ext cx="5470728" cy="525099"/>
          </a:xfrm>
        </p:spPr>
        <p:txBody>
          <a:bodyPr rIns="0"/>
          <a:lstStyle>
            <a:lvl1pPr>
              <a:defRPr sz="3000"/>
            </a:lvl1pPr>
          </a:lstStyle>
          <a:p>
            <a:r>
              <a:rPr lang="en-US" smtClean="0"/>
              <a:t>Click to edit Master title style</a:t>
            </a:r>
            <a:endParaRPr lang="en-GB" dirty="0"/>
          </a:p>
        </p:txBody>
      </p:sp>
      <p:sp>
        <p:nvSpPr>
          <p:cNvPr id="11" name="Text Placeholder 10"/>
          <p:cNvSpPr>
            <a:spLocks noGrp="1"/>
          </p:cNvSpPr>
          <p:nvPr>
            <p:ph type="body" sz="quarter" idx="19"/>
          </p:nvPr>
        </p:nvSpPr>
        <p:spPr>
          <a:xfrm>
            <a:off x="6286356" y="662400"/>
            <a:ext cx="5517717" cy="544698"/>
          </a:xfrm>
        </p:spPr>
        <p:txBody>
          <a:bodyPr/>
          <a:lstStyle>
            <a:lvl1pPr>
              <a:defRPr sz="1000">
                <a:solidFill>
                  <a:schemeClr val="tx2"/>
                </a:solidFill>
              </a:defRPr>
            </a:lvl1pPr>
            <a:lvl2pPr>
              <a:defRPr sz="1000" b="0" i="0">
                <a:latin typeface="Hind Medium" charset="0"/>
                <a:ea typeface="Hind Medium" charset="0"/>
                <a:cs typeface="Hind Medium" charset="0"/>
              </a:defRPr>
            </a:lvl2pPr>
            <a:lvl3pPr marL="0" indent="0">
              <a:lnSpc>
                <a:spcPct val="100000"/>
              </a:lnSpc>
              <a:spcAft>
                <a:spcPts val="0"/>
              </a:spcAft>
              <a:buNone/>
              <a:tabLst/>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415096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umn – Text only – Blue template">
    <p:spTree>
      <p:nvGrpSpPr>
        <p:cNvPr id="1" name=""/>
        <p:cNvGrpSpPr/>
        <p:nvPr/>
      </p:nvGrpSpPr>
      <p:grpSpPr>
        <a:xfrm>
          <a:off x="0" y="0"/>
          <a:ext cx="0" cy="0"/>
          <a:chOff x="0" y="0"/>
          <a:chExt cx="0" cy="0"/>
        </a:xfrm>
      </p:grpSpPr>
      <p:sp>
        <p:nvSpPr>
          <p:cNvPr id="15" name="Content Placeholder 2"/>
          <p:cNvSpPr>
            <a:spLocks noGrp="1"/>
          </p:cNvSpPr>
          <p:nvPr>
            <p:ph idx="17"/>
          </p:nvPr>
        </p:nvSpPr>
        <p:spPr>
          <a:xfrm>
            <a:off x="540001" y="2081800"/>
            <a:ext cx="2656004"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8"/>
          </p:nvPr>
        </p:nvSpPr>
        <p:spPr>
          <a:xfrm>
            <a:off x="3359178"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Placeholder 2"/>
          <p:cNvSpPr>
            <a:spLocks noGrp="1"/>
          </p:cNvSpPr>
          <p:nvPr>
            <p:ph idx="19"/>
          </p:nvPr>
        </p:nvSpPr>
        <p:spPr>
          <a:xfrm>
            <a:off x="6178356"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Content Placeholder 2"/>
          <p:cNvSpPr>
            <a:spLocks noGrp="1"/>
          </p:cNvSpPr>
          <p:nvPr>
            <p:ph idx="20"/>
          </p:nvPr>
        </p:nvSpPr>
        <p:spPr>
          <a:xfrm>
            <a:off x="8997535"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9"/>
          <p:cNvSpPr>
            <a:spLocks noGrp="1"/>
          </p:cNvSpPr>
          <p:nvPr>
            <p:ph type="sldNum" sz="quarter" idx="22"/>
          </p:nvPr>
        </p:nvSpPr>
        <p:spPr/>
        <p:txBody>
          <a:bodyPr/>
          <a:lstStyle>
            <a:lvl1pPr>
              <a:defRPr/>
            </a:lvl1pPr>
          </a:lstStyle>
          <a:p>
            <a:fld id="{091BCFBB-AFFC-2C42-9CC9-3851C53B95FB}" type="slidenum">
              <a:rPr lang="uk-UA" altLang="en-US"/>
              <a:pPr/>
              <a:t>‹#›</a:t>
            </a:fld>
            <a:endParaRPr lang="uk-UA" altLang="en-US" dirty="0"/>
          </a:p>
        </p:txBody>
      </p:sp>
      <p:sp>
        <p:nvSpPr>
          <p:cNvPr id="9" name="Title Placeholder 1"/>
          <p:cNvSpPr>
            <a:spLocks noGrp="1"/>
          </p:cNvSpPr>
          <p:nvPr>
            <p:ph type="title"/>
          </p:nvPr>
        </p:nvSpPr>
        <p:spPr>
          <a:xfrm>
            <a:off x="541338" y="566738"/>
            <a:ext cx="11109600" cy="783035"/>
          </a:xfrm>
          <a:prstGeom prst="rect">
            <a:avLst/>
          </a:prstGeom>
        </p:spPr>
        <p:txBody>
          <a:bodyPr vert="horz" wrap="square" lIns="0" tIns="0" rIns="1728000" bIns="0" rtlCol="0" anchor="t" anchorCtr="0">
            <a:noAutofit/>
          </a:bodyPr>
          <a:lstStyle/>
          <a:p>
            <a:r>
              <a:rPr lang="en-US" smtClean="0"/>
              <a:t>Click to edit Master title style</a:t>
            </a:r>
            <a:endParaRPr lang="en-GB"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93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column – Chart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613999"/>
          </a:xfrm>
        </p:spPr>
        <p:txBody>
          <a:bodyPr/>
          <a:lstStyle>
            <a:lvl1pPr>
              <a:defRPr sz="3000"/>
            </a:lvl1pPr>
          </a:lstStyle>
          <a:p>
            <a:r>
              <a:rPr lang="en-US" smtClean="0"/>
              <a:t>Click to edit Master title style</a:t>
            </a:r>
            <a:endParaRPr lang="en-GB" dirty="0"/>
          </a:p>
        </p:txBody>
      </p:sp>
      <p:sp>
        <p:nvSpPr>
          <p:cNvPr id="5" name="Text Placeholder 4"/>
          <p:cNvSpPr>
            <a:spLocks noGrp="1"/>
          </p:cNvSpPr>
          <p:nvPr>
            <p:ph type="body" sz="quarter" idx="14"/>
          </p:nvPr>
        </p:nvSpPr>
        <p:spPr>
          <a:xfrm>
            <a:off x="533249"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12" name="Text Placeholder 4"/>
          <p:cNvSpPr>
            <a:spLocks noGrp="1"/>
          </p:cNvSpPr>
          <p:nvPr>
            <p:ph type="body" sz="quarter" idx="15"/>
          </p:nvPr>
        </p:nvSpPr>
        <p:spPr>
          <a:xfrm>
            <a:off x="3355298"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13" name="Text Placeholder 4"/>
          <p:cNvSpPr>
            <a:spLocks noGrp="1"/>
          </p:cNvSpPr>
          <p:nvPr>
            <p:ph type="body" sz="quarter" idx="16"/>
          </p:nvPr>
        </p:nvSpPr>
        <p:spPr>
          <a:xfrm>
            <a:off x="6177347" y="1774405"/>
            <a:ext cx="2662877" cy="3666146"/>
          </a:xfrm>
          <a:solidFill>
            <a:schemeClr val="accent2"/>
          </a:solidFill>
        </p:spPr>
        <p:txBody>
          <a:bodyPr tIns="864000"/>
          <a:lstStyle>
            <a:lvl1pPr algn="ctr">
              <a:lnSpc>
                <a:spcPct val="115000"/>
              </a:lnSpc>
              <a:spcAft>
                <a:spcPts val="3200"/>
              </a:spcAft>
              <a:defRPr sz="3600" spc="0">
                <a:solidFill>
                  <a:srgbClr val="FFFFFF"/>
                </a:solidFill>
                <a:latin typeface="+mn-lt"/>
              </a:defRPr>
            </a:lvl1pPr>
            <a:lvl2pPr algn="ctr">
              <a:lnSpc>
                <a:spcPct val="115000"/>
              </a:lnSpc>
              <a:defRPr sz="1800" spc="0">
                <a:solidFill>
                  <a:srgbClr val="FFFFFF"/>
                </a:solidFill>
              </a:defRPr>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14" name="Text Placeholder 4"/>
          <p:cNvSpPr>
            <a:spLocks noGrp="1"/>
          </p:cNvSpPr>
          <p:nvPr>
            <p:ph type="body" sz="quarter" idx="17"/>
          </p:nvPr>
        </p:nvSpPr>
        <p:spPr>
          <a:xfrm>
            <a:off x="8999395"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9" name="Slide Number Placeholder 9"/>
          <p:cNvSpPr>
            <a:spLocks noGrp="1"/>
          </p:cNvSpPr>
          <p:nvPr>
            <p:ph type="sldNum" sz="quarter" idx="19"/>
          </p:nvPr>
        </p:nvSpPr>
        <p:spPr/>
        <p:txBody>
          <a:bodyPr/>
          <a:lstStyle>
            <a:lvl1pPr>
              <a:defRPr/>
            </a:lvl1pPr>
          </a:lstStyle>
          <a:p>
            <a:fld id="{82834A66-9ED4-4C45-923A-E517812884FA}" type="slidenum">
              <a:rPr lang="uk-UA" altLang="en-US"/>
              <a:pPr/>
              <a:t>‹#›</a:t>
            </a:fld>
            <a:endParaRPr lang="uk-UA" altLang="en-US" dirty="0"/>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548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566738"/>
            <a:ext cx="11109600" cy="783035"/>
          </a:xfrm>
          <a:prstGeom prst="rect">
            <a:avLst/>
          </a:prstGeom>
        </p:spPr>
        <p:txBody>
          <a:bodyPr vert="horz" wrap="square" lIns="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539750" y="1548400"/>
            <a:ext cx="11109600" cy="3598862"/>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Slide Number Placeholder 9"/>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F4C3A41F-A775-1140-95F7-087AA6C6EBC6}" type="slidenum">
              <a:rPr lang="en-GB" altLang="en-US" noProof="0" smtClean="0"/>
              <a:pPr/>
              <a:t>‹#›</a:t>
            </a:fld>
            <a:endParaRPr lang="en-GB" altLang="en-US" noProof="0" dirty="0"/>
          </a:p>
        </p:txBody>
      </p:sp>
    </p:spTree>
  </p:cSld>
  <p:clrMap bg1="lt1" tx1="dk1" bg2="lt2" tx2="dk2" accent1="accent1" accent2="accent2" accent3="accent3" accent4="accent4" accent5="accent5" accent6="accent6" hlink="hlink" folHlink="folHlink"/>
  <p:sldLayoutIdLst>
    <p:sldLayoutId id="2147483722" r:id="rId1"/>
    <p:sldLayoutId id="2147483729" r:id="rId2"/>
    <p:sldLayoutId id="2147483714" r:id="rId3"/>
    <p:sldLayoutId id="2147483715" r:id="rId4"/>
    <p:sldLayoutId id="2147483731" r:id="rId5"/>
    <p:sldLayoutId id="2147483716" r:id="rId6"/>
    <p:sldLayoutId id="2147483732" r:id="rId7"/>
    <p:sldLayoutId id="2147483733" r:id="rId8"/>
    <p:sldLayoutId id="2147483717" r:id="rId9"/>
    <p:sldLayoutId id="2147483735" r:id="rId10"/>
    <p:sldLayoutId id="2147483737" r:id="rId11"/>
    <p:sldLayoutId id="2147483738" r:id="rId12"/>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eaLnBrk="1" fontAlgn="base" hangingPunct="1">
        <a:lnSpc>
          <a:spcPct val="106000"/>
        </a:lnSpc>
        <a:spcBef>
          <a:spcPct val="0"/>
        </a:spcBef>
        <a:spcAft>
          <a:spcPct val="0"/>
        </a:spcAft>
        <a:defRPr sz="3000" kern="1200" spc="20">
          <a:solidFill>
            <a:schemeClr val="tx2"/>
          </a:solidFill>
          <a:latin typeface="+mj-lt"/>
          <a:ea typeface="ＭＳ Ｐゴシック" charset="-128"/>
          <a:cs typeface="+mj-cs"/>
        </a:defRPr>
      </a:lvl1pPr>
      <a:lvl2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2pPr>
      <a:lvl3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3pPr>
      <a:lvl4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4pPr>
      <a:lvl5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5pPr>
      <a:lvl6pPr marL="4572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6pPr>
      <a:lvl7pPr marL="9144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7pPr>
      <a:lvl8pPr marL="13716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8pPr>
      <a:lvl9pPr marL="18288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9pPr>
    </p:titleStyle>
    <p:bodyStyle>
      <a:lvl1pPr algn="l" rtl="0" eaLnBrk="1" fontAlgn="base" hangingPunct="1">
        <a:lnSpc>
          <a:spcPct val="106000"/>
        </a:lnSpc>
        <a:spcBef>
          <a:spcPct val="0"/>
        </a:spcBef>
        <a:spcAft>
          <a:spcPts val="1200"/>
        </a:spcAft>
        <a:buFont typeface="Arial" charset="0"/>
        <a:defRPr sz="2000" kern="1200" spc="20">
          <a:solidFill>
            <a:schemeClr val="tx1"/>
          </a:solidFill>
          <a:latin typeface="+mn-lt"/>
          <a:ea typeface="Hind Medium" charset="0"/>
          <a:cs typeface="Hind Medium" charset="0"/>
        </a:defRPr>
      </a:lvl1pPr>
      <a:lvl2pPr algn="l" rtl="0" eaLnBrk="1" fontAlgn="base" hangingPunct="1">
        <a:lnSpc>
          <a:spcPct val="113000"/>
        </a:lnSpc>
        <a:spcBef>
          <a:spcPct val="0"/>
        </a:spcBef>
        <a:spcAft>
          <a:spcPct val="0"/>
        </a:spcAft>
        <a:buFont typeface=".AppleSystemUIFont" charset="0"/>
        <a:defRPr sz="1800" kern="1200" spc="20">
          <a:solidFill>
            <a:schemeClr val="tx1"/>
          </a:solidFill>
          <a:latin typeface="+mn-lt"/>
          <a:ea typeface="ＭＳ Ｐゴシック" charset="-128"/>
          <a:cs typeface="+mn-cs"/>
        </a:defRPr>
      </a:lvl2pPr>
      <a:lvl3pPr marL="270000" indent="-270000" algn="l" rtl="0" eaLnBrk="1" fontAlgn="base" hangingPunct="1">
        <a:lnSpc>
          <a:spcPct val="113000"/>
        </a:lnSpc>
        <a:spcBef>
          <a:spcPct val="0"/>
        </a:spcBef>
        <a:spcAft>
          <a:spcPts val="0"/>
        </a:spcAft>
        <a:buSzPct val="72000"/>
        <a:buFont typeface=".AppleSystemUIFont" charset="0"/>
        <a:buChar char="—"/>
        <a:defRPr sz="1800" kern="1200" spc="20">
          <a:solidFill>
            <a:schemeClr val="tx1"/>
          </a:solidFill>
          <a:latin typeface="+mn-lt"/>
          <a:ea typeface="ＭＳ Ｐゴシック" charset="-128"/>
          <a:cs typeface="+mn-cs"/>
        </a:defRPr>
      </a:lvl3pPr>
      <a:lvl4pPr marL="556650" indent="-233925" algn="l" rtl="0" eaLnBrk="1" fontAlgn="base" hangingPunct="1">
        <a:lnSpc>
          <a:spcPct val="113000"/>
        </a:lnSpc>
        <a:spcBef>
          <a:spcPct val="0"/>
        </a:spcBef>
        <a:spcAft>
          <a:spcPct val="0"/>
        </a:spcAft>
        <a:buSzPct val="90000"/>
        <a:buFont typeface=".AppleSystemUIFont" charset="0"/>
        <a:buChar char="–"/>
        <a:defRPr sz="1800" kern="1200" spc="20">
          <a:solidFill>
            <a:schemeClr val="tx1"/>
          </a:solidFill>
          <a:latin typeface="+mn-lt"/>
          <a:ea typeface="ＭＳ Ｐゴシック" charset="-128"/>
          <a:cs typeface="+mn-cs"/>
        </a:defRPr>
      </a:lvl4pPr>
      <a:lvl5pPr marL="772650" indent="-197925" algn="l" rtl="0" eaLnBrk="1" fontAlgn="base" hangingPunct="1">
        <a:lnSpc>
          <a:spcPct val="113000"/>
        </a:lnSpc>
        <a:spcBef>
          <a:spcPct val="0"/>
        </a:spcBef>
        <a:spcAft>
          <a:spcPts val="1500"/>
        </a:spcAft>
        <a:buSzPct val="75000"/>
        <a:buFont typeface="Arial" charset="0"/>
        <a:buChar char="•"/>
        <a:defRPr sz="1800"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539999" y="3355200"/>
            <a:ext cx="11109600" cy="1826910"/>
          </a:xfrm>
        </p:spPr>
        <p:txBody>
          <a:bodyPr/>
          <a:lstStyle/>
          <a:p>
            <a:r>
              <a:rPr lang="en-US" dirty="0" smtClean="0"/>
              <a:t>Internet-related government policy,</a:t>
            </a:r>
            <a:br>
              <a:rPr lang="en-US" dirty="0" smtClean="0"/>
            </a:br>
            <a:r>
              <a:rPr lang="en-US" dirty="0" smtClean="0"/>
              <a:t>corporate decisions, and technical-development</a:t>
            </a:r>
            <a:br>
              <a:rPr lang="en-US" dirty="0" smtClean="0"/>
            </a:br>
            <a:r>
              <a:rPr lang="en-US" dirty="0" smtClean="0"/>
              <a:t>choices influence the extent to which the Internet supports or challenges fundamental human rights.</a:t>
            </a:r>
            <a:endParaRPr lang="en-US" dirty="0"/>
          </a:p>
        </p:txBody>
      </p:sp>
      <p:sp>
        <p:nvSpPr>
          <p:cNvPr id="2" name="Title 1"/>
          <p:cNvSpPr>
            <a:spLocks noGrp="1"/>
          </p:cNvSpPr>
          <p:nvPr>
            <p:ph type="ctrTitle"/>
          </p:nvPr>
        </p:nvSpPr>
        <p:spPr/>
        <p:txBody>
          <a:bodyPr/>
          <a:lstStyle/>
          <a:p>
            <a:r>
              <a:rPr lang="en-US" smtClean="0">
                <a:sym typeface="Arial Bold" charset="0"/>
              </a:rPr>
              <a:t>The Internet and Human Rights</a:t>
            </a:r>
            <a:endParaRPr lang="en-US" dirty="0">
              <a:sym typeface="Arial Bold"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hape 88"/>
          <p:cNvSpPr>
            <a:spLocks noGrp="1"/>
          </p:cNvSpPr>
          <p:nvPr>
            <p:ph type="title"/>
          </p:nvPr>
        </p:nvSpPr>
        <p:spPr/>
        <p:txBody>
          <a:bodyPr/>
          <a:lstStyle/>
          <a:p>
            <a:r>
              <a:rPr lang="en-US" dirty="0" smtClean="0"/>
              <a:t>Key Considerations</a:t>
            </a:r>
            <a:endParaRPr lang="en-US" dirty="0"/>
          </a:p>
        </p:txBody>
      </p:sp>
      <p:graphicFrame>
        <p:nvGraphicFramePr>
          <p:cNvPr id="2" name="Diagram 1"/>
          <p:cNvGraphicFramePr/>
          <p:nvPr>
            <p:extLst>
              <p:ext uri="{D42A27DB-BD31-4B8C-83A1-F6EECF244321}">
                <p14:modId xmlns:p14="http://schemas.microsoft.com/office/powerpoint/2010/main" val="1431524422"/>
              </p:ext>
            </p:extLst>
          </p:nvPr>
        </p:nvGraphicFramePr>
        <p:xfrm>
          <a:off x="1955800" y="1203326"/>
          <a:ext cx="8023412" cy="4997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9431014"/>
              </p:ext>
            </p:extLst>
          </p:nvPr>
        </p:nvGraphicFramePr>
        <p:xfrm>
          <a:off x="1661828" y="2039471"/>
          <a:ext cx="9514171" cy="4402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1" name="Shape 402"/>
          <p:cNvSpPr>
            <a:spLocks noGrp="1"/>
          </p:cNvSpPr>
          <p:nvPr>
            <p:ph type="title"/>
          </p:nvPr>
        </p:nvSpPr>
        <p:spPr/>
        <p:txBody>
          <a:bodyPr/>
          <a:lstStyle/>
          <a:p>
            <a:r>
              <a:rPr lang="en-US" smtClean="0"/>
              <a:t>Challenges</a:t>
            </a:r>
            <a:endParaRPr lang="en-US" dirty="0"/>
          </a:p>
        </p:txBody>
      </p:sp>
      <p:sp>
        <p:nvSpPr>
          <p:cNvPr id="3" name="Content Placeholder 2"/>
          <p:cNvSpPr>
            <a:spLocks noGrp="1"/>
          </p:cNvSpPr>
          <p:nvPr>
            <p:ph idx="1"/>
          </p:nvPr>
        </p:nvSpPr>
        <p:spPr>
          <a:xfrm>
            <a:off x="540000" y="1277163"/>
            <a:ext cx="11122272" cy="945337"/>
          </a:xfrm>
        </p:spPr>
        <p:txBody>
          <a:bodyPr/>
          <a:lstStyle/>
          <a:p>
            <a:r>
              <a:rPr lang="en-US" smtClean="0"/>
              <a:t>We need solutions that do not harm the overall stability and interoperability of the Internet and which respect all human rights.</a:t>
            </a:r>
            <a:endParaRPr lang="en-US" dirty="0"/>
          </a:p>
        </p:txBody>
      </p:sp>
    </p:spTree>
    <p:extLst>
      <p:ext uri="{BB962C8B-B14F-4D97-AF65-F5344CB8AC3E}">
        <p14:creationId xmlns:p14="http://schemas.microsoft.com/office/powerpoint/2010/main" val="1424423397"/>
      </p:ext>
    </p:extLst>
  </p:cSld>
  <p:clrMapOvr>
    <a:masterClrMapping/>
  </p:clrMapOvr>
  <p:transition/>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hape 134"/>
          <p:cNvSpPr>
            <a:spLocks noGrp="1"/>
          </p:cNvSpPr>
          <p:nvPr>
            <p:ph type="title"/>
          </p:nvPr>
        </p:nvSpPr>
        <p:spPr/>
        <p:txBody>
          <a:bodyPr/>
          <a:lstStyle/>
          <a:p>
            <a:r>
              <a:rPr lang="en-US" smtClean="0"/>
              <a:t>Guiding Principles</a:t>
            </a:r>
            <a:endParaRPr lang="en-US" dirty="0"/>
          </a:p>
        </p:txBody>
      </p:sp>
      <p:sp>
        <p:nvSpPr>
          <p:cNvPr id="2" name="Content Placeholder 1"/>
          <p:cNvSpPr>
            <a:spLocks noGrp="1"/>
          </p:cNvSpPr>
          <p:nvPr>
            <p:ph idx="1"/>
          </p:nvPr>
        </p:nvSpPr>
        <p:spPr>
          <a:xfrm>
            <a:off x="3266188" y="1548400"/>
            <a:ext cx="8319884" cy="4674600"/>
          </a:xfrm>
        </p:spPr>
        <p:txBody>
          <a:bodyPr/>
          <a:lstStyle/>
          <a:p>
            <a:pPr marL="0" lvl="2" indent="0">
              <a:buNone/>
            </a:pPr>
            <a:r>
              <a:rPr lang="en-US" sz="2600" dirty="0" smtClean="0"/>
              <a:t>Fundamental rights</a:t>
            </a:r>
          </a:p>
          <a:p>
            <a:pPr marL="0" lvl="2" indent="0">
              <a:buNone/>
            </a:pPr>
            <a:endParaRPr lang="en-US" sz="2600" dirty="0" smtClean="0"/>
          </a:p>
          <a:p>
            <a:pPr marL="0" lvl="2" indent="0">
              <a:buNone/>
            </a:pPr>
            <a:r>
              <a:rPr lang="en-US" sz="2600" dirty="0" smtClean="0"/>
              <a:t>Open connectivity</a:t>
            </a:r>
          </a:p>
          <a:p>
            <a:pPr marL="0" lvl="2" indent="0">
              <a:buNone/>
            </a:pPr>
            <a:endParaRPr lang="en-US" sz="2600" dirty="0" smtClean="0"/>
          </a:p>
          <a:p>
            <a:pPr marL="0" lvl="2" indent="0">
              <a:buNone/>
            </a:pPr>
            <a:r>
              <a:rPr lang="en-US" sz="2600" dirty="0" smtClean="0"/>
              <a:t>Trusted Internet</a:t>
            </a:r>
          </a:p>
          <a:p>
            <a:pPr marL="0" lvl="2" indent="0">
              <a:buNone/>
            </a:pPr>
            <a:endParaRPr lang="en-US" sz="2600" dirty="0" smtClean="0"/>
          </a:p>
          <a:p>
            <a:pPr marL="0" lvl="2" indent="0">
              <a:buNone/>
            </a:pPr>
            <a:r>
              <a:rPr lang="en-US" sz="2600" dirty="0" smtClean="0"/>
              <a:t>Technical restrictions</a:t>
            </a:r>
          </a:p>
          <a:p>
            <a:pPr marL="0" lvl="2" indent="0">
              <a:buNone/>
            </a:pPr>
            <a:endParaRPr lang="en-US" sz="2600" dirty="0" smtClean="0"/>
          </a:p>
          <a:p>
            <a:pPr marL="0" lvl="2" indent="0">
              <a:buNone/>
            </a:pPr>
            <a:r>
              <a:rPr lang="en-US" sz="2600" dirty="0" smtClean="0"/>
              <a:t>Open dialogue</a:t>
            </a:r>
            <a:endParaRPr lang="en-US" sz="2600" dirty="0"/>
          </a:p>
        </p:txBody>
      </p:sp>
      <p:sp>
        <p:nvSpPr>
          <p:cNvPr id="14" name="Shape 141"/>
          <p:cNvSpPr>
            <a:spLocks/>
          </p:cNvSpPr>
          <p:nvPr/>
        </p:nvSpPr>
        <p:spPr bwMode="auto">
          <a:xfrm>
            <a:off x="2424766" y="1517903"/>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a14="http://schemas.microsoft.com/office/drawing/2010/main" xmlns="" w="12700">
                <a:solidFill>
                  <a:srgbClr val="000000"/>
                </a:solidFill>
                <a:miter lim="400000"/>
                <a:headEnd/>
                <a:tailEnd/>
              </a14:hiddenLine>
            </a:ext>
          </a:extLst>
        </p:spPr>
        <p:txBody>
          <a:bodyPr lIns="0" tIns="0" rIns="0" bIns="0" anchor="ctr"/>
          <a:lstStyle/>
          <a:p>
            <a:pPr algn="ctr"/>
            <a:r>
              <a:rPr lang="en-US" b="1" dirty="0">
                <a:solidFill>
                  <a:srgbClr val="FFFFFF"/>
                </a:solidFill>
              </a:rPr>
              <a:t>1</a:t>
            </a:r>
          </a:p>
        </p:txBody>
      </p:sp>
      <p:sp>
        <p:nvSpPr>
          <p:cNvPr id="17" name="Shape 141"/>
          <p:cNvSpPr>
            <a:spLocks/>
          </p:cNvSpPr>
          <p:nvPr/>
        </p:nvSpPr>
        <p:spPr bwMode="auto">
          <a:xfrm>
            <a:off x="2424766" y="2363216"/>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a14="http://schemas.microsoft.com/office/drawing/2010/main" xmlns="" w="12700">
                <a:solidFill>
                  <a:srgbClr val="000000"/>
                </a:solidFill>
                <a:miter lim="400000"/>
                <a:headEnd/>
                <a:tailEnd/>
              </a14:hiddenLine>
            </a:ext>
          </a:extLst>
        </p:spPr>
        <p:txBody>
          <a:bodyPr lIns="0" tIns="0" rIns="0" bIns="0" anchor="ctr"/>
          <a:lstStyle/>
          <a:p>
            <a:pPr algn="ctr"/>
            <a:r>
              <a:rPr lang="en-US" b="1" dirty="0">
                <a:solidFill>
                  <a:srgbClr val="FFFFFF"/>
                </a:solidFill>
              </a:rPr>
              <a:t>2</a:t>
            </a:r>
          </a:p>
        </p:txBody>
      </p:sp>
      <p:sp>
        <p:nvSpPr>
          <p:cNvPr id="22" name="Shape 141"/>
          <p:cNvSpPr>
            <a:spLocks/>
          </p:cNvSpPr>
          <p:nvPr/>
        </p:nvSpPr>
        <p:spPr bwMode="auto">
          <a:xfrm>
            <a:off x="2426307" y="3258764"/>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a14="http://schemas.microsoft.com/office/drawing/2010/main" xmlns="" w="12700">
                <a:solidFill>
                  <a:srgbClr val="000000"/>
                </a:solidFill>
                <a:miter lim="400000"/>
                <a:headEnd/>
                <a:tailEnd/>
              </a14:hiddenLine>
            </a:ext>
          </a:extLst>
        </p:spPr>
        <p:txBody>
          <a:bodyPr lIns="0" tIns="0" rIns="0" bIns="0" anchor="ctr"/>
          <a:lstStyle/>
          <a:p>
            <a:pPr algn="ctr"/>
            <a:r>
              <a:rPr lang="en-US" b="1" dirty="0" smtClean="0">
                <a:solidFill>
                  <a:srgbClr val="FFFFFF"/>
                </a:solidFill>
              </a:rPr>
              <a:t>3</a:t>
            </a:r>
            <a:endParaRPr lang="en-US" b="1" dirty="0">
              <a:solidFill>
                <a:srgbClr val="FFFFFF"/>
              </a:solidFill>
            </a:endParaRPr>
          </a:p>
        </p:txBody>
      </p:sp>
      <p:sp>
        <p:nvSpPr>
          <p:cNvPr id="24" name="Shape 141"/>
          <p:cNvSpPr>
            <a:spLocks/>
          </p:cNvSpPr>
          <p:nvPr/>
        </p:nvSpPr>
        <p:spPr bwMode="auto">
          <a:xfrm>
            <a:off x="2424766" y="4154312"/>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a14="http://schemas.microsoft.com/office/drawing/2010/main" xmlns="" w="12700">
                <a:solidFill>
                  <a:srgbClr val="000000"/>
                </a:solidFill>
                <a:miter lim="400000"/>
                <a:headEnd/>
                <a:tailEnd/>
              </a14:hiddenLine>
            </a:ext>
          </a:extLst>
        </p:spPr>
        <p:txBody>
          <a:bodyPr lIns="0" tIns="0" rIns="0" bIns="0" anchor="ctr"/>
          <a:lstStyle/>
          <a:p>
            <a:pPr algn="ctr"/>
            <a:r>
              <a:rPr lang="en-US" b="1" dirty="0" smtClean="0">
                <a:solidFill>
                  <a:srgbClr val="FFFFFF"/>
                </a:solidFill>
              </a:rPr>
              <a:t>4</a:t>
            </a:r>
            <a:endParaRPr lang="en-US" b="1" dirty="0">
              <a:solidFill>
                <a:srgbClr val="FFFFFF"/>
              </a:solidFill>
            </a:endParaRPr>
          </a:p>
        </p:txBody>
      </p:sp>
      <p:sp>
        <p:nvSpPr>
          <p:cNvPr id="26" name="Shape 141"/>
          <p:cNvSpPr>
            <a:spLocks/>
          </p:cNvSpPr>
          <p:nvPr/>
        </p:nvSpPr>
        <p:spPr bwMode="auto">
          <a:xfrm>
            <a:off x="2424766" y="5072837"/>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a14="http://schemas.microsoft.com/office/drawing/2010/main" xmlns="" w="12700">
                <a:solidFill>
                  <a:srgbClr val="000000"/>
                </a:solidFill>
                <a:miter lim="400000"/>
                <a:headEnd/>
                <a:tailEnd/>
              </a14:hiddenLine>
            </a:ext>
          </a:extLst>
        </p:spPr>
        <p:txBody>
          <a:bodyPr lIns="0" tIns="0" rIns="0" bIns="0" anchor="ctr"/>
          <a:lstStyle/>
          <a:p>
            <a:pPr algn="ctr"/>
            <a:r>
              <a:rPr lang="en-US" b="1" dirty="0" smtClean="0">
                <a:solidFill>
                  <a:srgbClr val="FFFFFF"/>
                </a:solidFill>
              </a:rPr>
              <a:t>5</a:t>
            </a:r>
            <a:endParaRPr lang="en-US" b="1" dirty="0">
              <a:solidFill>
                <a:srgbClr val="FFFFFF"/>
              </a:solidFill>
            </a:endParaRPr>
          </a:p>
        </p:txBody>
      </p:sp>
    </p:spTree>
  </p:cSld>
  <p:clrMapOvr>
    <a:masterClrMapping/>
  </p:clrMapOvr>
  <p:transition/>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smtClean="0"/>
              <a:t>Download the Briefing Paper.</a:t>
            </a:r>
            <a:endParaRPr lang="en-US" dirty="0"/>
          </a:p>
        </p:txBody>
      </p:sp>
    </p:spTree>
    <p:extLst>
      <p:ext uri="{BB962C8B-B14F-4D97-AF65-F5344CB8AC3E}">
        <p14:creationId xmlns:p14="http://schemas.microsoft.com/office/powerpoint/2010/main" val="2033475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ISOC - Blue template">
  <a:themeElements>
    <a:clrScheme name="01-ISOC-Blue">
      <a:dk1>
        <a:srgbClr val="0C1C2C"/>
      </a:dk1>
      <a:lt1>
        <a:srgbClr val="EEF2EC"/>
      </a:lt1>
      <a:dk2>
        <a:srgbClr val="3A82E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2">
      <a:majorFont>
        <a:latin typeface="Hind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_Template_2016-08-01_EN_FINAL_v01" id="{5192F294-8424-7440-AA8F-DFA0F3CB0ECA}" vid="{63D69417-F860-6D4F-884E-B46161DA60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ISOCPPT</Template>
  <TotalTime>93</TotalTime>
  <Words>1928</Words>
  <Application>Microsoft Macintosh PowerPoint</Application>
  <PresentationFormat>Widescreen</PresentationFormat>
  <Paragraphs>120</Paragraphs>
  <Slides>5</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vt:i4>
      </vt:variant>
    </vt:vector>
  </HeadingPairs>
  <TitlesOfParts>
    <vt:vector size="16" baseType="lpstr">
      <vt:lpstr>.AppleSystemUIFont</vt:lpstr>
      <vt:lpstr>Arial Bold</vt:lpstr>
      <vt:lpstr>Avenir Roman</vt:lpstr>
      <vt:lpstr>Calibri</vt:lpstr>
      <vt:lpstr>Calibri Light</vt:lpstr>
      <vt:lpstr>Hind Light</vt:lpstr>
      <vt:lpstr>Hind Medium</vt:lpstr>
      <vt:lpstr>ＭＳ Ｐゴシック</vt:lpstr>
      <vt:lpstr>Wingdings</vt:lpstr>
      <vt:lpstr>Arial</vt:lpstr>
      <vt:lpstr>ISOC - Blue template</vt:lpstr>
      <vt:lpstr>The Internet and Human Rights</vt:lpstr>
      <vt:lpstr>Key Considerations</vt:lpstr>
      <vt:lpstr>Challenges</vt:lpstr>
      <vt:lpstr>Guiding Principles</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COMBATING BOTNETS</dc:title>
  <dc:creator>Beth Gombala</dc:creator>
  <cp:lastModifiedBy>Beth Gombala</cp:lastModifiedBy>
  <cp:revision>15</cp:revision>
  <cp:lastPrinted>2016-06-14T17:50:38Z</cp:lastPrinted>
  <dcterms:created xsi:type="dcterms:W3CDTF">2016-10-17T20:33:33Z</dcterms:created>
  <dcterms:modified xsi:type="dcterms:W3CDTF">2016-11-02T16:54:00Z</dcterms:modified>
</cp:coreProperties>
</file>